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4" r:id="rId18"/>
    <p:sldId id="276" r:id="rId19"/>
    <p:sldId id="277" r:id="rId20"/>
    <p:sldId id="278" r:id="rId21"/>
    <p:sldId id="275" r:id="rId22"/>
    <p:sldId id="272" r:id="rId2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70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javase/tutorial/java/IandI/subclasses.html" TargetMode="External"/><Relationship Id="rId13" Type="http://schemas.openxmlformats.org/officeDocument/2006/relationships/hyperlink" Target="https://www.slideshare.net/slideshow/inheritance-and-polymorphism-204564554/204564554" TargetMode="External"/><Relationship Id="rId3" Type="http://schemas.openxmlformats.org/officeDocument/2006/relationships/hyperlink" Target="https://www.geeksforgeeks.org/java/inheritance-in-java/#:~:text=Java%20Inheritance%20is%20a%20fundamental,and%20fields%20of%20that%20class" TargetMode="External"/><Relationship Id="rId7" Type="http://schemas.openxmlformats.org/officeDocument/2006/relationships/hyperlink" Target="https://www.tutorialspoint.com/java/java_polymorphism.htm#:~:text=Polymorphism%20is%20the%20ability%20of,is%20considered%20to%20be%20polymorphic" TargetMode="External"/><Relationship Id="rId12" Type="http://schemas.openxmlformats.org/officeDocument/2006/relationships/hyperlink" Target="https://www.slideshare.net/slideshow/inheritance-and-polymorphism-204564554/204564554#:~:text=150%20Image%3A%20What%20can%20be,by%20using%20the%20keyword%20super" TargetMode="External"/><Relationship Id="rId2" Type="http://schemas.openxmlformats.org/officeDocument/2006/relationships/hyperlink" Target="https://docs.oracle.com/javase/tutorial/java/IandI/subclasses.html#:~:text=Definitions%3A%C2%A0A%20class%20that%20is%20derived,class%20or%20a%20parent%20class" TargetMode="External"/><Relationship Id="rId16" Type="http://schemas.openxmlformats.org/officeDocument/2006/relationships/hyperlink" Target="https://www.tutorialspoint.com/java/java_polymorphism.ht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java/compile-time-polymorphism-in-java/#:~:text=Compile,method%20overloading%20and%20operator%20overloading" TargetMode="External"/><Relationship Id="rId11" Type="http://schemas.openxmlformats.org/officeDocument/2006/relationships/hyperlink" Target="https://www.w3schools.com/java/java_inheritance.asp" TargetMode="External"/><Relationship Id="rId5" Type="http://schemas.openxmlformats.org/officeDocument/2006/relationships/hyperlink" Target="https://www.programiz.com/java-programming/inheritance#:~:text=1" TargetMode="External"/><Relationship Id="rId15" Type="http://schemas.openxmlformats.org/officeDocument/2006/relationships/hyperlink" Target="https://www.tutorialspoint.com/java/java_polymorphism.htm#:~:text=Run%20time%20polymorphism%20is%20also,implemented%20by%20the%20method%20overriding" TargetMode="External"/><Relationship Id="rId10" Type="http://schemas.openxmlformats.org/officeDocument/2006/relationships/hyperlink" Target="https://www.w3schools.com/java/java_inheritance.asp#:~:text=,you%20create%20a%20new%20class" TargetMode="External"/><Relationship Id="rId4" Type="http://schemas.openxmlformats.org/officeDocument/2006/relationships/hyperlink" Target="https://www.w3schools.com/java/java_inheritance.asp#:~:text=In%20Java%2C%20it%20is%20possible,into%20two%20categories" TargetMode="External"/><Relationship Id="rId9" Type="http://schemas.openxmlformats.org/officeDocument/2006/relationships/hyperlink" Target="https://www.geeksforgeeks.org/java/inheritance-in-java/" TargetMode="External"/><Relationship Id="rId14" Type="http://schemas.openxmlformats.org/officeDocument/2006/relationships/hyperlink" Target="https://www.geeksforgeeks.org/java/compile-time-polymorphism-in-java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212" y="2693987"/>
            <a:ext cx="7772400" cy="1470025"/>
          </a:xfrm>
        </p:spPr>
        <p:txBody>
          <a:bodyPr/>
          <a:lstStyle/>
          <a:p>
            <a:r>
              <a:rPr dirty="0" err="1"/>
              <a:t>Наследование</a:t>
            </a:r>
            <a:r>
              <a:rPr dirty="0"/>
              <a:t> и </a:t>
            </a:r>
            <a:r>
              <a:rPr dirty="0" err="1"/>
              <a:t>полиморфизм</a:t>
            </a:r>
            <a:r>
              <a:rPr dirty="0"/>
              <a:t> в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32002" y="5776292"/>
            <a:ext cx="2956823" cy="816666"/>
          </a:xfrm>
        </p:spPr>
        <p:txBody>
          <a:bodyPr>
            <a:normAutofit/>
          </a:bodyPr>
          <a:lstStyle/>
          <a:p>
            <a:r>
              <a:rPr lang="ru-RU" sz="2000" dirty="0" err="1">
                <a:solidFill>
                  <a:schemeClr val="tx1"/>
                </a:solidFill>
              </a:rPr>
              <a:t>Сагун</a:t>
            </a:r>
            <a:r>
              <a:rPr lang="ru-RU" sz="2000" dirty="0">
                <a:solidFill>
                  <a:schemeClr val="tx1"/>
                </a:solidFill>
              </a:rPr>
              <a:t> Александр</a:t>
            </a:r>
          </a:p>
          <a:p>
            <a:r>
              <a:rPr lang="ru-RU" sz="2000" dirty="0">
                <a:solidFill>
                  <a:schemeClr val="tx1"/>
                </a:solidFill>
              </a:rPr>
              <a:t>Житков Никита</a:t>
            </a: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90859"/>
            <a:ext cx="8229600" cy="1143000"/>
          </a:xfrm>
        </p:spPr>
        <p:txBody>
          <a:bodyPr/>
          <a:lstStyle/>
          <a:p>
            <a:r>
              <a:rPr dirty="0" err="1"/>
              <a:t>Виды</a:t>
            </a:r>
            <a:r>
              <a:rPr dirty="0"/>
              <a:t> </a:t>
            </a:r>
            <a:r>
              <a:rPr dirty="0" err="1"/>
              <a:t>полиморфизма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714" y="159357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Перегрузка</a:t>
            </a:r>
            <a:r>
              <a:rPr dirty="0"/>
              <a:t> </a:t>
            </a:r>
            <a:r>
              <a:rPr dirty="0" err="1"/>
              <a:t>методов</a:t>
            </a:r>
            <a:r>
              <a:rPr dirty="0"/>
              <a:t> (compile-time)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Переопределение</a:t>
            </a:r>
            <a:r>
              <a:rPr dirty="0"/>
              <a:t> </a:t>
            </a:r>
            <a:r>
              <a:rPr dirty="0" err="1"/>
              <a:t>методов</a:t>
            </a:r>
            <a:r>
              <a:rPr dirty="0"/>
              <a:t> (runtime)</a:t>
            </a:r>
          </a:p>
        </p:txBody>
      </p:sp>
      <p:pic>
        <p:nvPicPr>
          <p:cNvPr id="4" name="Рисунок 3" descr="Picture background">
            <a:extLst>
              <a:ext uri="{FF2B5EF4-FFF2-40B4-BE49-F238E27FC236}">
                <a16:creationId xmlns:a16="http://schemas.microsoft.com/office/drawing/2014/main" id="{0D73B2C4-ED18-8AAC-426C-96FFEE74E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116" y="3011657"/>
            <a:ext cx="5890591" cy="3160888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59F8674-9D7C-171B-B318-BCA735588347}"/>
              </a:ext>
            </a:extLst>
          </p:cNvPr>
          <p:cNvSpPr/>
          <p:nvPr/>
        </p:nvSpPr>
        <p:spPr>
          <a:xfrm>
            <a:off x="5413514" y="4253948"/>
            <a:ext cx="2107095" cy="212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08377"/>
            <a:ext cx="8229600" cy="1143000"/>
          </a:xfrm>
        </p:spPr>
        <p:txBody>
          <a:bodyPr/>
          <a:lstStyle/>
          <a:p>
            <a:r>
              <a:rPr dirty="0" err="1"/>
              <a:t>Пример</a:t>
            </a:r>
            <a:r>
              <a:rPr dirty="0"/>
              <a:t> </a:t>
            </a:r>
            <a:r>
              <a:rPr dirty="0" err="1"/>
              <a:t>перегрузки</a:t>
            </a:r>
            <a:r>
              <a:rPr dirty="0"/>
              <a:t> </a:t>
            </a:r>
            <a:r>
              <a:rPr dirty="0" err="1"/>
              <a:t>методов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564" y="1627879"/>
            <a:ext cx="8580783" cy="4525963"/>
          </a:xfrm>
        </p:spPr>
        <p:txBody>
          <a:bodyPr/>
          <a:lstStyle/>
          <a:p>
            <a:pPr marL="0" indent="0">
              <a:buNone/>
            </a:pPr>
            <a:r>
              <a:rPr dirty="0">
                <a:solidFill>
                  <a:srgbClr val="0070C0"/>
                </a:solidFill>
              </a:rPr>
              <a:t>class</a:t>
            </a:r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Calculator</a:t>
            </a:r>
            <a:r>
              <a:rPr dirty="0"/>
              <a:t> {</a:t>
            </a:r>
          </a:p>
          <a:p>
            <a:pPr marL="0" indent="0">
              <a:buNone/>
            </a:pPr>
            <a:r>
              <a:rPr dirty="0"/>
              <a:t>    int add(int a, int b) { return a + b; }</a:t>
            </a:r>
          </a:p>
          <a:p>
            <a:pPr marL="0" indent="0">
              <a:buNone/>
            </a:pPr>
            <a:r>
              <a:rPr dirty="0"/>
              <a:t>    double add(double a, double b) { return a + b; }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97485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 err="1"/>
              <a:t>Пример</a:t>
            </a:r>
            <a:r>
              <a:rPr dirty="0"/>
              <a:t> </a:t>
            </a:r>
            <a:r>
              <a:rPr dirty="0" err="1"/>
              <a:t>переопределения</a:t>
            </a:r>
            <a:r>
              <a:rPr dirty="0"/>
              <a:t> </a:t>
            </a:r>
            <a:r>
              <a:rPr dirty="0" err="1"/>
              <a:t>методов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2695" y="1812235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Animal a = new Dog();</a:t>
            </a:r>
          </a:p>
          <a:p>
            <a:pPr marL="0" indent="0">
              <a:buNone/>
            </a:pPr>
            <a:r>
              <a:rPr dirty="0" err="1"/>
              <a:t>a.makeSound</a:t>
            </a:r>
            <a:r>
              <a:rPr dirty="0"/>
              <a:t>(); // </a:t>
            </a:r>
            <a:r>
              <a:rPr dirty="0" err="1"/>
              <a:t>Вывод</a:t>
            </a:r>
            <a:r>
              <a:rPr dirty="0"/>
              <a:t>: Woof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327646"/>
            <a:ext cx="8229600" cy="1143000"/>
          </a:xfrm>
        </p:spPr>
        <p:txBody>
          <a:bodyPr/>
          <a:lstStyle/>
          <a:p>
            <a:r>
              <a:rPr dirty="0" err="1"/>
              <a:t>Схема</a:t>
            </a:r>
            <a:r>
              <a:rPr dirty="0"/>
              <a:t> </a:t>
            </a:r>
            <a:r>
              <a:rPr dirty="0" err="1"/>
              <a:t>полиморфизма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0904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Animal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Dog → </a:t>
            </a:r>
            <a:r>
              <a:rPr dirty="0" err="1"/>
              <a:t>makeSound</a:t>
            </a:r>
            <a:r>
              <a:rPr dirty="0"/>
              <a:t>() → Woof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dirty="0"/>
              <a:t>Cat → </a:t>
            </a:r>
            <a:r>
              <a:rPr dirty="0" err="1"/>
              <a:t>makeSound</a:t>
            </a:r>
            <a:r>
              <a:rPr dirty="0"/>
              <a:t>() → Meow</a:t>
            </a:r>
          </a:p>
          <a:p>
            <a:pPr marL="0" indent="0">
              <a:buNone/>
            </a:pPr>
            <a:endParaRPr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1D4EC4E-C91A-9AA0-5D51-BB0F49ED4DE9}"/>
              </a:ext>
            </a:extLst>
          </p:cNvPr>
          <p:cNvCxnSpPr/>
          <p:nvPr/>
        </p:nvCxnSpPr>
        <p:spPr>
          <a:xfrm>
            <a:off x="1086678" y="3041374"/>
            <a:ext cx="377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E0F6B8E-C503-7021-F24E-125D2129BF1C}"/>
              </a:ext>
            </a:extLst>
          </p:cNvPr>
          <p:cNvCxnSpPr/>
          <p:nvPr/>
        </p:nvCxnSpPr>
        <p:spPr>
          <a:xfrm>
            <a:off x="1086678" y="2451652"/>
            <a:ext cx="3776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041B8E4-A439-0461-8182-C63D1883FCA5}"/>
              </a:ext>
            </a:extLst>
          </p:cNvPr>
          <p:cNvCxnSpPr/>
          <p:nvPr/>
        </p:nvCxnSpPr>
        <p:spPr>
          <a:xfrm>
            <a:off x="1086678" y="2126974"/>
            <a:ext cx="0" cy="9144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74638"/>
            <a:ext cx="8229600" cy="1143000"/>
          </a:xfrm>
        </p:spPr>
        <p:txBody>
          <a:bodyPr/>
          <a:lstStyle/>
          <a:p>
            <a:r>
              <a:rPr dirty="0" err="1"/>
              <a:t>Зачем</a:t>
            </a:r>
            <a:r>
              <a:rPr dirty="0"/>
              <a:t> </a:t>
            </a:r>
            <a:r>
              <a:rPr dirty="0" err="1"/>
              <a:t>нужен</a:t>
            </a:r>
            <a:r>
              <a:rPr dirty="0"/>
              <a:t> </a:t>
            </a:r>
            <a:r>
              <a:rPr dirty="0" err="1"/>
              <a:t>полиморфизм</a:t>
            </a:r>
            <a:r>
              <a:rPr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6435" y="1610139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Унификация</a:t>
            </a:r>
            <a:r>
              <a:rPr dirty="0"/>
              <a:t> </a:t>
            </a:r>
            <a:r>
              <a:rPr dirty="0" err="1"/>
              <a:t>кода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Масштабируемость</a:t>
            </a:r>
            <a:r>
              <a:rPr dirty="0"/>
              <a:t> </a:t>
            </a:r>
            <a:r>
              <a:rPr dirty="0" err="1"/>
              <a:t>программ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Гибкость</a:t>
            </a:r>
            <a:r>
              <a:rPr dirty="0"/>
              <a:t> </a:t>
            </a:r>
            <a:r>
              <a:rPr dirty="0" err="1"/>
              <a:t>архитектуры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 err="1"/>
              <a:t>Комбинация</a:t>
            </a:r>
            <a:r>
              <a:rPr dirty="0"/>
              <a:t> </a:t>
            </a:r>
            <a:r>
              <a:rPr dirty="0" err="1"/>
              <a:t>наследования</a:t>
            </a:r>
            <a:r>
              <a:rPr dirty="0"/>
              <a:t> и </a:t>
            </a:r>
            <a:r>
              <a:rPr dirty="0" err="1"/>
              <a:t>полиморфизма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504" y="1673087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dirty="0">
                <a:solidFill>
                  <a:srgbClr val="0070C0"/>
                </a:solidFill>
              </a:rPr>
              <a:t>abstract class</a:t>
            </a:r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Shape</a:t>
            </a:r>
            <a:r>
              <a:rPr dirty="0"/>
              <a:t> {</a:t>
            </a:r>
          </a:p>
          <a:p>
            <a:pPr marL="0" indent="0">
              <a:buNone/>
            </a:pPr>
            <a:r>
              <a:rPr dirty="0"/>
              <a:t>    abstract void draw();</a:t>
            </a:r>
          </a:p>
          <a:p>
            <a:pPr marL="0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>
                <a:solidFill>
                  <a:srgbClr val="0070C0"/>
                </a:solidFill>
              </a:rPr>
              <a:t>class</a:t>
            </a:r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Circle</a:t>
            </a:r>
            <a:r>
              <a:rPr dirty="0"/>
              <a:t> extends </a:t>
            </a:r>
            <a:r>
              <a:rPr dirty="0">
                <a:solidFill>
                  <a:srgbClr val="FF0000"/>
                </a:solidFill>
              </a:rPr>
              <a:t>Shape</a:t>
            </a:r>
            <a:r>
              <a:rPr dirty="0"/>
              <a:t> {</a:t>
            </a:r>
          </a:p>
          <a:p>
            <a:pPr marL="0" indent="0">
              <a:buNone/>
            </a:pPr>
            <a:r>
              <a:rPr dirty="0"/>
              <a:t>    void draw() { </a:t>
            </a:r>
            <a:r>
              <a:rPr dirty="0" err="1"/>
              <a:t>System.out.println</a:t>
            </a:r>
            <a:r>
              <a:rPr dirty="0"/>
              <a:t>("Draw Circle"); }</a:t>
            </a:r>
          </a:p>
          <a:p>
            <a:pPr marL="0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>
                <a:solidFill>
                  <a:srgbClr val="0070C0"/>
                </a:solidFill>
              </a:rPr>
              <a:t>class</a:t>
            </a:r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Rectangle</a:t>
            </a:r>
            <a:r>
              <a:rPr dirty="0"/>
              <a:t> extends </a:t>
            </a:r>
            <a:r>
              <a:rPr dirty="0">
                <a:solidFill>
                  <a:srgbClr val="FF0000"/>
                </a:solidFill>
              </a:rPr>
              <a:t>Shape</a:t>
            </a:r>
            <a:r>
              <a:rPr dirty="0"/>
              <a:t> {</a:t>
            </a:r>
          </a:p>
          <a:p>
            <a:pPr marL="0" indent="0">
              <a:buNone/>
            </a:pPr>
            <a:r>
              <a:rPr dirty="0"/>
              <a:t>    void draw() { </a:t>
            </a:r>
            <a:r>
              <a:rPr dirty="0" err="1"/>
              <a:t>System.out.println</a:t>
            </a:r>
            <a:r>
              <a:rPr dirty="0"/>
              <a:t>("Draw Rectangle"); }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74638"/>
            <a:ext cx="8229600" cy="1143000"/>
          </a:xfrm>
        </p:spPr>
        <p:txBody>
          <a:bodyPr/>
          <a:lstStyle/>
          <a:p>
            <a:r>
              <a:rPr dirty="0" err="1"/>
              <a:t>Пример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жизни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174" y="148093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interface </a:t>
            </a:r>
            <a:r>
              <a:rPr dirty="0">
                <a:solidFill>
                  <a:srgbClr val="FF0000"/>
                </a:solidFill>
              </a:rPr>
              <a:t>Payment</a:t>
            </a:r>
            <a:r>
              <a:rPr dirty="0"/>
              <a:t> {</a:t>
            </a:r>
          </a:p>
          <a:p>
            <a:pPr marL="0" indent="0">
              <a:buNone/>
            </a:pPr>
            <a:r>
              <a:rPr dirty="0"/>
              <a:t>    void pay(double amount);</a:t>
            </a:r>
          </a:p>
          <a:p>
            <a:pPr marL="0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>
                <a:solidFill>
                  <a:srgbClr val="0070C0"/>
                </a:solidFill>
              </a:rPr>
              <a:t>class</a:t>
            </a:r>
            <a:r>
              <a:rPr dirty="0"/>
              <a:t> </a:t>
            </a:r>
            <a:r>
              <a:rPr dirty="0" err="1">
                <a:solidFill>
                  <a:srgbClr val="FF0000"/>
                </a:solidFill>
              </a:rPr>
              <a:t>CardPayment</a:t>
            </a:r>
            <a:r>
              <a:rPr dirty="0"/>
              <a:t> implements </a:t>
            </a:r>
            <a:r>
              <a:rPr dirty="0">
                <a:solidFill>
                  <a:srgbClr val="FF0000"/>
                </a:solidFill>
              </a:rPr>
              <a:t>Payment </a:t>
            </a:r>
            <a:r>
              <a:rPr dirty="0"/>
              <a:t>{ ... }</a:t>
            </a:r>
          </a:p>
          <a:p>
            <a:pPr marL="0" indent="0">
              <a:buNone/>
            </a:pPr>
            <a:r>
              <a:rPr dirty="0">
                <a:solidFill>
                  <a:srgbClr val="0070C0"/>
                </a:solidFill>
              </a:rPr>
              <a:t>class</a:t>
            </a:r>
            <a:r>
              <a:rPr dirty="0"/>
              <a:t> </a:t>
            </a:r>
            <a:r>
              <a:rPr dirty="0" err="1">
                <a:solidFill>
                  <a:srgbClr val="FF0000"/>
                </a:solidFill>
              </a:rPr>
              <a:t>PayPalPayment</a:t>
            </a:r>
            <a:r>
              <a:rPr dirty="0"/>
              <a:t> implements </a:t>
            </a:r>
            <a:r>
              <a:rPr dirty="0">
                <a:solidFill>
                  <a:srgbClr val="FF0000"/>
                </a:solidFill>
              </a:rPr>
              <a:t>Payment</a:t>
            </a:r>
            <a:r>
              <a:rPr dirty="0"/>
              <a:t> { ... }</a:t>
            </a:r>
          </a:p>
          <a:p>
            <a:pPr marL="0" indent="0">
              <a:buNone/>
            </a:pPr>
            <a:r>
              <a:rPr dirty="0">
                <a:solidFill>
                  <a:srgbClr val="0070C0"/>
                </a:solidFill>
              </a:rPr>
              <a:t>class</a:t>
            </a:r>
            <a:r>
              <a:rPr dirty="0"/>
              <a:t> </a:t>
            </a:r>
            <a:r>
              <a:rPr dirty="0" err="1">
                <a:solidFill>
                  <a:srgbClr val="FF0000"/>
                </a:solidFill>
              </a:rPr>
              <a:t>CryptoPayment</a:t>
            </a:r>
            <a:r>
              <a:rPr dirty="0"/>
              <a:t> implements </a:t>
            </a:r>
            <a:r>
              <a:rPr dirty="0">
                <a:solidFill>
                  <a:srgbClr val="FF0000"/>
                </a:solidFill>
              </a:rPr>
              <a:t>Payment</a:t>
            </a:r>
            <a:r>
              <a:rPr dirty="0"/>
              <a:t> { ... }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Payment p = new </a:t>
            </a:r>
            <a:r>
              <a:rPr dirty="0" err="1"/>
              <a:t>CardPayment</a:t>
            </a:r>
            <a:r>
              <a:rPr dirty="0"/>
              <a:t>();</a:t>
            </a:r>
          </a:p>
          <a:p>
            <a:pPr marL="0" indent="0">
              <a:buNone/>
            </a:pPr>
            <a:r>
              <a:rPr dirty="0" err="1"/>
              <a:t>p.pay</a:t>
            </a:r>
            <a:r>
              <a:rPr dirty="0"/>
              <a:t>(100);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A0E8D2-D6D7-AB3A-C64B-E7E1B565D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2" y="374030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/>
              <a:t>Спецификаторы доступа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4ED0BEB-D905-00CF-199F-38B0956AE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3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В Java существуют четыре основных спецификатора доступа: </a:t>
            </a:r>
          </a:p>
          <a:p>
            <a:pPr marL="0" indent="0">
              <a:buNone/>
            </a:pPr>
            <a:r>
              <a:rPr lang="ru-RU" sz="2600" dirty="0"/>
              <a:t>• </a:t>
            </a:r>
            <a:r>
              <a:rPr lang="ru-RU" sz="2600" dirty="0" err="1"/>
              <a:t>public</a:t>
            </a:r>
            <a:r>
              <a:rPr lang="ru-RU" sz="2600" dirty="0"/>
              <a:t> — доступен всем классам в любом пакете.</a:t>
            </a:r>
            <a:br>
              <a:rPr lang="ru-RU" sz="2600" dirty="0"/>
            </a:br>
            <a:r>
              <a:rPr lang="ru-RU" sz="2600" dirty="0"/>
              <a:t>• </a:t>
            </a:r>
            <a:r>
              <a:rPr lang="ru-RU" sz="2600" dirty="0" err="1"/>
              <a:t>protected</a:t>
            </a:r>
            <a:r>
              <a:rPr lang="ru-RU" sz="2600" dirty="0"/>
              <a:t> — доступен только классам из того же пакета и всем подклассам.</a:t>
            </a:r>
            <a:br>
              <a:rPr lang="ru-RU" sz="2600" dirty="0"/>
            </a:br>
            <a:r>
              <a:rPr lang="ru-RU" sz="2600" dirty="0"/>
              <a:t>• </a:t>
            </a:r>
            <a:r>
              <a:rPr lang="ru-RU" sz="2600" dirty="0" err="1"/>
              <a:t>default</a:t>
            </a:r>
            <a:r>
              <a:rPr lang="ru-RU" sz="2600" dirty="0"/>
              <a:t> (</a:t>
            </a:r>
            <a:r>
              <a:rPr lang="ru-RU" sz="2600" dirty="0" err="1"/>
              <a:t>package-private</a:t>
            </a:r>
            <a:r>
              <a:rPr lang="ru-RU" sz="2600" dirty="0"/>
              <a:t>) — доступен только внутри того же пакета.</a:t>
            </a:r>
            <a:br>
              <a:rPr lang="ru-RU" sz="2600" dirty="0"/>
            </a:br>
            <a:r>
              <a:rPr lang="ru-RU" sz="2600" dirty="0"/>
              <a:t>• </a:t>
            </a:r>
            <a:r>
              <a:rPr lang="ru-RU" sz="2600" dirty="0" err="1"/>
              <a:t>private</a:t>
            </a:r>
            <a:r>
              <a:rPr lang="ru-RU" sz="2600" dirty="0"/>
              <a:t> — доступен только внутри самого класса и не наследуется.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1806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06013D-A946-DC46-2A86-B20B047E9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2" y="239850"/>
            <a:ext cx="8229600" cy="1143000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60FCB4-6B3A-C552-0B00-A3B193B15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182" y="1646583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Parent</a:t>
            </a:r>
            <a:r>
              <a:rPr lang="ru-RU" dirty="0"/>
              <a:t> {</a:t>
            </a:r>
            <a:br>
              <a:rPr lang="ru-RU" dirty="0"/>
            </a:br>
            <a:r>
              <a:rPr lang="ru-RU" dirty="0"/>
              <a:t>    </a:t>
            </a:r>
            <a:r>
              <a:rPr lang="ru-RU" dirty="0" err="1"/>
              <a:t>private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method1() {}</a:t>
            </a:r>
            <a:br>
              <a:rPr lang="ru-RU" dirty="0"/>
            </a:br>
            <a:r>
              <a:rPr lang="ru-RU" dirty="0"/>
              <a:t>    </a:t>
            </a:r>
            <a:r>
              <a:rPr lang="ru-RU" dirty="0" err="1"/>
              <a:t>protected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method2() {}</a:t>
            </a:r>
            <a:br>
              <a:rPr lang="ru-RU" dirty="0"/>
            </a:br>
            <a:r>
              <a:rPr lang="ru-RU" dirty="0"/>
              <a:t>    </a:t>
            </a: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method3() {}</a:t>
            </a:r>
            <a:br>
              <a:rPr lang="ru-RU" dirty="0"/>
            </a:br>
            <a:r>
              <a:rPr lang="ru-RU" dirty="0"/>
              <a:t>}</a:t>
            </a:r>
            <a:br>
              <a:rPr lang="ru-RU" dirty="0"/>
            </a:br>
            <a:br>
              <a:rPr lang="ru-RU" dirty="0"/>
            </a:br>
            <a:r>
              <a:rPr lang="ru-RU" dirty="0" err="1"/>
              <a:t>class</a:t>
            </a:r>
            <a:r>
              <a:rPr lang="ru-RU" dirty="0"/>
              <a:t> Child </a:t>
            </a:r>
            <a:r>
              <a:rPr lang="ru-RU" dirty="0" err="1"/>
              <a:t>extends</a:t>
            </a:r>
            <a:r>
              <a:rPr lang="ru-RU" dirty="0"/>
              <a:t> </a:t>
            </a:r>
            <a:r>
              <a:rPr lang="ru-RU" dirty="0" err="1"/>
              <a:t>Parent</a:t>
            </a:r>
            <a:r>
              <a:rPr lang="ru-RU" dirty="0"/>
              <a:t> {</a:t>
            </a:r>
            <a:br>
              <a:rPr lang="ru-RU" dirty="0"/>
            </a:br>
            <a:r>
              <a:rPr lang="ru-RU" dirty="0"/>
              <a:t>   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test</a:t>
            </a:r>
            <a:r>
              <a:rPr lang="ru-RU" dirty="0"/>
              <a:t>() {</a:t>
            </a:r>
            <a:br>
              <a:rPr lang="ru-RU" dirty="0"/>
            </a:br>
            <a:r>
              <a:rPr lang="ru-RU" dirty="0"/>
              <a:t>        // method1(); // Ошибка — </a:t>
            </a:r>
            <a:r>
              <a:rPr lang="ru-RU" dirty="0" err="1"/>
              <a:t>private</a:t>
            </a:r>
            <a:r>
              <a:rPr lang="ru-RU" dirty="0"/>
              <a:t> не наследуется</a:t>
            </a:r>
            <a:br>
              <a:rPr lang="ru-RU" dirty="0"/>
            </a:br>
            <a:r>
              <a:rPr lang="ru-RU" dirty="0"/>
              <a:t>        method2(); // Разрешено — </a:t>
            </a:r>
            <a:r>
              <a:rPr lang="ru-RU" dirty="0" err="1"/>
              <a:t>protected</a:t>
            </a:r>
            <a:r>
              <a:rPr lang="ru-RU" dirty="0"/>
              <a:t> доступен</a:t>
            </a:r>
            <a:br>
              <a:rPr lang="ru-RU" dirty="0"/>
            </a:br>
            <a:r>
              <a:rPr lang="ru-RU" dirty="0"/>
              <a:t>        method3(); // Разрешено — </a:t>
            </a:r>
            <a:r>
              <a:rPr lang="ru-RU" dirty="0" err="1"/>
              <a:t>public</a:t>
            </a:r>
            <a:r>
              <a:rPr lang="ru-RU" dirty="0"/>
              <a:t> доступен всем</a:t>
            </a:r>
            <a:br>
              <a:rPr lang="ru-RU" dirty="0"/>
            </a:br>
            <a:r>
              <a:rPr lang="ru-RU" dirty="0"/>
              <a:t>    }</a:t>
            </a:r>
            <a:br>
              <a:rPr lang="ru-RU" dirty="0"/>
            </a:br>
            <a:r>
              <a:rPr lang="ru-RU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1271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E09DC-786D-9217-87C3-BABE86C10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2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Аннотации в контексте наследования и полиморфизма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274652-3E82-BF91-8F2B-FF04209F2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418" y="205739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Аннотации — это </a:t>
            </a:r>
            <a:r>
              <a:rPr lang="ru-RU" sz="2000" dirty="0" err="1"/>
              <a:t>метатеги</a:t>
            </a:r>
            <a:r>
              <a:rPr lang="ru-RU" sz="2000" dirty="0"/>
              <a:t>, а по сути дополнительные модификаторы, которые добавляются к коду и применяются к объявлению пакетов, классов, конструкторов, методов, полей, параметров и локальных переменных.</a:t>
            </a:r>
          </a:p>
          <a:p>
            <a:pPr marL="0" indent="0">
              <a:buNone/>
            </a:pPr>
            <a:r>
              <a:rPr lang="ru-RU" sz="2000" dirty="0"/>
              <a:t>В контексте наследования и полиморфизма особенно важны аннотации @Override, @Inherited и @Deprecated.</a:t>
            </a:r>
          </a:p>
        </p:txBody>
      </p:sp>
    </p:spTree>
    <p:extLst>
      <p:ext uri="{BB962C8B-B14F-4D97-AF65-F5344CB8AC3E}">
        <p14:creationId xmlns:p14="http://schemas.microsoft.com/office/powerpoint/2010/main" val="3510524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74638"/>
            <a:ext cx="8229600" cy="1143000"/>
          </a:xfrm>
        </p:spPr>
        <p:txBody>
          <a:bodyPr/>
          <a:lstStyle/>
          <a:p>
            <a:r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791" y="1895060"/>
            <a:ext cx="10051774" cy="4525963"/>
          </a:xfrm>
        </p:spPr>
        <p:txBody>
          <a:bodyPr/>
          <a:lstStyle/>
          <a:p>
            <a:pPr marL="0" indent="0">
              <a:buNone/>
            </a:pPr>
            <a:r>
              <a:rPr dirty="0" err="1"/>
              <a:t>Наследование</a:t>
            </a:r>
            <a:r>
              <a:rPr dirty="0"/>
              <a:t> и </a:t>
            </a:r>
            <a:r>
              <a:rPr dirty="0" err="1"/>
              <a:t>полиморфизм</a:t>
            </a:r>
            <a:r>
              <a:rPr dirty="0"/>
              <a:t> — </a:t>
            </a:r>
            <a:r>
              <a:rPr dirty="0" err="1"/>
              <a:t>ключевые</a:t>
            </a:r>
            <a:r>
              <a:rPr dirty="0"/>
              <a:t> </a:t>
            </a:r>
            <a:r>
              <a:rPr dirty="0" err="1"/>
              <a:t>принципы</a:t>
            </a:r>
            <a:r>
              <a:rPr dirty="0"/>
              <a:t> </a:t>
            </a:r>
            <a:r>
              <a:rPr dirty="0" err="1"/>
              <a:t>объектно-ориентированного</a:t>
            </a:r>
            <a:r>
              <a:rPr dirty="0"/>
              <a:t> </a:t>
            </a:r>
            <a:r>
              <a:rPr dirty="0" err="1"/>
              <a:t>программирования</a:t>
            </a:r>
            <a:r>
              <a:rPr dirty="0"/>
              <a:t> (ООП).</a:t>
            </a:r>
          </a:p>
          <a:p>
            <a:pPr marL="0" indent="0">
              <a:buNone/>
            </a:pPr>
            <a:r>
              <a:rPr dirty="0" err="1"/>
              <a:t>Они</a:t>
            </a:r>
            <a:r>
              <a:rPr dirty="0"/>
              <a:t> </a:t>
            </a:r>
            <a:r>
              <a:rPr dirty="0" err="1"/>
              <a:t>позволяют</a:t>
            </a:r>
            <a:r>
              <a:rPr dirty="0"/>
              <a:t> </a:t>
            </a:r>
            <a:r>
              <a:rPr dirty="0" err="1"/>
              <a:t>переиспользовать</a:t>
            </a:r>
            <a:r>
              <a:rPr dirty="0"/>
              <a:t> </a:t>
            </a:r>
            <a:r>
              <a:rPr dirty="0" err="1"/>
              <a:t>код</a:t>
            </a:r>
            <a:r>
              <a:rPr dirty="0"/>
              <a:t>, </a:t>
            </a:r>
            <a:r>
              <a:rPr dirty="0" err="1"/>
              <a:t>упрощают</a:t>
            </a:r>
            <a:r>
              <a:rPr dirty="0"/>
              <a:t> </a:t>
            </a:r>
            <a:r>
              <a:rPr dirty="0" err="1"/>
              <a:t>поддержку</a:t>
            </a:r>
            <a:r>
              <a:rPr dirty="0"/>
              <a:t> и </a:t>
            </a:r>
            <a:r>
              <a:rPr dirty="0" err="1"/>
              <a:t>делают</a:t>
            </a:r>
            <a:r>
              <a:rPr dirty="0"/>
              <a:t> </a:t>
            </a:r>
            <a:r>
              <a:rPr dirty="0" err="1"/>
              <a:t>программы</a:t>
            </a:r>
            <a:r>
              <a:rPr dirty="0"/>
              <a:t> </a:t>
            </a:r>
            <a:r>
              <a:rPr dirty="0" err="1"/>
              <a:t>более</a:t>
            </a:r>
            <a:r>
              <a:rPr dirty="0"/>
              <a:t> </a:t>
            </a:r>
            <a:r>
              <a:rPr dirty="0" err="1"/>
              <a:t>гибкими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AD8694-1852-314E-6BF9-3B1C8A724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0790" y="-265180"/>
            <a:ext cx="8229600" cy="1143000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0ABA47-F23D-D45B-4215-AECE6A22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2" y="1267997"/>
            <a:ext cx="274513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dirty="0"/>
              <a:t>class A { </a:t>
            </a:r>
            <a:endParaRPr lang="ru-RU" sz="1200" dirty="0"/>
          </a:p>
          <a:p>
            <a:pPr marL="0" indent="0">
              <a:buNone/>
            </a:pPr>
            <a:r>
              <a:rPr lang="ru-RU" sz="1200" dirty="0"/>
              <a:t>	</a:t>
            </a:r>
            <a:r>
              <a:rPr lang="en-US" sz="1200" dirty="0"/>
              <a:t>public static void method() { … } </a:t>
            </a:r>
          </a:p>
          <a:p>
            <a:pPr marL="0" indent="0">
              <a:buNone/>
            </a:pPr>
            <a:r>
              <a:rPr lang="en-US" sz="1200" dirty="0"/>
              <a:t>} </a:t>
            </a:r>
            <a:endParaRPr lang="ru-RU" sz="1200" dirty="0"/>
          </a:p>
          <a:p>
            <a:pPr marL="0" indent="0">
              <a:buNone/>
            </a:pPr>
            <a:endParaRPr lang="ru-RU" sz="1200" dirty="0"/>
          </a:p>
          <a:p>
            <a:pPr marL="0" indent="0">
              <a:buNone/>
            </a:pPr>
            <a:r>
              <a:rPr lang="en-US" sz="1200" dirty="0"/>
              <a:t>class B extends A { </a:t>
            </a:r>
            <a:endParaRPr lang="ru-RU" sz="1200" dirty="0"/>
          </a:p>
          <a:p>
            <a:pPr marL="0" indent="0">
              <a:buNone/>
            </a:pPr>
            <a:r>
              <a:rPr lang="ru-RU" sz="1200" dirty="0"/>
              <a:t>	</a:t>
            </a:r>
            <a:r>
              <a:rPr lang="en-US" sz="1200" dirty="0"/>
              <a:t>@Override </a:t>
            </a:r>
            <a:endParaRPr lang="ru-RU" sz="1200" dirty="0"/>
          </a:p>
          <a:p>
            <a:pPr marL="0" indent="0">
              <a:buNone/>
            </a:pPr>
            <a:r>
              <a:rPr lang="ru-RU" sz="1200" dirty="0"/>
              <a:t>	</a:t>
            </a:r>
            <a:r>
              <a:rPr lang="en-US" sz="1200" dirty="0"/>
              <a:t>public static void method() { … } </a:t>
            </a:r>
            <a:endParaRPr lang="ru-RU" sz="1200" dirty="0"/>
          </a:p>
          <a:p>
            <a:pPr marL="0" indent="0">
              <a:buNone/>
            </a:pPr>
            <a:r>
              <a:rPr lang="en-US" sz="1200" dirty="0"/>
              <a:t>}</a:t>
            </a:r>
            <a:endParaRPr lang="ru-RU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2D30F-99C0-5141-46BF-4E22E57637A9}"/>
              </a:ext>
            </a:extLst>
          </p:cNvPr>
          <p:cNvSpPr txBox="1"/>
          <p:nvPr/>
        </p:nvSpPr>
        <p:spPr>
          <a:xfrm>
            <a:off x="485232" y="773417"/>
            <a:ext cx="1477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@Override</a:t>
            </a:r>
            <a:endParaRPr lang="ru-RU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B7B7DF-5ADA-0547-6488-5D2C1F8A00D3}"/>
              </a:ext>
            </a:extLst>
          </p:cNvPr>
          <p:cNvSpPr txBox="1"/>
          <p:nvPr/>
        </p:nvSpPr>
        <p:spPr>
          <a:xfrm>
            <a:off x="4597306" y="769683"/>
            <a:ext cx="1477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@Inherited</a:t>
            </a:r>
            <a:endParaRPr lang="ru-RU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ED6BC7-4C6B-ADFB-832E-0A14E2C1F88C}"/>
              </a:ext>
            </a:extLst>
          </p:cNvPr>
          <p:cNvSpPr txBox="1"/>
          <p:nvPr/>
        </p:nvSpPr>
        <p:spPr>
          <a:xfrm>
            <a:off x="9436099" y="745551"/>
            <a:ext cx="1747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@Deprecated</a:t>
            </a:r>
            <a:endParaRPr lang="ru-RU" sz="2000" b="1" dirty="0"/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1F17A410-30F7-D067-0012-8AC03541EB6B}"/>
              </a:ext>
            </a:extLst>
          </p:cNvPr>
          <p:cNvSpPr txBox="1">
            <a:spLocks/>
          </p:cNvSpPr>
          <p:nvPr/>
        </p:nvSpPr>
        <p:spPr>
          <a:xfrm>
            <a:off x="3783494" y="1837698"/>
            <a:ext cx="40750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ru-RU" sz="2000" dirty="0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3D0D37B0-B3BE-2E3A-5CFD-7443DA8BF97E}"/>
              </a:ext>
            </a:extLst>
          </p:cNvPr>
          <p:cNvSpPr txBox="1">
            <a:spLocks/>
          </p:cNvSpPr>
          <p:nvPr/>
        </p:nvSpPr>
        <p:spPr>
          <a:xfrm>
            <a:off x="8153947" y="1219947"/>
            <a:ext cx="412487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dirty="0"/>
              <a:t>class Calculator { </a:t>
            </a:r>
          </a:p>
          <a:p>
            <a:pPr marL="0" indent="0">
              <a:buNone/>
            </a:pPr>
            <a:r>
              <a:rPr lang="en-US" sz="1200" dirty="0"/>
              <a:t>	@Deprecated </a:t>
            </a:r>
          </a:p>
          <a:p>
            <a:pPr marL="0" indent="0">
              <a:buNone/>
            </a:pPr>
            <a:r>
              <a:rPr lang="en-US" sz="1200" dirty="0"/>
              <a:t>	int </a:t>
            </a:r>
            <a:r>
              <a:rPr lang="en-US" sz="1200" dirty="0" err="1"/>
              <a:t>addOld</a:t>
            </a:r>
            <a:r>
              <a:rPr lang="en-US" sz="1200" dirty="0"/>
              <a:t>(int a, int b) { return a + b; }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	int add(int a, int b) { // </a:t>
            </a:r>
            <a:r>
              <a:rPr lang="ru-RU" sz="1200" dirty="0"/>
              <a:t>Новый метод </a:t>
            </a:r>
            <a:r>
              <a:rPr lang="en-US" sz="1200" dirty="0"/>
              <a:t>			return </a:t>
            </a:r>
            <a:r>
              <a:rPr lang="en-US" sz="1200" dirty="0" err="1"/>
              <a:t>Math.addExact</a:t>
            </a:r>
            <a:r>
              <a:rPr lang="en-US" sz="1200" dirty="0"/>
              <a:t>(a, b); } </a:t>
            </a:r>
          </a:p>
          <a:p>
            <a:pPr marL="0" indent="0">
              <a:buNone/>
            </a:pPr>
            <a:r>
              <a:rPr lang="en-US" sz="1200" dirty="0"/>
              <a:t>}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public class Main { </a:t>
            </a:r>
          </a:p>
          <a:p>
            <a:pPr marL="0" indent="0">
              <a:buNone/>
            </a:pPr>
            <a:r>
              <a:rPr lang="en-US" sz="1200" dirty="0"/>
              <a:t>	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{ 			Calculator c = new Calculator(); 			//</a:t>
            </a:r>
            <a:r>
              <a:rPr lang="ru-RU" sz="1200" dirty="0"/>
              <a:t>Предупреждение: метод устарел 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		</a:t>
            </a:r>
            <a:r>
              <a:rPr lang="en-US" sz="1200" dirty="0" err="1"/>
              <a:t>c.addOld</a:t>
            </a:r>
            <a:r>
              <a:rPr lang="en-US" sz="1200" dirty="0"/>
              <a:t>(2, 3); </a:t>
            </a:r>
            <a:r>
              <a:rPr lang="ru-RU" sz="1200" dirty="0"/>
              <a:t>} </a:t>
            </a:r>
            <a:endParaRPr lang="en-US" sz="1200" dirty="0"/>
          </a:p>
          <a:p>
            <a:pPr marL="0" indent="0">
              <a:buNone/>
            </a:pPr>
            <a:r>
              <a:rPr lang="ru-RU" sz="1200" dirty="0"/>
              <a:t>}</a:t>
            </a:r>
            <a:endParaRPr lang="ru-RU" sz="1000" dirty="0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42485FA-2E82-4CB6-D86B-6DC9977835B0}"/>
              </a:ext>
            </a:extLst>
          </p:cNvPr>
          <p:cNvCxnSpPr/>
          <p:nvPr/>
        </p:nvCxnSpPr>
        <p:spPr>
          <a:xfrm>
            <a:off x="-17268" y="773417"/>
            <a:ext cx="1218882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BFC20B34-C534-D36A-F671-E839EE37DAF5}"/>
              </a:ext>
            </a:extLst>
          </p:cNvPr>
          <p:cNvCxnSpPr>
            <a:cxnSpLocks/>
          </p:cNvCxnSpPr>
          <p:nvPr/>
        </p:nvCxnSpPr>
        <p:spPr>
          <a:xfrm>
            <a:off x="2642818" y="773417"/>
            <a:ext cx="0" cy="608458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4A9B53D-AFD9-7756-4FA8-F390FACEE54B}"/>
              </a:ext>
            </a:extLst>
          </p:cNvPr>
          <p:cNvCxnSpPr>
            <a:cxnSpLocks/>
          </p:cNvCxnSpPr>
          <p:nvPr/>
        </p:nvCxnSpPr>
        <p:spPr>
          <a:xfrm>
            <a:off x="8060190" y="764345"/>
            <a:ext cx="0" cy="6093655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32BE9AF0-FAE5-C033-735F-994F2776978C}"/>
              </a:ext>
            </a:extLst>
          </p:cNvPr>
          <p:cNvCxnSpPr/>
          <p:nvPr/>
        </p:nvCxnSpPr>
        <p:spPr>
          <a:xfrm>
            <a:off x="-19489" y="1173527"/>
            <a:ext cx="12188825" cy="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AutoShape 4" descr="❌">
            <a:extLst>
              <a:ext uri="{FF2B5EF4-FFF2-40B4-BE49-F238E27FC236}">
                <a16:creationId xmlns:a16="http://schemas.microsoft.com/office/drawing/2014/main" id="{D439AA6D-826F-A026-9E5E-4D79220DED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138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C4C068-B7AD-05A0-3053-3660EB83AF55}"/>
              </a:ext>
            </a:extLst>
          </p:cNvPr>
          <p:cNvSpPr txBox="1"/>
          <p:nvPr/>
        </p:nvSpPr>
        <p:spPr>
          <a:xfrm>
            <a:off x="2646576" y="3800772"/>
            <a:ext cx="53057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// </a:t>
            </a:r>
            <a:r>
              <a:rPr lang="ru-RU" sz="1200" dirty="0"/>
              <a:t>Добавляем @</a:t>
            </a:r>
            <a:r>
              <a:rPr lang="en-US" sz="1200" dirty="0"/>
              <a:t>Inherited</a:t>
            </a:r>
          </a:p>
          <a:p>
            <a:r>
              <a:rPr lang="en-US" sz="1200" dirty="0"/>
              <a:t>@Inherited</a:t>
            </a:r>
          </a:p>
          <a:p>
            <a:r>
              <a:rPr lang="en-US" sz="1200" dirty="0"/>
              <a:t>@Retention(RetentionPolicy.RUNTIME)</a:t>
            </a:r>
          </a:p>
          <a:p>
            <a:r>
              <a:rPr lang="en-US" sz="1200" dirty="0"/>
              <a:t>@interface Info {}</a:t>
            </a:r>
          </a:p>
          <a:p>
            <a:endParaRPr lang="en-US" sz="1200" dirty="0"/>
          </a:p>
          <a:p>
            <a:r>
              <a:rPr lang="en-US" sz="1200" dirty="0"/>
              <a:t>@Info</a:t>
            </a:r>
          </a:p>
          <a:p>
            <a:r>
              <a:rPr lang="en-US" sz="1200" dirty="0"/>
              <a:t>class Animal { }</a:t>
            </a:r>
          </a:p>
          <a:p>
            <a:endParaRPr lang="en-US" sz="1200" dirty="0"/>
          </a:p>
          <a:p>
            <a:r>
              <a:rPr lang="en-US" sz="1200" dirty="0"/>
              <a:t>class Dog extends Animal { }</a:t>
            </a:r>
          </a:p>
          <a:p>
            <a:endParaRPr lang="en-US" sz="1200" dirty="0"/>
          </a:p>
          <a:p>
            <a:r>
              <a:rPr lang="en-US" sz="1200" dirty="0"/>
              <a:t>public class Main {</a:t>
            </a:r>
          </a:p>
          <a:p>
            <a:r>
              <a:rPr lang="en-US" sz="1200" dirty="0"/>
              <a:t>    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System.out.println</a:t>
            </a:r>
            <a:r>
              <a:rPr lang="en-US" sz="1200" dirty="0"/>
              <a:t>(</a:t>
            </a:r>
            <a:r>
              <a:rPr lang="en-US" sz="1200" dirty="0" err="1"/>
              <a:t>Animal.class.isAnnotationPresent</a:t>
            </a:r>
            <a:r>
              <a:rPr lang="en-US" sz="1200" dirty="0"/>
              <a:t>(</a:t>
            </a:r>
            <a:r>
              <a:rPr lang="en-US" sz="1200" dirty="0" err="1"/>
              <a:t>Info.class</a:t>
            </a:r>
            <a:r>
              <a:rPr lang="en-US" sz="1200" dirty="0"/>
              <a:t>)); // true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System.out.println</a:t>
            </a:r>
            <a:r>
              <a:rPr lang="en-US" sz="1200" dirty="0"/>
              <a:t>(</a:t>
            </a:r>
            <a:r>
              <a:rPr lang="en-US" sz="1200" dirty="0" err="1"/>
              <a:t>Dog.class.isAnnotationPresent</a:t>
            </a:r>
            <a:r>
              <a:rPr lang="en-US" sz="1200" dirty="0"/>
              <a:t>(</a:t>
            </a:r>
            <a:r>
              <a:rPr lang="en-US" sz="1200" dirty="0" err="1"/>
              <a:t>Info.class</a:t>
            </a:r>
            <a:r>
              <a:rPr lang="en-US" sz="1200" dirty="0"/>
              <a:t>));    // true </a:t>
            </a:r>
            <a:endParaRPr lang="ru-RU" sz="1200" dirty="0"/>
          </a:p>
          <a:p>
            <a:r>
              <a:rPr lang="ru-RU" sz="1200" dirty="0"/>
              <a:t>    }</a:t>
            </a:r>
          </a:p>
          <a:p>
            <a:r>
              <a:rPr lang="ru-RU" sz="1200" dirty="0"/>
              <a:t>}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59AF3C-44DD-7D05-67CE-DDA0E90E5664}"/>
              </a:ext>
            </a:extLst>
          </p:cNvPr>
          <p:cNvSpPr txBox="1"/>
          <p:nvPr/>
        </p:nvSpPr>
        <p:spPr>
          <a:xfrm>
            <a:off x="2654020" y="1214309"/>
            <a:ext cx="595836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// </a:t>
            </a:r>
            <a:r>
              <a:rPr lang="ru-RU" sz="1200" dirty="0"/>
              <a:t>Обычная аннотация, без @</a:t>
            </a:r>
            <a:r>
              <a:rPr lang="en-US" sz="1200" dirty="0"/>
              <a:t>Inherited</a:t>
            </a:r>
          </a:p>
          <a:p>
            <a:r>
              <a:rPr lang="en-US" sz="1200" dirty="0"/>
              <a:t>@Retention(RetentionPolicy.RUNTIME)</a:t>
            </a:r>
          </a:p>
          <a:p>
            <a:r>
              <a:rPr lang="en-US" sz="1200" dirty="0"/>
              <a:t>@interface Info {}</a:t>
            </a:r>
          </a:p>
          <a:p>
            <a:endParaRPr lang="en-US" sz="1200" dirty="0"/>
          </a:p>
          <a:p>
            <a:r>
              <a:rPr lang="en-US" sz="1200" dirty="0"/>
              <a:t>@Info</a:t>
            </a:r>
          </a:p>
          <a:p>
            <a:r>
              <a:rPr lang="en-US" sz="1200" dirty="0"/>
              <a:t>class Animal { }</a:t>
            </a:r>
          </a:p>
          <a:p>
            <a:r>
              <a:rPr lang="en-US" sz="1200" dirty="0"/>
              <a:t>class Dog extends Animal { }</a:t>
            </a:r>
          </a:p>
          <a:p>
            <a:r>
              <a:rPr lang="en-US" sz="1200" dirty="0"/>
              <a:t>public class Main {</a:t>
            </a:r>
          </a:p>
          <a:p>
            <a:r>
              <a:rPr lang="en-US" sz="1200" dirty="0"/>
              <a:t>    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{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System.out.println</a:t>
            </a:r>
            <a:r>
              <a:rPr lang="en-US" sz="1200" dirty="0"/>
              <a:t>(</a:t>
            </a:r>
            <a:r>
              <a:rPr lang="en-US" sz="1200" dirty="0" err="1"/>
              <a:t>Animal.class.isAnnotationPresent</a:t>
            </a:r>
            <a:r>
              <a:rPr lang="en-US" sz="1200" dirty="0"/>
              <a:t>(</a:t>
            </a:r>
            <a:r>
              <a:rPr lang="en-US" sz="1200" dirty="0" err="1"/>
              <a:t>Info.class</a:t>
            </a:r>
            <a:r>
              <a:rPr lang="en-US" sz="1200" dirty="0"/>
              <a:t>)); // true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System.out.println</a:t>
            </a:r>
            <a:r>
              <a:rPr lang="en-US" sz="1200" dirty="0"/>
              <a:t>(</a:t>
            </a:r>
            <a:r>
              <a:rPr lang="en-US" sz="1200" dirty="0" err="1"/>
              <a:t>Dog.class.isAnnotationPresent</a:t>
            </a:r>
            <a:r>
              <a:rPr lang="en-US" sz="1200" dirty="0"/>
              <a:t>(</a:t>
            </a:r>
            <a:r>
              <a:rPr lang="en-US" sz="1200" dirty="0" err="1"/>
              <a:t>Info.class</a:t>
            </a:r>
            <a:r>
              <a:rPr lang="en-US" sz="1200" dirty="0"/>
              <a:t>));    // false</a:t>
            </a:r>
            <a:endParaRPr lang="ru-RU" sz="1200" dirty="0"/>
          </a:p>
          <a:p>
            <a:r>
              <a:rPr lang="ru-RU" sz="1200" dirty="0"/>
              <a:t>    }</a:t>
            </a:r>
          </a:p>
          <a:p>
            <a:r>
              <a:rPr lang="ru-RU" sz="1200" dirty="0"/>
              <a:t>}</a:t>
            </a:r>
          </a:p>
        </p:txBody>
      </p: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6ECBB29B-AA79-C39D-E2AC-25E869809CDF}"/>
              </a:ext>
            </a:extLst>
          </p:cNvPr>
          <p:cNvCxnSpPr/>
          <p:nvPr/>
        </p:nvCxnSpPr>
        <p:spPr>
          <a:xfrm>
            <a:off x="2642818" y="3707299"/>
            <a:ext cx="5417372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0785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45176-3897-8D2D-436D-D210D473E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12" y="35415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/>
              <a:t>Ковариантные типы возвращаемого значения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6D2B99-ABAF-117C-053C-58483D1D8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269" y="187849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class Animal {}</a:t>
            </a:r>
            <a:br>
              <a:rPr lang="en-US" sz="1800" dirty="0"/>
            </a:br>
            <a:r>
              <a:rPr lang="en-US" sz="1800" dirty="0"/>
              <a:t>class Dog extends Animal {}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class </a:t>
            </a:r>
            <a:r>
              <a:rPr lang="en-US" sz="1800" dirty="0" err="1"/>
              <a:t>AnimalFactory</a:t>
            </a:r>
            <a:r>
              <a:rPr lang="en-US" sz="1800" dirty="0"/>
              <a:t> {</a:t>
            </a:r>
            <a:br>
              <a:rPr lang="en-US" sz="1800" dirty="0"/>
            </a:br>
            <a:r>
              <a:rPr lang="en-US" sz="1800" dirty="0"/>
              <a:t>    Animal create() { return new Animal(); }</a:t>
            </a:r>
            <a:br>
              <a:rPr lang="en-US" sz="1800" dirty="0"/>
            </a:br>
            <a:r>
              <a:rPr lang="en-US" sz="1800" dirty="0"/>
              <a:t>}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class </a:t>
            </a:r>
            <a:r>
              <a:rPr lang="en-US" sz="1800" dirty="0" err="1"/>
              <a:t>DogFactory</a:t>
            </a:r>
            <a:r>
              <a:rPr lang="en-US" sz="1800" dirty="0"/>
              <a:t> extends </a:t>
            </a:r>
            <a:r>
              <a:rPr lang="en-US" sz="1800" dirty="0" err="1"/>
              <a:t>AnimalFactory</a:t>
            </a:r>
            <a:r>
              <a:rPr lang="en-US" sz="1800" dirty="0"/>
              <a:t> {</a:t>
            </a:r>
            <a:br>
              <a:rPr lang="en-US" sz="1800" dirty="0"/>
            </a:br>
            <a:r>
              <a:rPr lang="en-US" sz="1800" dirty="0"/>
              <a:t>    @Override</a:t>
            </a:r>
            <a:br>
              <a:rPr lang="en-US" sz="1800" dirty="0"/>
            </a:br>
            <a:r>
              <a:rPr lang="en-US" sz="1800" dirty="0"/>
              <a:t>    Dog create() { return new Dog(); }</a:t>
            </a:r>
            <a:br>
              <a:rPr lang="en-US" sz="1800" dirty="0"/>
            </a:br>
            <a:r>
              <a:rPr lang="en-US" sz="1800" dirty="0"/>
              <a:t>}</a:t>
            </a: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185024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70980"/>
            <a:ext cx="8229600" cy="1143000"/>
          </a:xfrm>
        </p:spPr>
        <p:txBody>
          <a:bodyPr/>
          <a:lstStyle/>
          <a:p>
            <a:r>
              <a:rPr dirty="0" err="1"/>
              <a:t>Источники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565" y="1699591"/>
            <a:ext cx="10025270" cy="4525963"/>
          </a:xfrm>
        </p:spPr>
        <p:txBody>
          <a:bodyPr>
            <a:normAutofit fontScale="62500" lnSpcReduction="20000"/>
          </a:bodyPr>
          <a:lstStyle/>
          <a:p>
            <a:pPr lvl="0"/>
            <a:r>
              <a:rPr lang="en-US" dirty="0"/>
              <a:t>Oracle Java Tutorials, </a:t>
            </a:r>
            <a:r>
              <a:rPr lang="en-US" i="1" dirty="0"/>
              <a:t>Interfaces and Inheritance</a:t>
            </a:r>
            <a:r>
              <a:rPr lang="en-US" dirty="0">
                <a:hlinkClick r:id="rId2"/>
              </a:rPr>
              <a:t>[1]</a:t>
            </a:r>
            <a:endParaRPr lang="ru-RU" dirty="0"/>
          </a:p>
          <a:p>
            <a:pPr lvl="0"/>
            <a:r>
              <a:rPr lang="ru-RU" dirty="0" err="1"/>
              <a:t>GeeksforGeeks</a:t>
            </a:r>
            <a:r>
              <a:rPr lang="ru-RU" dirty="0"/>
              <a:t>, </a:t>
            </a:r>
            <a:r>
              <a:rPr lang="ru-RU" i="1" dirty="0" err="1"/>
              <a:t>Inheritance</a:t>
            </a:r>
            <a:r>
              <a:rPr lang="ru-RU" i="1" dirty="0"/>
              <a:t> </a:t>
            </a:r>
            <a:r>
              <a:rPr lang="ru-RU" i="1" dirty="0" err="1"/>
              <a:t>in</a:t>
            </a:r>
            <a:r>
              <a:rPr lang="ru-RU" i="1" dirty="0"/>
              <a:t> Java</a:t>
            </a:r>
            <a:r>
              <a:rPr lang="ru-RU" dirty="0">
                <a:hlinkClick r:id="rId3"/>
              </a:rPr>
              <a:t>[2]</a:t>
            </a:r>
            <a:endParaRPr lang="ru-RU" dirty="0"/>
          </a:p>
          <a:p>
            <a:pPr lvl="0"/>
            <a:r>
              <a:rPr lang="en-US" dirty="0"/>
              <a:t>W3Schools, </a:t>
            </a:r>
            <a:r>
              <a:rPr lang="en-US" i="1" dirty="0"/>
              <a:t>Java Inheritance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i="1" dirty="0"/>
              <a:t>Java Polymorphism</a:t>
            </a:r>
            <a:r>
              <a:rPr lang="en-US" dirty="0">
                <a:hlinkClick r:id="rId4"/>
              </a:rPr>
              <a:t>[</a:t>
            </a:r>
            <a:r>
              <a:rPr lang="ru-RU" dirty="0">
                <a:hlinkClick r:id="rId4"/>
              </a:rPr>
              <a:t>3</a:t>
            </a:r>
            <a:r>
              <a:rPr lang="en-US" dirty="0">
                <a:hlinkClick r:id="rId4"/>
              </a:rPr>
              <a:t>]</a:t>
            </a:r>
            <a:endParaRPr lang="ru-RU" dirty="0"/>
          </a:p>
          <a:p>
            <a:pPr lvl="0"/>
            <a:r>
              <a:rPr lang="en-US" dirty="0" err="1"/>
              <a:t>Programiz</a:t>
            </a:r>
            <a:r>
              <a:rPr lang="en-US" dirty="0"/>
              <a:t>, </a:t>
            </a:r>
            <a:r>
              <a:rPr lang="en-US" i="1" dirty="0"/>
              <a:t>Java Inheritance (With Examples)</a:t>
            </a:r>
            <a:r>
              <a:rPr lang="en-US" dirty="0">
                <a:hlinkClick r:id="rId5"/>
              </a:rPr>
              <a:t>[</a:t>
            </a:r>
            <a:r>
              <a:rPr lang="ru-RU" dirty="0">
                <a:hlinkClick r:id="rId5"/>
              </a:rPr>
              <a:t>4</a:t>
            </a:r>
            <a:r>
              <a:rPr lang="en-US" dirty="0">
                <a:hlinkClick r:id="rId5"/>
              </a:rPr>
              <a:t>]</a:t>
            </a:r>
            <a:endParaRPr lang="ru-RU" dirty="0"/>
          </a:p>
          <a:p>
            <a:pPr lvl="0"/>
            <a:r>
              <a:rPr lang="en-US" dirty="0" err="1"/>
              <a:t>GeeksforGeeks</a:t>
            </a:r>
            <a:r>
              <a:rPr lang="en-US" dirty="0"/>
              <a:t>, </a:t>
            </a:r>
            <a:r>
              <a:rPr lang="en-US" i="1" dirty="0"/>
              <a:t>Compile Time Polymorphism in Java</a:t>
            </a:r>
            <a:r>
              <a:rPr lang="en-US" dirty="0">
                <a:hlinkClick r:id="rId6"/>
              </a:rPr>
              <a:t>[</a:t>
            </a:r>
            <a:r>
              <a:rPr lang="ru-RU" dirty="0">
                <a:hlinkClick r:id="rId6"/>
              </a:rPr>
              <a:t>5</a:t>
            </a:r>
            <a:r>
              <a:rPr lang="en-US" dirty="0">
                <a:hlinkClick r:id="rId6"/>
              </a:rPr>
              <a:t>]</a:t>
            </a:r>
            <a:endParaRPr lang="ru-RU" dirty="0"/>
          </a:p>
          <a:p>
            <a:pPr lvl="0"/>
            <a:r>
              <a:rPr lang="ru-RU" dirty="0" err="1"/>
              <a:t>Tutorialspoint</a:t>
            </a:r>
            <a:r>
              <a:rPr lang="ru-RU" dirty="0"/>
              <a:t>, </a:t>
            </a:r>
            <a:r>
              <a:rPr lang="ru-RU" i="1" dirty="0"/>
              <a:t>Java – </a:t>
            </a:r>
            <a:r>
              <a:rPr lang="ru-RU" i="1" dirty="0" err="1"/>
              <a:t>Polymorphism</a:t>
            </a:r>
            <a:r>
              <a:rPr lang="ru-RU" dirty="0">
                <a:hlinkClick r:id="rId7"/>
              </a:rPr>
              <a:t>[6]</a:t>
            </a:r>
            <a:endParaRPr lang="ru-RU" dirty="0"/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  <a:p>
            <a:r>
              <a:rPr lang="en-US" dirty="0">
                <a:hlinkClick r:id="rId2"/>
              </a:rPr>
              <a:t>[1]</a:t>
            </a:r>
            <a:r>
              <a:rPr lang="ru-RU" dirty="0"/>
              <a:t> </a:t>
            </a:r>
            <a:r>
              <a:rPr lang="en-US" dirty="0">
                <a:hlinkClick r:id="rId8"/>
              </a:rPr>
              <a:t>https://docs.oracle.com/javase/tutorial/java/IandI/subclasses.html</a:t>
            </a:r>
            <a:endParaRPr lang="ru-RU" dirty="0"/>
          </a:p>
          <a:p>
            <a:r>
              <a:rPr lang="en-US" dirty="0">
                <a:hlinkClick r:id="rId3"/>
              </a:rPr>
              <a:t>[</a:t>
            </a:r>
            <a:r>
              <a:rPr lang="ru-RU" dirty="0">
                <a:hlinkClick r:id="rId3"/>
              </a:rPr>
              <a:t>2</a:t>
            </a:r>
            <a:r>
              <a:rPr lang="en-US" dirty="0">
                <a:hlinkClick r:id="rId3"/>
              </a:rPr>
              <a:t>]</a:t>
            </a:r>
            <a:r>
              <a:rPr lang="ru-RU" dirty="0"/>
              <a:t> </a:t>
            </a:r>
            <a:r>
              <a:rPr lang="en-US" dirty="0">
                <a:hlinkClick r:id="rId9"/>
              </a:rPr>
              <a:t>https://www.geeksforgeeks.org/java/inheritance-in-java/</a:t>
            </a:r>
            <a:endParaRPr lang="ru-RU" dirty="0"/>
          </a:p>
          <a:p>
            <a:r>
              <a:rPr lang="en-US" dirty="0">
                <a:hlinkClick r:id="rId10"/>
              </a:rPr>
              <a:t>[</a:t>
            </a:r>
            <a:r>
              <a:rPr lang="ru-RU" dirty="0">
                <a:hlinkClick r:id="rId10"/>
              </a:rPr>
              <a:t>3</a:t>
            </a:r>
            <a:r>
              <a:rPr lang="en-US" dirty="0">
                <a:hlinkClick r:id="rId10"/>
              </a:rPr>
              <a:t>]</a:t>
            </a:r>
            <a:r>
              <a:rPr lang="ru-RU" dirty="0"/>
              <a:t> </a:t>
            </a:r>
            <a:r>
              <a:rPr lang="en-US" dirty="0">
                <a:hlinkClick r:id="rId11"/>
              </a:rPr>
              <a:t>https://www.w3schools.com/java/java_inheritance.asp</a:t>
            </a:r>
            <a:endParaRPr lang="ru-RU" dirty="0"/>
          </a:p>
          <a:p>
            <a:r>
              <a:rPr lang="en-US" dirty="0">
                <a:hlinkClick r:id="rId12"/>
              </a:rPr>
              <a:t>[</a:t>
            </a:r>
            <a:r>
              <a:rPr lang="ru-RU" dirty="0">
                <a:hlinkClick r:id="rId12"/>
              </a:rPr>
              <a:t>4</a:t>
            </a:r>
            <a:r>
              <a:rPr lang="en-US" dirty="0">
                <a:hlinkClick r:id="rId12"/>
              </a:rPr>
              <a:t>]</a:t>
            </a:r>
            <a:r>
              <a:rPr lang="ru-RU" dirty="0"/>
              <a:t> </a:t>
            </a:r>
            <a:r>
              <a:rPr lang="en-US" dirty="0">
                <a:hlinkClick r:id="rId13"/>
              </a:rPr>
              <a:t>https://www.slideshare.net/slideshow/inheritance-and-polymorphism-204564554/204564554</a:t>
            </a:r>
            <a:endParaRPr lang="ru-RU" dirty="0"/>
          </a:p>
          <a:p>
            <a:r>
              <a:rPr lang="en-US" dirty="0">
                <a:hlinkClick r:id="rId6"/>
              </a:rPr>
              <a:t>[</a:t>
            </a:r>
            <a:r>
              <a:rPr lang="ru-RU" dirty="0">
                <a:hlinkClick r:id="rId6"/>
              </a:rPr>
              <a:t>5</a:t>
            </a:r>
            <a:r>
              <a:rPr lang="en-US" dirty="0">
                <a:hlinkClick r:id="rId6"/>
              </a:rPr>
              <a:t>]</a:t>
            </a:r>
            <a:r>
              <a:rPr lang="en-US" dirty="0"/>
              <a:t> </a:t>
            </a:r>
            <a:r>
              <a:rPr lang="en-US" dirty="0">
                <a:hlinkClick r:id="rId14"/>
              </a:rPr>
              <a:t>https://www.geeksforgeeks.org/java/compile-time-polymorphism-in-java/</a:t>
            </a:r>
            <a:endParaRPr lang="ru-RU" dirty="0"/>
          </a:p>
          <a:p>
            <a:r>
              <a:rPr lang="en-US" dirty="0">
                <a:hlinkClick r:id="rId15"/>
              </a:rPr>
              <a:t>[</a:t>
            </a:r>
            <a:r>
              <a:rPr lang="ru-RU" dirty="0">
                <a:hlinkClick r:id="rId15"/>
              </a:rPr>
              <a:t>6</a:t>
            </a:r>
            <a:r>
              <a:rPr lang="en-US" dirty="0">
                <a:hlinkClick r:id="rId15"/>
              </a:rPr>
              <a:t>]</a:t>
            </a:r>
            <a:r>
              <a:rPr lang="ru-RU" dirty="0"/>
              <a:t> </a:t>
            </a:r>
            <a:r>
              <a:rPr lang="en-US" dirty="0">
                <a:hlinkClick r:id="rId16"/>
              </a:rPr>
              <a:t>https://www.tutorialspoint.com/java/java_polymorphism.htm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195125"/>
            <a:ext cx="8229600" cy="1143000"/>
          </a:xfrm>
        </p:spPr>
        <p:txBody>
          <a:bodyPr/>
          <a:lstStyle/>
          <a:p>
            <a:r>
              <a:rPr dirty="0" err="1"/>
              <a:t>Основы</a:t>
            </a:r>
            <a:r>
              <a:rPr dirty="0"/>
              <a:t> ООП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9444" y="178172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Принципы:</a:t>
            </a:r>
            <a:endParaRPr dirty="0"/>
          </a:p>
          <a:p>
            <a:pPr marL="0" indent="0">
              <a:buNone/>
            </a:pPr>
            <a:r>
              <a:rPr sz="2800" dirty="0"/>
              <a:t>1. </a:t>
            </a:r>
            <a:r>
              <a:rPr sz="2800" dirty="0" err="1"/>
              <a:t>Инкапсуляция</a:t>
            </a:r>
            <a:endParaRPr sz="2800" dirty="0"/>
          </a:p>
          <a:p>
            <a:pPr marL="0" indent="0">
              <a:buNone/>
            </a:pPr>
            <a:r>
              <a:rPr sz="2800" dirty="0"/>
              <a:t>2. </a:t>
            </a:r>
            <a:r>
              <a:rPr sz="2800" dirty="0" err="1"/>
              <a:t>Наследование</a:t>
            </a:r>
            <a:endParaRPr sz="2800" dirty="0"/>
          </a:p>
          <a:p>
            <a:pPr marL="0" indent="0">
              <a:buNone/>
            </a:pPr>
            <a:r>
              <a:rPr sz="2800" dirty="0"/>
              <a:t>3. </a:t>
            </a:r>
            <a:r>
              <a:rPr sz="2800" dirty="0" err="1"/>
              <a:t>Полиморфизм</a:t>
            </a:r>
            <a:endParaRPr sz="2800" dirty="0"/>
          </a:p>
          <a:p>
            <a:pPr marL="0" indent="0">
              <a:buNone/>
            </a:pPr>
            <a:r>
              <a:rPr sz="2800" dirty="0"/>
              <a:t>4. </a:t>
            </a:r>
            <a:r>
              <a:rPr sz="2800" dirty="0" err="1"/>
              <a:t>Абстракция</a:t>
            </a:r>
            <a:endParaRPr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F92F47-A202-4AA5-63AB-E3F0D989D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973" y="1781727"/>
            <a:ext cx="6900794" cy="33507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74638"/>
            <a:ext cx="8229600" cy="1143000"/>
          </a:xfrm>
        </p:spPr>
        <p:txBody>
          <a:bodyPr/>
          <a:lstStyle/>
          <a:p>
            <a:r>
              <a:rPr dirty="0" err="1"/>
              <a:t>Наследование</a:t>
            </a:r>
            <a:r>
              <a:rPr dirty="0"/>
              <a:t>: </a:t>
            </a:r>
            <a:r>
              <a:rPr dirty="0" err="1"/>
              <a:t>определение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333" y="1928190"/>
            <a:ext cx="10098157" cy="4525963"/>
          </a:xfrm>
        </p:spPr>
        <p:txBody>
          <a:bodyPr/>
          <a:lstStyle/>
          <a:p>
            <a:pPr marL="0" indent="0">
              <a:buNone/>
            </a:pPr>
            <a:r>
              <a:rPr dirty="0" err="1">
                <a:solidFill>
                  <a:srgbClr val="FF0000"/>
                </a:solidFill>
              </a:rPr>
              <a:t>Наследование</a:t>
            </a:r>
            <a:r>
              <a:rPr dirty="0"/>
              <a:t> —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механизм</a:t>
            </a:r>
            <a:r>
              <a:rPr dirty="0"/>
              <a:t>,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котором</a:t>
            </a:r>
            <a:r>
              <a:rPr dirty="0"/>
              <a:t> </a:t>
            </a:r>
            <a:r>
              <a:rPr dirty="0" err="1"/>
              <a:t>один</a:t>
            </a:r>
            <a:r>
              <a:rPr dirty="0"/>
              <a:t> </a:t>
            </a:r>
            <a:r>
              <a:rPr dirty="0" err="1"/>
              <a:t>класс</a:t>
            </a:r>
            <a:r>
              <a:rPr dirty="0"/>
              <a:t>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наследовать</a:t>
            </a:r>
            <a:r>
              <a:rPr dirty="0"/>
              <a:t> </a:t>
            </a:r>
            <a:r>
              <a:rPr dirty="0" err="1"/>
              <a:t>свойства</a:t>
            </a:r>
            <a:r>
              <a:rPr dirty="0"/>
              <a:t> и </a:t>
            </a:r>
            <a:r>
              <a:rPr dirty="0" err="1"/>
              <a:t>методы</a:t>
            </a:r>
            <a:r>
              <a:rPr dirty="0"/>
              <a:t> </a:t>
            </a:r>
            <a:r>
              <a:rPr dirty="0" err="1"/>
              <a:t>другого</a:t>
            </a:r>
            <a:r>
              <a:rPr dirty="0"/>
              <a:t> </a:t>
            </a:r>
            <a:r>
              <a:rPr dirty="0" err="1"/>
              <a:t>класса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 err="1"/>
              <a:t>Аналогия</a:t>
            </a:r>
            <a:r>
              <a:rPr dirty="0"/>
              <a:t>: </a:t>
            </a:r>
            <a:r>
              <a:rPr dirty="0" err="1"/>
              <a:t>Родитель</a:t>
            </a:r>
            <a:r>
              <a:rPr dirty="0"/>
              <a:t> → </a:t>
            </a:r>
            <a:r>
              <a:rPr dirty="0" err="1"/>
              <a:t>Ребёнок</a:t>
            </a:r>
            <a:r>
              <a:rPr dirty="0"/>
              <a:t> </a:t>
            </a:r>
            <a:r>
              <a:rPr lang="ru-RU" dirty="0"/>
              <a:t>или </a:t>
            </a:r>
            <a:r>
              <a:rPr dirty="0" err="1"/>
              <a:t>Животное</a:t>
            </a:r>
            <a:r>
              <a:rPr dirty="0"/>
              <a:t> → </a:t>
            </a:r>
            <a:r>
              <a:rPr dirty="0" err="1"/>
              <a:t>Собака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74638"/>
            <a:ext cx="8229600" cy="1143000"/>
          </a:xfrm>
        </p:spPr>
        <p:txBody>
          <a:bodyPr/>
          <a:lstStyle/>
          <a:p>
            <a:r>
              <a:rPr dirty="0" err="1"/>
              <a:t>Пример</a:t>
            </a:r>
            <a:r>
              <a:rPr dirty="0"/>
              <a:t> </a:t>
            </a:r>
            <a:r>
              <a:rPr dirty="0" err="1"/>
              <a:t>наследования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555" y="1623391"/>
            <a:ext cx="9700593" cy="48635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1600" dirty="0">
                <a:solidFill>
                  <a:srgbClr val="0070C0"/>
                </a:solidFill>
              </a:rPr>
              <a:t>class</a:t>
            </a:r>
            <a:r>
              <a:rPr sz="1600" dirty="0"/>
              <a:t> </a:t>
            </a:r>
            <a:r>
              <a:rPr sz="1600" dirty="0">
                <a:solidFill>
                  <a:srgbClr val="FF0000"/>
                </a:solidFill>
              </a:rPr>
              <a:t>Animal</a:t>
            </a:r>
            <a:r>
              <a:rPr sz="1600" dirty="0"/>
              <a:t> {</a:t>
            </a:r>
          </a:p>
          <a:p>
            <a:pPr marL="0" indent="0">
              <a:buNone/>
            </a:pPr>
            <a:r>
              <a:rPr sz="1600" dirty="0"/>
              <a:t>    void </a:t>
            </a:r>
            <a:r>
              <a:rPr sz="1600" dirty="0" err="1"/>
              <a:t>makeSound</a:t>
            </a:r>
            <a:r>
              <a:rPr sz="1600" dirty="0"/>
              <a:t>() {</a:t>
            </a:r>
          </a:p>
          <a:p>
            <a:pPr marL="0" indent="0">
              <a:buNone/>
            </a:pPr>
            <a:r>
              <a:rPr sz="1600" dirty="0"/>
              <a:t>        </a:t>
            </a:r>
            <a:r>
              <a:rPr sz="1600" dirty="0" err="1"/>
              <a:t>System.out.println</a:t>
            </a:r>
            <a:r>
              <a:rPr sz="1600" dirty="0"/>
              <a:t>("</a:t>
            </a:r>
            <a:r>
              <a:rPr sz="1600" dirty="0">
                <a:solidFill>
                  <a:schemeClr val="accent3">
                    <a:lumMod val="50000"/>
                  </a:schemeClr>
                </a:solidFill>
              </a:rPr>
              <a:t>Some sound</a:t>
            </a:r>
            <a:r>
              <a:rPr sz="1600" dirty="0"/>
              <a:t>");</a:t>
            </a:r>
          </a:p>
          <a:p>
            <a:pPr marL="0" indent="0">
              <a:buNone/>
            </a:pPr>
            <a:r>
              <a:rPr sz="1600" dirty="0"/>
              <a:t>    }</a:t>
            </a:r>
          </a:p>
          <a:p>
            <a:pPr marL="0" indent="0">
              <a:buNone/>
            </a:pPr>
            <a:r>
              <a:rPr sz="1600" dirty="0"/>
              <a:t>}</a:t>
            </a:r>
          </a:p>
          <a:p>
            <a:pPr marL="0" indent="0">
              <a:buNone/>
            </a:pPr>
            <a:endParaRPr sz="1600" dirty="0"/>
          </a:p>
          <a:p>
            <a:pPr marL="0" indent="0">
              <a:buNone/>
            </a:pPr>
            <a:r>
              <a:rPr sz="1600" dirty="0">
                <a:solidFill>
                  <a:schemeClr val="accent4"/>
                </a:solidFill>
              </a:rPr>
              <a:t>class</a:t>
            </a:r>
            <a:r>
              <a:rPr sz="1600" dirty="0"/>
              <a:t> </a:t>
            </a:r>
            <a:r>
              <a:rPr sz="1600" dirty="0">
                <a:solidFill>
                  <a:srgbClr val="FF0000"/>
                </a:solidFill>
              </a:rPr>
              <a:t>Dog</a:t>
            </a:r>
            <a:r>
              <a:rPr sz="1600" dirty="0"/>
              <a:t> extends </a:t>
            </a:r>
            <a:r>
              <a:rPr sz="1600" dirty="0">
                <a:solidFill>
                  <a:srgbClr val="FF0000"/>
                </a:solidFill>
              </a:rPr>
              <a:t>Animal</a:t>
            </a:r>
            <a:r>
              <a:rPr sz="1600" dirty="0"/>
              <a:t> {</a:t>
            </a:r>
          </a:p>
          <a:p>
            <a:pPr marL="0" indent="0">
              <a:buNone/>
            </a:pPr>
            <a:r>
              <a:rPr sz="1600" dirty="0"/>
              <a:t>    void </a:t>
            </a:r>
            <a:r>
              <a:rPr sz="1600" dirty="0" err="1"/>
              <a:t>makeSound</a:t>
            </a:r>
            <a:r>
              <a:rPr sz="1600" dirty="0"/>
              <a:t>() {</a:t>
            </a:r>
          </a:p>
          <a:p>
            <a:pPr marL="0" indent="0">
              <a:buNone/>
            </a:pPr>
            <a:r>
              <a:rPr sz="1600" dirty="0"/>
              <a:t>        </a:t>
            </a:r>
            <a:r>
              <a:rPr sz="1600" dirty="0" err="1"/>
              <a:t>System.out.println</a:t>
            </a:r>
            <a:r>
              <a:rPr sz="1600" dirty="0"/>
              <a:t>("</a:t>
            </a:r>
            <a:r>
              <a:rPr sz="1600" dirty="0">
                <a:solidFill>
                  <a:schemeClr val="accent3">
                    <a:lumMod val="50000"/>
                  </a:schemeClr>
                </a:solidFill>
              </a:rPr>
              <a:t>Woof</a:t>
            </a:r>
            <a:r>
              <a:rPr sz="1600" dirty="0"/>
              <a:t>");</a:t>
            </a:r>
          </a:p>
          <a:p>
            <a:pPr marL="0" indent="0">
              <a:buNone/>
            </a:pPr>
            <a:r>
              <a:rPr sz="1600" dirty="0"/>
              <a:t>    }</a:t>
            </a:r>
          </a:p>
          <a:p>
            <a:pPr marL="0" indent="0">
              <a:buNone/>
            </a:pPr>
            <a:r>
              <a:rPr sz="1600" dirty="0"/>
              <a:t>}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>
                <a:solidFill>
                  <a:srgbClr val="0070C0"/>
                </a:solidFill>
              </a:rPr>
              <a:t>class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0000"/>
                </a:solidFill>
              </a:rPr>
              <a:t>Cat</a:t>
            </a:r>
            <a:r>
              <a:rPr lang="en-US" sz="1600" dirty="0"/>
              <a:t> extends </a:t>
            </a:r>
            <a:r>
              <a:rPr lang="en-US" sz="1600" dirty="0">
                <a:solidFill>
                  <a:srgbClr val="FF0000"/>
                </a:solidFill>
              </a:rPr>
              <a:t>Animal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  void </a:t>
            </a:r>
            <a:r>
              <a:rPr lang="en-US" sz="1600" dirty="0" err="1"/>
              <a:t>makeSound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(“</a:t>
            </a:r>
            <a:r>
              <a:rPr lang="en-US" sz="1600" dirty="0">
                <a:solidFill>
                  <a:schemeClr val="accent3">
                    <a:lumMod val="50000"/>
                  </a:schemeClr>
                </a:solidFill>
              </a:rPr>
              <a:t>Meow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304111"/>
            <a:ext cx="8229600" cy="1143000"/>
          </a:xfrm>
        </p:spPr>
        <p:txBody>
          <a:bodyPr/>
          <a:lstStyle/>
          <a:p>
            <a:r>
              <a:rPr dirty="0" err="1"/>
              <a:t>Схема</a:t>
            </a:r>
            <a:r>
              <a:rPr dirty="0"/>
              <a:t> </a:t>
            </a:r>
            <a:r>
              <a:rPr dirty="0" err="1"/>
              <a:t>наследования</a:t>
            </a:r>
            <a:endParaRPr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CCE86C6-5F6A-021A-361C-3FBEBF8DBABC}"/>
              </a:ext>
            </a:extLst>
          </p:cNvPr>
          <p:cNvSpPr/>
          <p:nvPr/>
        </p:nvSpPr>
        <p:spPr>
          <a:xfrm>
            <a:off x="4962939" y="2173357"/>
            <a:ext cx="1994452" cy="642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Animal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88EF71D-B57A-9056-9AEF-109E1AC50DFB}"/>
              </a:ext>
            </a:extLst>
          </p:cNvPr>
          <p:cNvSpPr/>
          <p:nvPr/>
        </p:nvSpPr>
        <p:spPr>
          <a:xfrm>
            <a:off x="6957391" y="3535707"/>
            <a:ext cx="1994452" cy="642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Cat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5F47A2E-F98D-5CB8-6EA1-365DB4D9118F}"/>
              </a:ext>
            </a:extLst>
          </p:cNvPr>
          <p:cNvSpPr/>
          <p:nvPr/>
        </p:nvSpPr>
        <p:spPr>
          <a:xfrm>
            <a:off x="3120887" y="3535707"/>
            <a:ext cx="1994452" cy="6427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Dog</a:t>
            </a:r>
            <a:endParaRPr lang="ru-RU" dirty="0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000903E-81A8-EEEB-7233-DF0A1F62B983}"/>
              </a:ext>
            </a:extLst>
          </p:cNvPr>
          <p:cNvCxnSpPr/>
          <p:nvPr/>
        </p:nvCxnSpPr>
        <p:spPr>
          <a:xfrm flipH="1">
            <a:off x="4512365" y="2816087"/>
            <a:ext cx="523461" cy="719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2719FCA-0DCE-D881-7E7E-56F27F8A1447}"/>
              </a:ext>
            </a:extLst>
          </p:cNvPr>
          <p:cNvCxnSpPr>
            <a:cxnSpLocks/>
          </p:cNvCxnSpPr>
          <p:nvPr/>
        </p:nvCxnSpPr>
        <p:spPr>
          <a:xfrm>
            <a:off x="6838121" y="2816087"/>
            <a:ext cx="801757" cy="7196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74638"/>
            <a:ext cx="8229600" cy="1143000"/>
          </a:xfrm>
        </p:spPr>
        <p:txBody>
          <a:bodyPr/>
          <a:lstStyle/>
          <a:p>
            <a:r>
              <a:rPr dirty="0" err="1"/>
              <a:t>Преимущества</a:t>
            </a:r>
            <a:r>
              <a:rPr dirty="0"/>
              <a:t> </a:t>
            </a:r>
            <a:r>
              <a:rPr dirty="0" err="1"/>
              <a:t>наследования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3183" y="191494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Повторное</a:t>
            </a:r>
            <a:r>
              <a:rPr dirty="0"/>
              <a:t> </a:t>
            </a:r>
            <a:r>
              <a:rPr dirty="0" err="1"/>
              <a:t>использование</a:t>
            </a:r>
            <a:r>
              <a:rPr dirty="0"/>
              <a:t> </a:t>
            </a:r>
            <a:r>
              <a:rPr dirty="0" err="1"/>
              <a:t>кода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Удобство</a:t>
            </a:r>
            <a:r>
              <a:rPr dirty="0"/>
              <a:t> </a:t>
            </a:r>
            <a:r>
              <a:rPr dirty="0" err="1"/>
              <a:t>расширения</a:t>
            </a:r>
            <a:r>
              <a:rPr dirty="0"/>
              <a:t> и </a:t>
            </a:r>
            <a:r>
              <a:rPr dirty="0" err="1"/>
              <a:t>сопровождения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304111"/>
            <a:ext cx="8229600" cy="1143000"/>
          </a:xfrm>
        </p:spPr>
        <p:txBody>
          <a:bodyPr/>
          <a:lstStyle/>
          <a:p>
            <a:r>
              <a:rPr dirty="0" err="1"/>
              <a:t>Ограничения</a:t>
            </a:r>
            <a:r>
              <a:rPr dirty="0"/>
              <a:t> </a:t>
            </a:r>
            <a:r>
              <a:rPr dirty="0" err="1"/>
              <a:t>наследования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070" y="1782418"/>
            <a:ext cx="9023142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- В Java </a:t>
            </a:r>
            <a:r>
              <a:rPr dirty="0" err="1"/>
              <a:t>допускается</a:t>
            </a:r>
            <a:r>
              <a:rPr dirty="0"/>
              <a:t> </a:t>
            </a:r>
            <a:r>
              <a:rPr dirty="0" err="1"/>
              <a:t>только</a:t>
            </a:r>
            <a:r>
              <a:rPr dirty="0"/>
              <a:t> </a:t>
            </a:r>
            <a:r>
              <a:rPr dirty="0" err="1"/>
              <a:t>однонаследование</a:t>
            </a:r>
            <a:r>
              <a:rPr dirty="0"/>
              <a:t> (</a:t>
            </a:r>
            <a:r>
              <a:rPr dirty="0" err="1"/>
              <a:t>один</a:t>
            </a:r>
            <a:r>
              <a:rPr dirty="0"/>
              <a:t> extends)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Решение</a:t>
            </a:r>
            <a:r>
              <a:rPr dirty="0"/>
              <a:t>: </a:t>
            </a:r>
            <a:r>
              <a:rPr dirty="0" err="1"/>
              <a:t>использование</a:t>
            </a:r>
            <a:r>
              <a:rPr dirty="0"/>
              <a:t> </a:t>
            </a:r>
            <a:r>
              <a:rPr dirty="0" err="1"/>
              <a:t>интерфейсов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284233"/>
            <a:ext cx="8229600" cy="1143000"/>
          </a:xfrm>
        </p:spPr>
        <p:txBody>
          <a:bodyPr/>
          <a:lstStyle/>
          <a:p>
            <a:r>
              <a:rPr dirty="0" err="1"/>
              <a:t>Полиморфизм</a:t>
            </a:r>
            <a:r>
              <a:rPr dirty="0"/>
              <a:t>: </a:t>
            </a:r>
            <a:r>
              <a:rPr dirty="0" err="1"/>
              <a:t>определение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2939" y="1736034"/>
            <a:ext cx="9574695" cy="4525963"/>
          </a:xfrm>
        </p:spPr>
        <p:txBody>
          <a:bodyPr/>
          <a:lstStyle/>
          <a:p>
            <a:pPr marL="0" indent="0">
              <a:buNone/>
            </a:pPr>
            <a:r>
              <a:rPr dirty="0" err="1">
                <a:solidFill>
                  <a:schemeClr val="accent3">
                    <a:lumMod val="50000"/>
                  </a:schemeClr>
                </a:solidFill>
              </a:rPr>
              <a:t>Полиморфизм</a:t>
            </a:r>
            <a:r>
              <a:rPr dirty="0"/>
              <a:t> —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возможность</a:t>
            </a:r>
            <a:r>
              <a:rPr dirty="0"/>
              <a:t> </a:t>
            </a:r>
            <a:r>
              <a:rPr dirty="0" err="1"/>
              <a:t>использовать</a:t>
            </a:r>
            <a:r>
              <a:rPr dirty="0"/>
              <a:t> </a:t>
            </a:r>
            <a:r>
              <a:rPr dirty="0" err="1"/>
              <a:t>один</a:t>
            </a:r>
            <a:r>
              <a:rPr dirty="0"/>
              <a:t> </a:t>
            </a:r>
            <a:r>
              <a:rPr dirty="0" err="1"/>
              <a:t>интерфейс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разных</a:t>
            </a:r>
            <a:r>
              <a:rPr dirty="0"/>
              <a:t> </a:t>
            </a:r>
            <a:r>
              <a:rPr dirty="0" err="1"/>
              <a:t>реализаций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 err="1"/>
              <a:t>Аналогия</a:t>
            </a:r>
            <a:r>
              <a:rPr dirty="0"/>
              <a:t>: </a:t>
            </a:r>
            <a:r>
              <a:rPr dirty="0" err="1"/>
              <a:t>один</a:t>
            </a:r>
            <a:r>
              <a:rPr dirty="0"/>
              <a:t> </a:t>
            </a:r>
            <a:r>
              <a:rPr dirty="0" err="1"/>
              <a:t>пульт</a:t>
            </a:r>
            <a:r>
              <a:rPr dirty="0"/>
              <a:t> </a:t>
            </a:r>
            <a:r>
              <a:rPr dirty="0" err="1"/>
              <a:t>управляет</a:t>
            </a:r>
            <a:r>
              <a:rPr dirty="0"/>
              <a:t> </a:t>
            </a:r>
            <a:r>
              <a:rPr dirty="0" err="1"/>
              <a:t>телевизором</a:t>
            </a:r>
            <a:r>
              <a:rPr dirty="0"/>
              <a:t>, </a:t>
            </a:r>
            <a:r>
              <a:rPr dirty="0" err="1"/>
              <a:t>кондиционером</a:t>
            </a:r>
            <a:r>
              <a:rPr dirty="0"/>
              <a:t>, </a:t>
            </a:r>
            <a:r>
              <a:rPr dirty="0" err="1"/>
              <a:t>аудиосистемой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1122</Words>
  <Application>Microsoft Office PowerPoint</Application>
  <PresentationFormat>Произвольный</PresentationFormat>
  <Paragraphs>166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Наследование и полиморфизм в Java</vt:lpstr>
      <vt:lpstr>Введение</vt:lpstr>
      <vt:lpstr>Основы ООП</vt:lpstr>
      <vt:lpstr>Наследование: определение</vt:lpstr>
      <vt:lpstr>Пример наследования</vt:lpstr>
      <vt:lpstr>Схема наследования</vt:lpstr>
      <vt:lpstr>Преимущества наследования</vt:lpstr>
      <vt:lpstr>Ограничения наследования</vt:lpstr>
      <vt:lpstr>Полиморфизм: определение</vt:lpstr>
      <vt:lpstr>Виды полиморфизма</vt:lpstr>
      <vt:lpstr>Пример перегрузки методов</vt:lpstr>
      <vt:lpstr>Пример переопределения методов</vt:lpstr>
      <vt:lpstr>Схема полиморфизма</vt:lpstr>
      <vt:lpstr>Зачем нужен полиморфизм?</vt:lpstr>
      <vt:lpstr>Комбинация наследования и полиморфизма</vt:lpstr>
      <vt:lpstr>Пример из жизни</vt:lpstr>
      <vt:lpstr>Спецификаторы доступа</vt:lpstr>
      <vt:lpstr>Пример</vt:lpstr>
      <vt:lpstr>Аннотации в контексте наследования и полиморфизма</vt:lpstr>
      <vt:lpstr>Пример</vt:lpstr>
      <vt:lpstr>Ковариантные типы возвращаемого значения</vt:lpstr>
      <vt:lpstr>Источники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Никита Житков</dc:creator>
  <cp:keywords/>
  <dc:description>generated using python-pptx</dc:description>
  <cp:lastModifiedBy>Никита Житков</cp:lastModifiedBy>
  <cp:revision>6</cp:revision>
  <dcterms:created xsi:type="dcterms:W3CDTF">2013-01-27T09:14:16Z</dcterms:created>
  <dcterms:modified xsi:type="dcterms:W3CDTF">2025-10-07T18:04:45Z</dcterms:modified>
  <cp:category/>
</cp:coreProperties>
</file>