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IandI/subclasses.html" TargetMode="External"/><Relationship Id="rId13" Type="http://schemas.openxmlformats.org/officeDocument/2006/relationships/hyperlink" Target="https://www.slideshare.net/slideshow/inheritance-and-polymorphism-204564554/204564554" TargetMode="External"/><Relationship Id="rId3" Type="http://schemas.openxmlformats.org/officeDocument/2006/relationships/hyperlink" Target="https://www.geeksforgeeks.org/java/inheritance-in-java/#:~:text=Java%20Inheritance%20is%20a%20fundamental,and%20fields%20of%20that%20class" TargetMode="External"/><Relationship Id="rId7" Type="http://schemas.openxmlformats.org/officeDocument/2006/relationships/hyperlink" Target="https://www.tutorialspoint.com/java/java_polymorphism.htm#:~:text=Polymorphism%20is%20the%20ability%20of,is%20considered%20to%20be%20polymorphic" TargetMode="External"/><Relationship Id="rId12" Type="http://schemas.openxmlformats.org/officeDocument/2006/relationships/hyperlink" Target="https://www.slideshare.net/slideshow/inheritance-and-polymorphism-204564554/204564554#:~:text=150%20Image%3A%20What%20can%20be,by%20using%20the%20keyword%20super" TargetMode="External"/><Relationship Id="rId2" Type="http://schemas.openxmlformats.org/officeDocument/2006/relationships/hyperlink" Target="https://docs.oracle.com/javase/tutorial/java/IandI/subclasses.html#:~:text=Definitions%3A%C2%A0A%20class%20that%20is%20derived,class%20or%20a%20parent%20class" TargetMode="External"/><Relationship Id="rId16" Type="http://schemas.openxmlformats.org/officeDocument/2006/relationships/hyperlink" Target="https://www.tutorialspoint.com/java/java_polymorphis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java/compile-time-polymorphism-in-java/#:~:text=Compile,method%20overloading%20and%20operator%20overloading" TargetMode="External"/><Relationship Id="rId11" Type="http://schemas.openxmlformats.org/officeDocument/2006/relationships/hyperlink" Target="https://www.w3schools.com/java/java_inheritance.asp" TargetMode="External"/><Relationship Id="rId5" Type="http://schemas.openxmlformats.org/officeDocument/2006/relationships/hyperlink" Target="https://www.programiz.com/java-programming/inheritance#:~:text=1" TargetMode="External"/><Relationship Id="rId15" Type="http://schemas.openxmlformats.org/officeDocument/2006/relationships/hyperlink" Target="https://www.tutorialspoint.com/java/java_polymorphism.htm#:~:text=Run%20time%20polymorphism%20is%20also,implemented%20by%20the%20method%20overriding" TargetMode="External"/><Relationship Id="rId10" Type="http://schemas.openxmlformats.org/officeDocument/2006/relationships/hyperlink" Target="https://www.w3schools.com/java/java_inheritance.asp#:~:text=,you%20create%20a%20new%20class" TargetMode="External"/><Relationship Id="rId4" Type="http://schemas.openxmlformats.org/officeDocument/2006/relationships/hyperlink" Target="https://www.w3schools.com/java/java_inheritance.asp#:~:text=In%20Java%2C%20it%20is%20possible,into%20two%20categories" TargetMode="External"/><Relationship Id="rId9" Type="http://schemas.openxmlformats.org/officeDocument/2006/relationships/hyperlink" Target="https://www.geeksforgeeks.org/java/inheritance-in-java/" TargetMode="External"/><Relationship Id="rId14" Type="http://schemas.openxmlformats.org/officeDocument/2006/relationships/hyperlink" Target="https://www.geeksforgeeks.org/java/compile-time-polymorphism-in-java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2693987"/>
            <a:ext cx="7772400" cy="1470025"/>
          </a:xfrm>
        </p:spPr>
        <p:txBody>
          <a:bodyPr/>
          <a:lstStyle/>
          <a:p>
            <a:r>
              <a:rPr dirty="0" err="1"/>
              <a:t>Наследование</a:t>
            </a:r>
            <a:r>
              <a:rPr dirty="0"/>
              <a:t> и </a:t>
            </a:r>
            <a:r>
              <a:rPr dirty="0" err="1"/>
              <a:t>полиморфизм</a:t>
            </a:r>
            <a:r>
              <a:rPr dirty="0"/>
              <a:t> в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2002" y="5776292"/>
            <a:ext cx="2956823" cy="816666"/>
          </a:xfrm>
        </p:spPr>
        <p:txBody>
          <a:bodyPr>
            <a:normAutofit/>
          </a:bodyPr>
          <a:lstStyle/>
          <a:p>
            <a:r>
              <a:rPr lang="ru-RU" sz="2000" dirty="0" err="1">
                <a:solidFill>
                  <a:schemeClr val="tx1"/>
                </a:solidFill>
              </a:rPr>
              <a:t>Сагун</a:t>
            </a:r>
            <a:r>
              <a:rPr lang="ru-RU" sz="2000" dirty="0">
                <a:solidFill>
                  <a:schemeClr val="tx1"/>
                </a:solidFill>
              </a:rPr>
              <a:t> Александр</a:t>
            </a:r>
          </a:p>
          <a:p>
            <a:r>
              <a:rPr lang="ru-RU" sz="2000" dirty="0">
                <a:solidFill>
                  <a:schemeClr val="tx1"/>
                </a:solidFill>
              </a:rPr>
              <a:t>Житков Никита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90859"/>
            <a:ext cx="8229600" cy="1143000"/>
          </a:xfrm>
        </p:spPr>
        <p:txBody>
          <a:bodyPr/>
          <a:lstStyle/>
          <a:p>
            <a:r>
              <a:rPr dirty="0" err="1"/>
              <a:t>Виды</a:t>
            </a:r>
            <a:r>
              <a:rPr dirty="0"/>
              <a:t> </a:t>
            </a:r>
            <a:r>
              <a:rPr dirty="0" err="1"/>
              <a:t>полиморфизма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714" y="159357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Перегрузка</a:t>
            </a:r>
            <a:r>
              <a:rPr dirty="0"/>
              <a:t> </a:t>
            </a:r>
            <a:r>
              <a:rPr dirty="0" err="1"/>
              <a:t>методов</a:t>
            </a:r>
            <a:r>
              <a:rPr dirty="0"/>
              <a:t> (compile-time)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Переопределение</a:t>
            </a:r>
            <a:r>
              <a:rPr dirty="0"/>
              <a:t> </a:t>
            </a:r>
            <a:r>
              <a:rPr dirty="0" err="1"/>
              <a:t>методов</a:t>
            </a:r>
            <a:r>
              <a:rPr dirty="0"/>
              <a:t> (runtime)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0D73B2C4-ED18-8AAC-426C-96FFEE74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16" y="3011657"/>
            <a:ext cx="5890591" cy="316088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9F8674-9D7C-171B-B318-BCA735588347}"/>
              </a:ext>
            </a:extLst>
          </p:cNvPr>
          <p:cNvSpPr/>
          <p:nvPr/>
        </p:nvSpPr>
        <p:spPr>
          <a:xfrm>
            <a:off x="5413514" y="4253948"/>
            <a:ext cx="2107095" cy="212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08377"/>
            <a:ext cx="8229600" cy="1143000"/>
          </a:xfr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перегрузки</a:t>
            </a:r>
            <a:r>
              <a:rPr dirty="0"/>
              <a:t> </a:t>
            </a:r>
            <a:r>
              <a:rPr dirty="0" err="1"/>
              <a:t>методов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64" y="1627879"/>
            <a:ext cx="8580783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Calculator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int add(int a, int b) { return a + b; }</a:t>
            </a:r>
          </a:p>
          <a:p>
            <a:pPr marL="0" indent="0">
              <a:buNone/>
            </a:pPr>
            <a:r>
              <a:rPr dirty="0"/>
              <a:t>    double add(double a, double b) { return a + b;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97485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переопределения</a:t>
            </a:r>
            <a:r>
              <a:rPr dirty="0"/>
              <a:t> </a:t>
            </a:r>
            <a:r>
              <a:rPr dirty="0" err="1"/>
              <a:t>методов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95" y="181223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Animal a = new Dog();</a:t>
            </a:r>
          </a:p>
          <a:p>
            <a:pPr marL="0" indent="0">
              <a:buNone/>
            </a:pPr>
            <a:r>
              <a:rPr dirty="0" err="1"/>
              <a:t>a.makeSound</a:t>
            </a:r>
            <a:r>
              <a:rPr dirty="0"/>
              <a:t>(); // </a:t>
            </a:r>
            <a:r>
              <a:rPr dirty="0" err="1"/>
              <a:t>Вывод</a:t>
            </a:r>
            <a:r>
              <a:rPr dirty="0"/>
              <a:t>: Woof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27646"/>
            <a:ext cx="8229600" cy="1143000"/>
          </a:xfrm>
        </p:spPr>
        <p:txBody>
          <a:bodyPr/>
          <a:lstStyle/>
          <a:p>
            <a:r>
              <a:rPr dirty="0" err="1"/>
              <a:t>Схема</a:t>
            </a:r>
            <a:r>
              <a:rPr dirty="0"/>
              <a:t> </a:t>
            </a:r>
            <a:r>
              <a:rPr dirty="0" err="1"/>
              <a:t>полиморфизма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0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Animal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Dog → </a:t>
            </a:r>
            <a:r>
              <a:rPr dirty="0" err="1"/>
              <a:t>makeSound</a:t>
            </a:r>
            <a:r>
              <a:rPr dirty="0"/>
              <a:t>() → Woof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Cat → </a:t>
            </a:r>
            <a:r>
              <a:rPr dirty="0" err="1"/>
              <a:t>makeSound</a:t>
            </a:r>
            <a:r>
              <a:rPr dirty="0"/>
              <a:t>() → Meow</a:t>
            </a:r>
          </a:p>
          <a:p>
            <a:pPr marL="0" indent="0">
              <a:buNone/>
            </a:pPr>
            <a:endParaRPr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1D4EC4E-C91A-9AA0-5D51-BB0F49ED4DE9}"/>
              </a:ext>
            </a:extLst>
          </p:cNvPr>
          <p:cNvCxnSpPr/>
          <p:nvPr/>
        </p:nvCxnSpPr>
        <p:spPr>
          <a:xfrm>
            <a:off x="1086678" y="3041374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E0F6B8E-C503-7021-F24E-125D2129BF1C}"/>
              </a:ext>
            </a:extLst>
          </p:cNvPr>
          <p:cNvCxnSpPr/>
          <p:nvPr/>
        </p:nvCxnSpPr>
        <p:spPr>
          <a:xfrm>
            <a:off x="1086678" y="2451652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041B8E4-A439-0461-8182-C63D1883FCA5}"/>
              </a:ext>
            </a:extLst>
          </p:cNvPr>
          <p:cNvCxnSpPr/>
          <p:nvPr/>
        </p:nvCxnSpPr>
        <p:spPr>
          <a:xfrm>
            <a:off x="1086678" y="2126974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Зачем</a:t>
            </a:r>
            <a:r>
              <a:rPr dirty="0"/>
              <a:t> </a:t>
            </a:r>
            <a:r>
              <a:rPr dirty="0" err="1"/>
              <a:t>нужен</a:t>
            </a:r>
            <a:r>
              <a:rPr dirty="0"/>
              <a:t> </a:t>
            </a:r>
            <a:r>
              <a:rPr dirty="0" err="1"/>
              <a:t>полиморфизм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435" y="161013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Унификация</a:t>
            </a:r>
            <a:r>
              <a:rPr dirty="0"/>
              <a:t> </a:t>
            </a:r>
            <a:r>
              <a:rPr dirty="0" err="1"/>
              <a:t>кода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Масштабируемость</a:t>
            </a:r>
            <a:r>
              <a:rPr dirty="0"/>
              <a:t> </a:t>
            </a:r>
            <a:r>
              <a:rPr dirty="0" err="1"/>
              <a:t>программ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Гибкость</a:t>
            </a:r>
            <a:r>
              <a:rPr dirty="0"/>
              <a:t> </a:t>
            </a:r>
            <a:r>
              <a:rPr dirty="0" err="1"/>
              <a:t>архитектуры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Комбинация</a:t>
            </a:r>
            <a:r>
              <a:rPr dirty="0"/>
              <a:t> </a:t>
            </a:r>
            <a:r>
              <a:rPr dirty="0" err="1"/>
              <a:t>наследования</a:t>
            </a:r>
            <a:r>
              <a:rPr dirty="0"/>
              <a:t> и </a:t>
            </a:r>
            <a:r>
              <a:rPr dirty="0" err="1"/>
              <a:t>полиморфизма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504" y="167308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abstract 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Shape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abstract void draw();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Circle</a:t>
            </a:r>
            <a:r>
              <a:rPr dirty="0"/>
              <a:t> extends </a:t>
            </a:r>
            <a:r>
              <a:rPr dirty="0">
                <a:solidFill>
                  <a:srgbClr val="FF0000"/>
                </a:solidFill>
              </a:rPr>
              <a:t>Shape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void draw() { </a:t>
            </a:r>
            <a:r>
              <a:rPr dirty="0" err="1"/>
              <a:t>System.out.println</a:t>
            </a:r>
            <a:r>
              <a:rPr dirty="0"/>
              <a:t>("Draw Circle");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Rectangle</a:t>
            </a:r>
            <a:r>
              <a:rPr dirty="0"/>
              <a:t> extends </a:t>
            </a:r>
            <a:r>
              <a:rPr dirty="0">
                <a:solidFill>
                  <a:srgbClr val="FF0000"/>
                </a:solidFill>
              </a:rPr>
              <a:t>Shape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void draw() { </a:t>
            </a:r>
            <a:r>
              <a:rPr dirty="0" err="1"/>
              <a:t>System.out.println</a:t>
            </a:r>
            <a:r>
              <a:rPr dirty="0"/>
              <a:t>("Draw Rectangle");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жизни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4" y="148093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interface </a:t>
            </a:r>
            <a:r>
              <a:rPr dirty="0">
                <a:solidFill>
                  <a:srgbClr val="FF0000"/>
                </a:solidFill>
              </a:rPr>
              <a:t>Payment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void pay(double amount);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CardPayment</a:t>
            </a:r>
            <a:r>
              <a:rPr dirty="0"/>
              <a:t> implements </a:t>
            </a:r>
            <a:r>
              <a:rPr dirty="0">
                <a:solidFill>
                  <a:srgbClr val="FF0000"/>
                </a:solidFill>
              </a:rPr>
              <a:t>Payment </a:t>
            </a:r>
            <a:r>
              <a:rPr dirty="0"/>
              <a:t>{ ... }</a:t>
            </a:r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PayPalPayment</a:t>
            </a:r>
            <a:r>
              <a:rPr dirty="0"/>
              <a:t> implements </a:t>
            </a:r>
            <a:r>
              <a:rPr dirty="0">
                <a:solidFill>
                  <a:srgbClr val="FF0000"/>
                </a:solidFill>
              </a:rPr>
              <a:t>Payment</a:t>
            </a:r>
            <a:r>
              <a:rPr dirty="0"/>
              <a:t> { ... }</a:t>
            </a:r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CryptoPayment</a:t>
            </a:r>
            <a:r>
              <a:rPr dirty="0"/>
              <a:t> implements </a:t>
            </a:r>
            <a:r>
              <a:rPr dirty="0">
                <a:solidFill>
                  <a:srgbClr val="FF0000"/>
                </a:solidFill>
              </a:rPr>
              <a:t>Payment</a:t>
            </a:r>
            <a:r>
              <a:rPr dirty="0"/>
              <a:t> { ... 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Payment p = new </a:t>
            </a:r>
            <a:r>
              <a:rPr dirty="0" err="1"/>
              <a:t>CardPayment</a:t>
            </a:r>
            <a:r>
              <a:rPr dirty="0"/>
              <a:t>();</a:t>
            </a:r>
          </a:p>
          <a:p>
            <a:pPr marL="0" indent="0">
              <a:buNone/>
            </a:pPr>
            <a:r>
              <a:rPr dirty="0" err="1"/>
              <a:t>p.pay</a:t>
            </a:r>
            <a:r>
              <a:rPr dirty="0"/>
              <a:t>(100);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0980"/>
            <a:ext cx="8229600" cy="1143000"/>
          </a:xfrm>
        </p:spPr>
        <p:txBody>
          <a:bodyPr/>
          <a:lstStyle/>
          <a:p>
            <a:r>
              <a:rPr dirty="0" err="1"/>
              <a:t>Источники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65" y="1699591"/>
            <a:ext cx="10025270" cy="4525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Oracle Java Tutorials, </a:t>
            </a:r>
            <a:r>
              <a:rPr lang="en-US" i="1" dirty="0"/>
              <a:t>Interfaces and Inheritance</a:t>
            </a:r>
            <a:r>
              <a:rPr lang="en-US" dirty="0">
                <a:hlinkClick r:id="rId2"/>
              </a:rPr>
              <a:t>[1]</a:t>
            </a:r>
            <a:endParaRPr lang="ru-RU" dirty="0"/>
          </a:p>
          <a:p>
            <a:pPr lvl="0"/>
            <a:r>
              <a:rPr lang="ru-RU" dirty="0" err="1"/>
              <a:t>GeeksforGeeks</a:t>
            </a:r>
            <a:r>
              <a:rPr lang="ru-RU" dirty="0"/>
              <a:t>, </a:t>
            </a:r>
            <a:r>
              <a:rPr lang="ru-RU" i="1" dirty="0" err="1"/>
              <a:t>Inheritance</a:t>
            </a:r>
            <a:r>
              <a:rPr lang="ru-RU" i="1" dirty="0"/>
              <a:t> </a:t>
            </a:r>
            <a:r>
              <a:rPr lang="ru-RU" i="1" dirty="0" err="1"/>
              <a:t>in</a:t>
            </a:r>
            <a:r>
              <a:rPr lang="ru-RU" i="1" dirty="0"/>
              <a:t> Java</a:t>
            </a:r>
            <a:r>
              <a:rPr lang="ru-RU" dirty="0">
                <a:hlinkClick r:id="rId3"/>
              </a:rPr>
              <a:t>[2]</a:t>
            </a:r>
            <a:endParaRPr lang="ru-RU" dirty="0"/>
          </a:p>
          <a:p>
            <a:pPr lvl="0"/>
            <a:r>
              <a:rPr lang="en-US" dirty="0"/>
              <a:t>W3Schools, </a:t>
            </a:r>
            <a:r>
              <a:rPr lang="en-US" i="1" dirty="0"/>
              <a:t>Java Inheritance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Java Polymorphism</a:t>
            </a:r>
            <a:r>
              <a:rPr lang="en-US" dirty="0">
                <a:hlinkClick r:id="rId4"/>
              </a:rPr>
              <a:t>[</a:t>
            </a:r>
            <a:r>
              <a:rPr lang="ru-RU" dirty="0">
                <a:hlinkClick r:id="rId4"/>
              </a:rPr>
              <a:t>3</a:t>
            </a:r>
            <a:r>
              <a:rPr lang="en-US" dirty="0">
                <a:hlinkClick r:id="rId4"/>
              </a:rPr>
              <a:t>]</a:t>
            </a:r>
            <a:endParaRPr lang="ru-RU" dirty="0"/>
          </a:p>
          <a:p>
            <a:pPr lvl="0"/>
            <a:r>
              <a:rPr lang="en-US" dirty="0" err="1"/>
              <a:t>Programiz</a:t>
            </a:r>
            <a:r>
              <a:rPr lang="en-US" dirty="0"/>
              <a:t>, </a:t>
            </a:r>
            <a:r>
              <a:rPr lang="en-US" i="1" dirty="0"/>
              <a:t>Java Inheritance (With Examples)</a:t>
            </a:r>
            <a:r>
              <a:rPr lang="en-US" dirty="0">
                <a:hlinkClick r:id="rId5"/>
              </a:rPr>
              <a:t>[</a:t>
            </a:r>
            <a:r>
              <a:rPr lang="ru-RU" dirty="0">
                <a:hlinkClick r:id="rId5"/>
              </a:rPr>
              <a:t>4</a:t>
            </a:r>
            <a:r>
              <a:rPr lang="en-US" dirty="0">
                <a:hlinkClick r:id="rId5"/>
              </a:rPr>
              <a:t>]</a:t>
            </a:r>
            <a:endParaRPr lang="ru-RU" dirty="0"/>
          </a:p>
          <a:p>
            <a:pPr lvl="0"/>
            <a:r>
              <a:rPr lang="en-US" dirty="0" err="1"/>
              <a:t>GeeksforGeeks</a:t>
            </a:r>
            <a:r>
              <a:rPr lang="en-US" dirty="0"/>
              <a:t>, </a:t>
            </a:r>
            <a:r>
              <a:rPr lang="en-US" i="1" dirty="0"/>
              <a:t>Compile Time Polymorphism in Java</a:t>
            </a:r>
            <a:r>
              <a:rPr lang="en-US" dirty="0">
                <a:hlinkClick r:id="rId6"/>
              </a:rPr>
              <a:t>[</a:t>
            </a:r>
            <a:r>
              <a:rPr lang="ru-RU" dirty="0">
                <a:hlinkClick r:id="rId6"/>
              </a:rPr>
              <a:t>5</a:t>
            </a:r>
            <a:r>
              <a:rPr lang="en-US" dirty="0">
                <a:hlinkClick r:id="rId6"/>
              </a:rPr>
              <a:t>]</a:t>
            </a:r>
            <a:endParaRPr lang="ru-RU" dirty="0"/>
          </a:p>
          <a:p>
            <a:pPr lvl="0"/>
            <a:r>
              <a:rPr lang="ru-RU" dirty="0" err="1"/>
              <a:t>Tutorialspoint</a:t>
            </a:r>
            <a:r>
              <a:rPr lang="ru-RU" dirty="0"/>
              <a:t>, </a:t>
            </a:r>
            <a:r>
              <a:rPr lang="ru-RU" i="1" dirty="0"/>
              <a:t>Java – </a:t>
            </a:r>
            <a:r>
              <a:rPr lang="ru-RU" i="1" dirty="0" err="1"/>
              <a:t>Polymorphism</a:t>
            </a:r>
            <a:r>
              <a:rPr lang="ru-RU" dirty="0">
                <a:hlinkClick r:id="rId7"/>
              </a:rPr>
              <a:t>[6]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  <a:p>
            <a:r>
              <a:rPr lang="en-US" dirty="0">
                <a:hlinkClick r:id="rId2"/>
              </a:rPr>
              <a:t>[1]</a:t>
            </a:r>
            <a:r>
              <a:rPr lang="ru-RU" dirty="0"/>
              <a:t> </a:t>
            </a:r>
            <a:r>
              <a:rPr lang="en-US" dirty="0">
                <a:hlinkClick r:id="rId8"/>
              </a:rPr>
              <a:t>https://docs.oracle.com/javase/tutorial/java/IandI/subclasses.html</a:t>
            </a:r>
            <a:endParaRPr lang="ru-RU" dirty="0"/>
          </a:p>
          <a:p>
            <a:r>
              <a:rPr lang="en-US" dirty="0">
                <a:hlinkClick r:id="rId3"/>
              </a:rPr>
              <a:t>[</a:t>
            </a:r>
            <a:r>
              <a:rPr lang="ru-RU" dirty="0">
                <a:hlinkClick r:id="rId3"/>
              </a:rPr>
              <a:t>2</a:t>
            </a:r>
            <a:r>
              <a:rPr lang="en-US" dirty="0">
                <a:hlinkClick r:id="rId3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9"/>
              </a:rPr>
              <a:t>https://www.geeksforgeeks.org/java/inheritance-in-java/</a:t>
            </a:r>
            <a:endParaRPr lang="ru-RU" dirty="0"/>
          </a:p>
          <a:p>
            <a:r>
              <a:rPr lang="en-US" dirty="0">
                <a:hlinkClick r:id="rId10"/>
              </a:rPr>
              <a:t>[</a:t>
            </a:r>
            <a:r>
              <a:rPr lang="ru-RU" dirty="0">
                <a:hlinkClick r:id="rId10"/>
              </a:rPr>
              <a:t>3</a:t>
            </a:r>
            <a:r>
              <a:rPr lang="en-US" dirty="0">
                <a:hlinkClick r:id="rId10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11"/>
              </a:rPr>
              <a:t>https://www.w3schools.com/java/java_inheritance.asp</a:t>
            </a:r>
            <a:endParaRPr lang="ru-RU" dirty="0"/>
          </a:p>
          <a:p>
            <a:r>
              <a:rPr lang="en-US" dirty="0">
                <a:hlinkClick r:id="rId12"/>
              </a:rPr>
              <a:t>[</a:t>
            </a:r>
            <a:r>
              <a:rPr lang="ru-RU" dirty="0">
                <a:hlinkClick r:id="rId12"/>
              </a:rPr>
              <a:t>4</a:t>
            </a:r>
            <a:r>
              <a:rPr lang="en-US" dirty="0">
                <a:hlinkClick r:id="rId12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13"/>
              </a:rPr>
              <a:t>https://www.slideshare.net/slideshow/inheritance-and-polymorphism-204564554/204564554</a:t>
            </a:r>
            <a:endParaRPr lang="ru-RU" dirty="0"/>
          </a:p>
          <a:p>
            <a:r>
              <a:rPr lang="en-US" dirty="0">
                <a:hlinkClick r:id="rId6"/>
              </a:rPr>
              <a:t>[</a:t>
            </a:r>
            <a:r>
              <a:rPr lang="ru-RU" dirty="0">
                <a:hlinkClick r:id="rId6"/>
              </a:rPr>
              <a:t>5</a:t>
            </a:r>
            <a:r>
              <a:rPr lang="en-US" dirty="0">
                <a:hlinkClick r:id="rId6"/>
              </a:rPr>
              <a:t>]</a:t>
            </a:r>
            <a:r>
              <a:rPr lang="en-US" dirty="0"/>
              <a:t> </a:t>
            </a:r>
            <a:r>
              <a:rPr lang="en-US" dirty="0">
                <a:hlinkClick r:id="rId14"/>
              </a:rPr>
              <a:t>https://www.geeksforgeeks.org/java/compile-time-polymorphism-in-java/</a:t>
            </a:r>
            <a:endParaRPr lang="ru-RU" dirty="0"/>
          </a:p>
          <a:p>
            <a:r>
              <a:rPr lang="en-US" dirty="0">
                <a:hlinkClick r:id="rId15"/>
              </a:rPr>
              <a:t>[</a:t>
            </a:r>
            <a:r>
              <a:rPr lang="ru-RU" dirty="0">
                <a:hlinkClick r:id="rId15"/>
              </a:rPr>
              <a:t>6</a:t>
            </a:r>
            <a:r>
              <a:rPr lang="en-US" dirty="0">
                <a:hlinkClick r:id="rId15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16"/>
              </a:rPr>
              <a:t>https://www.tutorialspoint.com/java/java_polymorphism.htm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791" y="1895060"/>
            <a:ext cx="10051774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Наследование</a:t>
            </a:r>
            <a:r>
              <a:rPr dirty="0"/>
              <a:t> и </a:t>
            </a:r>
            <a:r>
              <a:rPr dirty="0" err="1"/>
              <a:t>полиморфизм</a:t>
            </a:r>
            <a:r>
              <a:rPr dirty="0"/>
              <a:t> — </a:t>
            </a:r>
            <a:r>
              <a:rPr dirty="0" err="1"/>
              <a:t>ключевые</a:t>
            </a:r>
            <a:r>
              <a:rPr dirty="0"/>
              <a:t> </a:t>
            </a:r>
            <a:r>
              <a:rPr dirty="0" err="1"/>
              <a:t>принципы</a:t>
            </a:r>
            <a:r>
              <a:rPr dirty="0"/>
              <a:t> </a:t>
            </a:r>
            <a:r>
              <a:rPr dirty="0" err="1"/>
              <a:t>объектно-ориентированного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(ООП).</a:t>
            </a:r>
          </a:p>
          <a:p>
            <a:pPr marL="0" indent="0">
              <a:buNone/>
            </a:pP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позволяют</a:t>
            </a:r>
            <a:r>
              <a:rPr dirty="0"/>
              <a:t> </a:t>
            </a:r>
            <a:r>
              <a:rPr dirty="0" err="1"/>
              <a:t>переиспользовать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, </a:t>
            </a:r>
            <a:r>
              <a:rPr dirty="0" err="1"/>
              <a:t>упрощают</a:t>
            </a:r>
            <a:r>
              <a:rPr dirty="0"/>
              <a:t> </a:t>
            </a:r>
            <a:r>
              <a:rPr dirty="0" err="1"/>
              <a:t>поддержку</a:t>
            </a:r>
            <a:r>
              <a:rPr dirty="0"/>
              <a:t> и </a:t>
            </a:r>
            <a:r>
              <a:rPr dirty="0" err="1"/>
              <a:t>делают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гибкими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195125"/>
            <a:ext cx="8229600" cy="1143000"/>
          </a:xfrm>
        </p:spPr>
        <p:txBody>
          <a:bodyPr/>
          <a:lstStyle/>
          <a:p>
            <a:r>
              <a:rPr dirty="0" err="1"/>
              <a:t>Основы</a:t>
            </a:r>
            <a:r>
              <a:rPr dirty="0"/>
              <a:t> ООП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444" y="178172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Принципы:</a:t>
            </a:r>
            <a:endParaRPr dirty="0"/>
          </a:p>
          <a:p>
            <a:pPr marL="0" indent="0">
              <a:buNone/>
            </a:pPr>
            <a:r>
              <a:rPr sz="2800" dirty="0"/>
              <a:t>1. </a:t>
            </a:r>
            <a:r>
              <a:rPr sz="2800" dirty="0" err="1"/>
              <a:t>Инкапсуляция</a:t>
            </a:r>
            <a:endParaRPr sz="2800" dirty="0"/>
          </a:p>
          <a:p>
            <a:pPr marL="0" indent="0">
              <a:buNone/>
            </a:pPr>
            <a:r>
              <a:rPr sz="2800" dirty="0"/>
              <a:t>2. </a:t>
            </a:r>
            <a:r>
              <a:rPr sz="2800" dirty="0" err="1"/>
              <a:t>Наследование</a:t>
            </a:r>
            <a:endParaRPr sz="2800" dirty="0"/>
          </a:p>
          <a:p>
            <a:pPr marL="0" indent="0">
              <a:buNone/>
            </a:pPr>
            <a:r>
              <a:rPr sz="2800" dirty="0"/>
              <a:t>3. </a:t>
            </a:r>
            <a:r>
              <a:rPr sz="2800" dirty="0" err="1"/>
              <a:t>Полиморфизм</a:t>
            </a:r>
            <a:endParaRPr sz="2800" dirty="0"/>
          </a:p>
          <a:p>
            <a:pPr marL="0" indent="0">
              <a:buNone/>
            </a:pPr>
            <a:r>
              <a:rPr sz="2800" dirty="0"/>
              <a:t>4. </a:t>
            </a:r>
            <a:r>
              <a:rPr sz="2800" dirty="0" err="1"/>
              <a:t>Абстракция</a:t>
            </a:r>
            <a:endParaRPr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F92F47-A202-4AA5-63AB-E3F0D989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73" y="1781727"/>
            <a:ext cx="6900794" cy="3350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Наследование</a:t>
            </a:r>
            <a:r>
              <a:rPr dirty="0"/>
              <a:t>: </a:t>
            </a:r>
            <a:r>
              <a:rPr dirty="0" err="1"/>
              <a:t>определение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333" y="1928190"/>
            <a:ext cx="10098157" cy="4525963"/>
          </a:xfrm>
        </p:spPr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FF0000"/>
                </a:solidFill>
              </a:rPr>
              <a:t>Наследование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механизм</a:t>
            </a:r>
            <a:r>
              <a:rPr dirty="0"/>
              <a:t>,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котором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класс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наследовать</a:t>
            </a:r>
            <a:r>
              <a:rPr dirty="0"/>
              <a:t> </a:t>
            </a:r>
            <a:r>
              <a:rPr dirty="0" err="1"/>
              <a:t>свойства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другого</a:t>
            </a:r>
            <a:r>
              <a:rPr dirty="0"/>
              <a:t> </a:t>
            </a:r>
            <a:r>
              <a:rPr dirty="0" err="1"/>
              <a:t>класса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Аналогия</a:t>
            </a:r>
            <a:r>
              <a:rPr dirty="0"/>
              <a:t>: </a:t>
            </a:r>
            <a:r>
              <a:rPr dirty="0" err="1"/>
              <a:t>Родитель</a:t>
            </a:r>
            <a:r>
              <a:rPr dirty="0"/>
              <a:t> → </a:t>
            </a:r>
            <a:r>
              <a:rPr dirty="0" err="1"/>
              <a:t>Ребёнок</a:t>
            </a:r>
            <a:r>
              <a:rPr dirty="0"/>
              <a:t> </a:t>
            </a:r>
            <a:r>
              <a:rPr lang="ru-RU" dirty="0"/>
              <a:t>или </a:t>
            </a:r>
            <a:r>
              <a:rPr dirty="0" err="1"/>
              <a:t>Животное</a:t>
            </a:r>
            <a:r>
              <a:rPr dirty="0"/>
              <a:t> → </a:t>
            </a:r>
            <a:r>
              <a:rPr dirty="0" err="1"/>
              <a:t>Собака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555" y="1623391"/>
            <a:ext cx="9700593" cy="486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600" dirty="0">
                <a:solidFill>
                  <a:srgbClr val="0070C0"/>
                </a:solidFill>
              </a:rPr>
              <a:t>class</a:t>
            </a:r>
            <a:r>
              <a:rPr sz="1600" dirty="0"/>
              <a:t> </a:t>
            </a:r>
            <a:r>
              <a:rPr sz="1600" dirty="0">
                <a:solidFill>
                  <a:srgbClr val="FF0000"/>
                </a:solidFill>
              </a:rPr>
              <a:t>Animal</a:t>
            </a:r>
            <a:r>
              <a:rPr sz="1600" dirty="0"/>
              <a:t> {</a:t>
            </a:r>
          </a:p>
          <a:p>
            <a:pPr marL="0" indent="0">
              <a:buNone/>
            </a:pPr>
            <a:r>
              <a:rPr sz="1600" dirty="0"/>
              <a:t>    void </a:t>
            </a:r>
            <a:r>
              <a:rPr sz="1600" dirty="0" err="1"/>
              <a:t>makeSound</a:t>
            </a:r>
            <a:r>
              <a:rPr sz="1600" dirty="0"/>
              <a:t>() {</a:t>
            </a:r>
          </a:p>
          <a:p>
            <a:pPr marL="0" indent="0">
              <a:buNone/>
            </a:pP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</a:t>
            </a:r>
            <a:r>
              <a:rPr sz="1600" dirty="0">
                <a:solidFill>
                  <a:schemeClr val="accent3">
                    <a:lumMod val="50000"/>
                  </a:schemeClr>
                </a:solidFill>
              </a:rPr>
              <a:t>Some sound</a:t>
            </a:r>
            <a:r>
              <a:rPr sz="1600" dirty="0"/>
              <a:t>");</a:t>
            </a:r>
          </a:p>
          <a:p>
            <a:pPr marL="0" indent="0">
              <a:buNone/>
            </a:pPr>
            <a:r>
              <a:rPr sz="1600" dirty="0"/>
              <a:t>    }</a:t>
            </a:r>
          </a:p>
          <a:p>
            <a:pPr marL="0" indent="0">
              <a:buNone/>
            </a:pPr>
            <a:r>
              <a:rPr sz="1600" dirty="0"/>
              <a:t>}</a:t>
            </a:r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dirty="0">
                <a:solidFill>
                  <a:schemeClr val="accent4"/>
                </a:solidFill>
              </a:rPr>
              <a:t>class</a:t>
            </a:r>
            <a:r>
              <a:rPr sz="1600" dirty="0"/>
              <a:t> </a:t>
            </a:r>
            <a:r>
              <a:rPr sz="1600" dirty="0">
                <a:solidFill>
                  <a:srgbClr val="FF0000"/>
                </a:solidFill>
              </a:rPr>
              <a:t>Dog</a:t>
            </a:r>
            <a:r>
              <a:rPr sz="1600" dirty="0"/>
              <a:t> extends </a:t>
            </a:r>
            <a:r>
              <a:rPr sz="1600" dirty="0">
                <a:solidFill>
                  <a:srgbClr val="FF0000"/>
                </a:solidFill>
              </a:rPr>
              <a:t>Animal</a:t>
            </a:r>
            <a:r>
              <a:rPr sz="1600" dirty="0"/>
              <a:t> {</a:t>
            </a:r>
          </a:p>
          <a:p>
            <a:pPr marL="0" indent="0">
              <a:buNone/>
            </a:pPr>
            <a:r>
              <a:rPr sz="1600" dirty="0"/>
              <a:t>    void </a:t>
            </a:r>
            <a:r>
              <a:rPr sz="1600" dirty="0" err="1"/>
              <a:t>makeSound</a:t>
            </a:r>
            <a:r>
              <a:rPr sz="1600" dirty="0"/>
              <a:t>() {</a:t>
            </a:r>
          </a:p>
          <a:p>
            <a:pPr marL="0" indent="0">
              <a:buNone/>
            </a:pP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</a:t>
            </a:r>
            <a:r>
              <a:rPr sz="1600" dirty="0">
                <a:solidFill>
                  <a:schemeClr val="accent3">
                    <a:lumMod val="50000"/>
                  </a:schemeClr>
                </a:solidFill>
              </a:rPr>
              <a:t>Woof</a:t>
            </a:r>
            <a:r>
              <a:rPr sz="1600" dirty="0"/>
              <a:t>");</a:t>
            </a:r>
          </a:p>
          <a:p>
            <a:pPr marL="0" indent="0">
              <a:buNone/>
            </a:pPr>
            <a:r>
              <a:rPr sz="1600" dirty="0"/>
              <a:t>    }</a:t>
            </a:r>
          </a:p>
          <a:p>
            <a:pPr marL="0" indent="0">
              <a:buNone/>
            </a:pPr>
            <a:r>
              <a:rPr sz="1600" dirty="0"/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Cat</a:t>
            </a:r>
            <a:r>
              <a:rPr lang="en-US" sz="1600" dirty="0"/>
              <a:t> extends </a:t>
            </a:r>
            <a:r>
              <a:rPr lang="en-US" sz="1600" dirty="0">
                <a:solidFill>
                  <a:srgbClr val="FF0000"/>
                </a:solidFill>
              </a:rPr>
              <a:t>Animal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void </a:t>
            </a:r>
            <a:r>
              <a:rPr lang="en-US" sz="1600" dirty="0" err="1"/>
              <a:t>makeSound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(“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Meow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04111"/>
            <a:ext cx="8229600" cy="1143000"/>
          </a:xfrm>
        </p:spPr>
        <p:txBody>
          <a:bodyPr/>
          <a:lstStyle/>
          <a:p>
            <a:r>
              <a:rPr dirty="0" err="1"/>
              <a:t>Схема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CE86C6-5F6A-021A-361C-3FBEBF8DBABC}"/>
              </a:ext>
            </a:extLst>
          </p:cNvPr>
          <p:cNvSpPr/>
          <p:nvPr/>
        </p:nvSpPr>
        <p:spPr>
          <a:xfrm>
            <a:off x="4962939" y="2173357"/>
            <a:ext cx="1994452" cy="642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8EF71D-B57A-9056-9AEF-109E1AC50DFB}"/>
              </a:ext>
            </a:extLst>
          </p:cNvPr>
          <p:cNvSpPr/>
          <p:nvPr/>
        </p:nvSpPr>
        <p:spPr>
          <a:xfrm>
            <a:off x="6957391" y="3535707"/>
            <a:ext cx="1994452" cy="642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5F47A2E-F98D-5CB8-6EA1-365DB4D9118F}"/>
              </a:ext>
            </a:extLst>
          </p:cNvPr>
          <p:cNvSpPr/>
          <p:nvPr/>
        </p:nvSpPr>
        <p:spPr>
          <a:xfrm>
            <a:off x="3120887" y="3535707"/>
            <a:ext cx="1994452" cy="642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000903E-81A8-EEEB-7233-DF0A1F62B983}"/>
              </a:ext>
            </a:extLst>
          </p:cNvPr>
          <p:cNvCxnSpPr/>
          <p:nvPr/>
        </p:nvCxnSpPr>
        <p:spPr>
          <a:xfrm flipH="1">
            <a:off x="4512365" y="2816087"/>
            <a:ext cx="523461" cy="71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2719FCA-0DCE-D881-7E7E-56F27F8A1447}"/>
              </a:ext>
            </a:extLst>
          </p:cNvPr>
          <p:cNvCxnSpPr>
            <a:cxnSpLocks/>
          </p:cNvCxnSpPr>
          <p:nvPr/>
        </p:nvCxnSpPr>
        <p:spPr>
          <a:xfrm>
            <a:off x="6838121" y="2816087"/>
            <a:ext cx="801757" cy="71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Преимущества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9149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Повторное</a:t>
            </a:r>
            <a:r>
              <a:rPr dirty="0"/>
              <a:t>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кода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Удобство</a:t>
            </a:r>
            <a:r>
              <a:rPr dirty="0"/>
              <a:t> </a:t>
            </a:r>
            <a:r>
              <a:rPr dirty="0" err="1"/>
              <a:t>расширения</a:t>
            </a:r>
            <a:r>
              <a:rPr dirty="0"/>
              <a:t> и </a:t>
            </a:r>
            <a:r>
              <a:rPr dirty="0" err="1"/>
              <a:t>сопровождения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04111"/>
            <a:ext cx="8229600" cy="1143000"/>
          </a:xfrm>
        </p:spPr>
        <p:txBody>
          <a:bodyPr/>
          <a:lstStyle/>
          <a:p>
            <a:r>
              <a:rPr dirty="0" err="1"/>
              <a:t>Ограничения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070" y="1782418"/>
            <a:ext cx="9023142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В Java </a:t>
            </a:r>
            <a:r>
              <a:rPr dirty="0" err="1"/>
              <a:t>допускается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однонаследование</a:t>
            </a:r>
            <a:r>
              <a:rPr dirty="0"/>
              <a:t> (</a:t>
            </a:r>
            <a:r>
              <a:rPr dirty="0" err="1"/>
              <a:t>один</a:t>
            </a:r>
            <a:r>
              <a:rPr dirty="0"/>
              <a:t> extends)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Решение</a:t>
            </a:r>
            <a:r>
              <a:rPr dirty="0"/>
              <a:t>: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интерфейсов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84233"/>
            <a:ext cx="8229600" cy="1143000"/>
          </a:xfrm>
        </p:spPr>
        <p:txBody>
          <a:bodyPr/>
          <a:lstStyle/>
          <a:p>
            <a:r>
              <a:rPr dirty="0" err="1"/>
              <a:t>Полиморфизм</a:t>
            </a:r>
            <a:r>
              <a:rPr dirty="0"/>
              <a:t>: </a:t>
            </a:r>
            <a:r>
              <a:rPr dirty="0" err="1"/>
              <a:t>определение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939" y="1736034"/>
            <a:ext cx="9574695" cy="4525963"/>
          </a:xfrm>
        </p:spPr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Полиморфизм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возможность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интерфейс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разных</a:t>
            </a:r>
            <a:r>
              <a:rPr dirty="0"/>
              <a:t> </a:t>
            </a:r>
            <a:r>
              <a:rPr dirty="0" err="1"/>
              <a:t>реализаций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Аналогия</a:t>
            </a:r>
            <a:r>
              <a:rPr dirty="0"/>
              <a:t>: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пульт</a:t>
            </a:r>
            <a:r>
              <a:rPr dirty="0"/>
              <a:t> </a:t>
            </a:r>
            <a:r>
              <a:rPr dirty="0" err="1"/>
              <a:t>управляет</a:t>
            </a:r>
            <a:r>
              <a:rPr dirty="0"/>
              <a:t> </a:t>
            </a:r>
            <a:r>
              <a:rPr dirty="0" err="1"/>
              <a:t>телевизором</a:t>
            </a:r>
            <a:r>
              <a:rPr dirty="0"/>
              <a:t>, </a:t>
            </a:r>
            <a:r>
              <a:rPr dirty="0" err="1"/>
              <a:t>кондиционером</a:t>
            </a:r>
            <a:r>
              <a:rPr dirty="0"/>
              <a:t>, </a:t>
            </a:r>
            <a:r>
              <a:rPr dirty="0" err="1"/>
              <a:t>аудиосистемой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569</Words>
  <Application>Microsoft Office PowerPoint</Application>
  <PresentationFormat>Произвольный</PresentationFormat>
  <Paragraphs>104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Наследование и полиморфизм в Java</vt:lpstr>
      <vt:lpstr>Введение</vt:lpstr>
      <vt:lpstr>Основы ООП</vt:lpstr>
      <vt:lpstr>Наследование: определение</vt:lpstr>
      <vt:lpstr>Пример наследования</vt:lpstr>
      <vt:lpstr>Схема наследования</vt:lpstr>
      <vt:lpstr>Преимущества наследования</vt:lpstr>
      <vt:lpstr>Ограничения наследования</vt:lpstr>
      <vt:lpstr>Полиморфизм: определение</vt:lpstr>
      <vt:lpstr>Виды полиморфизма</vt:lpstr>
      <vt:lpstr>Пример перегрузки методов</vt:lpstr>
      <vt:lpstr>Пример переопределения методов</vt:lpstr>
      <vt:lpstr>Схема полиморфизма</vt:lpstr>
      <vt:lpstr>Зачем нужен полиморфизм?</vt:lpstr>
      <vt:lpstr>Комбинация наследования и полиморфизма</vt:lpstr>
      <vt:lpstr>Пример из жизни</vt:lpstr>
      <vt:lpstr>Источники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Никита Житков</dc:creator>
  <cp:keywords/>
  <dc:description>generated using python-pptx</dc:description>
  <cp:lastModifiedBy>Aleksandr Sagun</cp:lastModifiedBy>
  <cp:revision>5</cp:revision>
  <dcterms:created xsi:type="dcterms:W3CDTF">2013-01-27T09:14:16Z</dcterms:created>
  <dcterms:modified xsi:type="dcterms:W3CDTF">2025-10-01T18:53:39Z</dcterms:modified>
  <cp:category/>
</cp:coreProperties>
</file>