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Roboto Mono" panose="00000009000000000000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65df666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65df666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65df6665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65df6665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32442d435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32442d435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3d0c60e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3d0c60e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65df6665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65df6665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32442d43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32442d43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32442d43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32442d43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32442d43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32442d43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6521fc3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6521fc36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645442f86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645442f86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645442f86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645442f86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32442d43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32442d43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645442f86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645442f86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645442f8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645442f8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645442f8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645442f8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645442f8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645442f8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645442f8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645442f8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java/tutorial/9.1.ph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abr.com/ru/companies/otus/articles/864480/" TargetMode="External"/><Relationship Id="rId5" Type="http://schemas.openxmlformats.org/officeDocument/2006/relationships/hyperlink" Target="https://practicum.yandex.ru/blog/lambda-vyrazheniya-v-java/" TargetMode="External"/><Relationship Id="rId4" Type="http://schemas.openxmlformats.org/officeDocument/2006/relationships/hyperlink" Target="https://docs.oracle.com/javase/tutorial/java/javaOO/lambdaexpression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Лямбда-выражения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903550"/>
            <a:ext cx="85206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Подготовили: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Елисеева Мария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Аулова Мария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гр.: 5030102/30201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147425" y="179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/>
              <a:t> стандартный интерфейс </a:t>
            </a:r>
            <a:r>
              <a:rPr lang="ru" sz="2500">
                <a:latin typeface="Roboto Mono"/>
                <a:ea typeface="Roboto Mono"/>
                <a:cs typeface="Roboto Mono"/>
                <a:sym typeface="Roboto Mono"/>
              </a:rPr>
              <a:t>Predicate&lt;T&gt;</a:t>
            </a:r>
            <a:endParaRPr sz="25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00" y="892100"/>
            <a:ext cx="6067801" cy="395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152400" y="230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функциональные интерфейсы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338100" y="914975"/>
            <a:ext cx="75486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 dirty="0">
                <a:solidFill>
                  <a:schemeClr val="dk1"/>
                </a:solidFill>
              </a:rPr>
              <a:t> Predicate&lt;T&gt;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 dirty="0">
                <a:solidFill>
                  <a:schemeClr val="dk1"/>
                </a:solidFill>
              </a:rPr>
              <a:t>Function&lt;T,R&gt; </a:t>
            </a:r>
            <a:r>
              <a:rPr lang="en-US" sz="1800" dirty="0"/>
              <a:t>Function fun1 = s -&gt; </a:t>
            </a:r>
            <a:r>
              <a:rPr lang="en-US" sz="1800" dirty="0" err="1"/>
              <a:t>s.length</a:t>
            </a:r>
            <a:r>
              <a:rPr lang="en-US" sz="1800" dirty="0"/>
              <a:t>();// String to Integer </a:t>
            </a:r>
            <a:endParaRPr lang="ru-RU"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 dirty="0">
                <a:solidFill>
                  <a:schemeClr val="dk1"/>
                </a:solidFill>
              </a:rPr>
              <a:t>Consumer&lt;T&gt;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1"/>
                </a:solidFill>
              </a:rPr>
              <a:t>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 dirty="0">
                <a:solidFill>
                  <a:schemeClr val="dk1"/>
                </a:solidFill>
              </a:rPr>
              <a:t>Supplier&lt;T&gt;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970" y="1981200"/>
            <a:ext cx="39719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062" y="2923004"/>
            <a:ext cx="79152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100" y="4127800"/>
            <a:ext cx="741045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 b="1">
                <a:solidFill>
                  <a:srgbClr val="0D0D0D"/>
                </a:solidFill>
                <a:highlight>
                  <a:schemeClr val="lt1"/>
                </a:highlight>
              </a:rPr>
              <a:t>Использование: </a:t>
            </a:r>
            <a:r>
              <a:rPr lang="ru" sz="1500" b="1">
                <a:solidFill>
                  <a:srgbClr val="2F2F2F"/>
                </a:solidFill>
              </a:rPr>
              <a:t>Stream API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15400" y="957225"/>
            <a:ext cx="8520600" cy="4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 dirty="0">
                <a:solidFill>
                  <a:schemeClr val="dk1"/>
                </a:solidFill>
              </a:rPr>
              <a:t>Stream - это “поток данных”, который позволяет работать с коллекциями (List, Set, Map и т.д.) </a:t>
            </a:r>
            <a:endParaRPr sz="1400" dirty="0"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75" y="1562100"/>
            <a:ext cx="7543800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 b="1">
                <a:solidFill>
                  <a:srgbClr val="0D0D0D"/>
                </a:solidFill>
                <a:highlight>
                  <a:schemeClr val="lt1"/>
                </a:highlight>
              </a:rPr>
              <a:t>Использование: </a:t>
            </a:r>
            <a:r>
              <a:rPr lang="ru" sz="1500" b="1">
                <a:solidFill>
                  <a:srgbClr val="2F2F2F"/>
                </a:solidFill>
              </a:rPr>
              <a:t>Collectors</a:t>
            </a:r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body" idx="1"/>
          </p:nvPr>
        </p:nvSpPr>
        <p:spPr>
          <a:xfrm>
            <a:off x="415400" y="957225"/>
            <a:ext cx="8520600" cy="7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</a:rPr>
              <a:t>Методы класса </a:t>
            </a:r>
            <a:r>
              <a:rPr lang="ru" sz="1200">
                <a:solidFill>
                  <a:schemeClr val="dk1"/>
                </a:solidFill>
                <a:highlight>
                  <a:srgbClr val="EFEFEF"/>
                </a:highlight>
              </a:rPr>
              <a:t>java.util.stream.Collectors</a:t>
            </a:r>
            <a:r>
              <a:rPr lang="ru" sz="1200">
                <a:solidFill>
                  <a:schemeClr val="dk1"/>
                </a:solidFill>
                <a:highlight>
                  <a:schemeClr val="lt1"/>
                </a:highlight>
              </a:rPr>
              <a:t> представляют основные возможности, позволяя произвести обработку stream к результату, будь то число, строка или коллекция. 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1980"/>
          <a:stretch/>
        </p:blipFill>
        <p:spPr>
          <a:xfrm>
            <a:off x="509025" y="1836700"/>
            <a:ext cx="7600950" cy="18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522" y="920125"/>
            <a:ext cx="4892525" cy="17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rcRect t="1893"/>
          <a:stretch>
            <a:fillRect/>
          </a:stretch>
        </p:blipFill>
        <p:spPr>
          <a:xfrm>
            <a:off x="2820469" y="2704250"/>
            <a:ext cx="5689245" cy="1848768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152400" y="347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 b="1">
                <a:solidFill>
                  <a:srgbClr val="0D0D0D"/>
                </a:solidFill>
                <a:highlight>
                  <a:schemeClr val="lt1"/>
                </a:highlight>
              </a:rPr>
              <a:t>Использование: оператор switch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Замыкание 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281200" y="884025"/>
            <a:ext cx="8520600" cy="7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 dirty="0">
                <a:solidFill>
                  <a:schemeClr val="dk1"/>
                </a:solidFill>
              </a:rPr>
              <a:t>Лямбда </a:t>
            </a:r>
            <a:r>
              <a:rPr lang="ru" sz="1100" b="1" dirty="0">
                <a:solidFill>
                  <a:schemeClr val="dk1"/>
                </a:solidFill>
              </a:rPr>
              <a:t>может изменять</a:t>
            </a:r>
            <a:r>
              <a:rPr lang="ru" sz="1100" dirty="0">
                <a:solidFill>
                  <a:schemeClr val="dk1"/>
                </a:solidFill>
              </a:rPr>
              <a:t>: поля объекта, </a:t>
            </a:r>
            <a:r>
              <a:rPr lang="ru" sz="1100" b="1" dirty="0">
                <a:solidFill>
                  <a:schemeClr val="dk1"/>
                </a:solidFill>
              </a:rPr>
              <a:t>effectively final</a:t>
            </a:r>
            <a:r>
              <a:rPr lang="ru" sz="1100" dirty="0">
                <a:solidFill>
                  <a:schemeClr val="dk1"/>
                </a:solidFill>
              </a:rPr>
              <a:t> переменные (не изменяется после инициализации)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 dirty="0">
                <a:solidFill>
                  <a:schemeClr val="dk1"/>
                </a:solidFill>
              </a:rPr>
              <a:t>Лямбда </a:t>
            </a:r>
            <a:r>
              <a:rPr lang="ru" sz="1100" b="1" dirty="0">
                <a:solidFill>
                  <a:schemeClr val="dk1"/>
                </a:solidFill>
              </a:rPr>
              <a:t>не может изменять</a:t>
            </a:r>
            <a:r>
              <a:rPr lang="ru" sz="1100" dirty="0">
                <a:solidFill>
                  <a:schemeClr val="dk1"/>
                </a:solidFill>
              </a:rPr>
              <a:t>: локальные переменные метода</a:t>
            </a:r>
            <a:endParaRPr dirty="0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200" y="1871025"/>
            <a:ext cx="4455415" cy="288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4656625" y="1830575"/>
            <a:ext cx="4145100" cy="2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 b="1" dirty="0">
                <a:solidFill>
                  <a:schemeClr val="dk1"/>
                </a:solidFill>
              </a:rPr>
              <a:t>Замыкание</a:t>
            </a:r>
            <a:r>
              <a:rPr lang="ru" sz="1100" dirty="0">
                <a:solidFill>
                  <a:schemeClr val="dk1"/>
                </a:solidFill>
              </a:rPr>
              <a:t> — это функция, которая "запоминает" переменные из своего окружения. В Java 8 лямбда-выражения могут захватывать переменные из окружающего контекста.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ru" sz="1100" dirty="0">
                <a:solidFill>
                  <a:schemeClr val="dk1"/>
                </a:solidFill>
              </a:rPr>
            </a:br>
            <a:r>
              <a:rPr lang="ru" sz="1100" dirty="0">
                <a:solidFill>
                  <a:schemeClr val="dk1"/>
                </a:solidFill>
              </a:rPr>
              <a:t>Если бы Java разрешала это, то что бы печатала лямбда? Старое значение 5 или новое 6? Так как Java копирует значение, это создаёт </a:t>
            </a:r>
            <a:r>
              <a:rPr lang="ru" sz="1100" b="1" dirty="0">
                <a:solidFill>
                  <a:schemeClr val="dk1"/>
                </a:solidFill>
              </a:rPr>
              <a:t>неоднозначность</a:t>
            </a:r>
            <a:r>
              <a:rPr lang="ru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Замыкание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 rotWithShape="1">
          <a:blip r:embed="rId3">
            <a:alphaModFix/>
          </a:blip>
          <a:srcRect b="4049"/>
          <a:stretch/>
        </p:blipFill>
        <p:spPr>
          <a:xfrm>
            <a:off x="378175" y="1225175"/>
            <a:ext cx="5594726" cy="36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Замыкание. Обход ограничений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75" y="1121300"/>
            <a:ext cx="562677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6099425" y="1141368"/>
            <a:ext cx="25383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 dirty="0">
                <a:solidFill>
                  <a:schemeClr val="dk1"/>
                </a:solidFill>
              </a:rPr>
              <a:t>Но если вы используете </a:t>
            </a:r>
            <a:r>
              <a:rPr lang="ru" sz="1100" b="1" dirty="0">
                <a:solidFill>
                  <a:schemeClr val="dk1"/>
                </a:solidFill>
              </a:rPr>
              <a:t>объекты</a:t>
            </a:r>
            <a:r>
              <a:rPr lang="ru" sz="1100" dirty="0">
                <a:solidFill>
                  <a:schemeClr val="dk1"/>
                </a:solidFill>
              </a:rPr>
              <a:t>, вы можете менять </a:t>
            </a:r>
            <a:r>
              <a:rPr lang="ru" sz="1100" b="1" dirty="0">
                <a:solidFill>
                  <a:schemeClr val="dk1"/>
                </a:solidFill>
              </a:rPr>
              <a:t>состояние объекта</a:t>
            </a:r>
            <a:r>
              <a:rPr lang="ru" sz="1100" dirty="0">
                <a:solidFill>
                  <a:schemeClr val="dk1"/>
                </a:solidFill>
              </a:rPr>
              <a:t>, а не саму ссылку. Именно это и позволяет «обходить» ограничение.</a:t>
            </a:r>
            <a:endParaRPr dirty="0"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4572000" y="2880732"/>
            <a:ext cx="43017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 dirty="0">
                <a:solidFill>
                  <a:schemeClr val="dk1"/>
                </a:solidFill>
              </a:rPr>
              <a:t>Лямбда </a:t>
            </a:r>
            <a:r>
              <a:rPr lang="ru" sz="1100" b="1" dirty="0">
                <a:solidFill>
                  <a:schemeClr val="dk1"/>
                </a:solidFill>
              </a:rPr>
              <a:t>захватывает поле объекта </a:t>
            </a:r>
            <a:r>
              <a:rPr lang="ru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 dirty="0">
                <a:solidFill>
                  <a:schemeClr val="dk1"/>
                </a:solidFill>
              </a:rPr>
              <a:t>Даже после выхода из метода </a:t>
            </a:r>
            <a:r>
              <a:rPr lang="ru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increment()</a:t>
            </a:r>
            <a:r>
              <a:rPr lang="ru" sz="1100" dirty="0">
                <a:solidFill>
                  <a:schemeClr val="dk1"/>
                </a:solidFill>
              </a:rPr>
              <a:t> лямбда всё ещё имеет доступ к </a:t>
            </a:r>
            <a:r>
              <a:rPr lang="ru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ru" sz="1100" dirty="0">
                <a:solidFill>
                  <a:schemeClr val="dk1"/>
                </a:solidFill>
              </a:rPr>
              <a:t> через ссылку на объект </a:t>
            </a:r>
            <a:r>
              <a:rPr lang="ru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lang="ru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311700" y="969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Metanit: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https://metanit.com/java/tutorial/9.1.php</a:t>
            </a:r>
            <a:br>
              <a:rPr lang="ru" u="sng">
                <a:solidFill>
                  <a:schemeClr val="hlink"/>
                </a:solidFill>
                <a:hlinkClick r:id="rId3"/>
              </a:rPr>
            </a:br>
            <a:endParaRPr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Oracle: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https://docs.oracle.com/javase/tutorial/java/javaOO/lambdaexpressions.html</a:t>
            </a:r>
            <a:br>
              <a:rPr lang="ru" u="sng">
                <a:solidFill>
                  <a:schemeClr val="hlink"/>
                </a:solidFill>
                <a:hlinkClick r:id="rId4"/>
              </a:rPr>
            </a:br>
            <a:endParaRPr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Яндекс Практикум: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" u="sng">
                <a:solidFill>
                  <a:schemeClr val="hlink"/>
                </a:solidFill>
                <a:hlinkClick r:id="rId5"/>
              </a:rPr>
              <a:t>https://practicum.yandex.ru/blog/lambda-vyrazheniya-v-java/</a:t>
            </a:r>
            <a:br>
              <a:rPr lang="ru" u="sng">
                <a:solidFill>
                  <a:schemeClr val="hlink"/>
                </a:solidFill>
                <a:hlinkClick r:id="rId5"/>
              </a:rPr>
            </a:br>
            <a:endParaRPr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Хабр / OTUS:</a:t>
            </a:r>
            <a:r>
              <a:rPr lang="ru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ru" u="sng">
                <a:solidFill>
                  <a:schemeClr val="hlink"/>
                </a:solidFill>
                <a:hlinkClick r:id="rId6"/>
              </a:rPr>
              <a:t>https://habr.com/ru/companies/otus/articles/864480/</a:t>
            </a:r>
            <a:br>
              <a:rPr lang="ru" u="sng">
                <a:solidFill>
                  <a:schemeClr val="hlink"/>
                </a:solidFill>
                <a:hlinkClick r:id="rId6"/>
              </a:rPr>
            </a:br>
            <a:endParaRPr u="sng">
              <a:solidFill>
                <a:schemeClr val="hlink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Блинов И. Н., Романчик В. С. </a:t>
            </a:r>
            <a:r>
              <a:rPr lang="ru" i="1">
                <a:solidFill>
                  <a:schemeClr val="dk1"/>
                </a:solidFill>
              </a:rPr>
              <a:t>Java from EPAM: учебно-методическое пособие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23250" y="129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нужны лямбда-выражения 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457550"/>
            <a:ext cx="3166200" cy="3416400"/>
          </a:xfrm>
          <a:prstGeom prst="rect">
            <a:avLst/>
          </a:prstGeom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До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new Thread(new Runnable()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    @Override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    public void run() {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        System.out.println("Привет, мир!");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   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/>
              <a:t>}).start();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5666100" y="1457550"/>
            <a:ext cx="3166200" cy="3416400"/>
          </a:xfrm>
          <a:prstGeom prst="rect">
            <a:avLst/>
          </a:prstGeom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После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new Thread(() -&gt; System.out.println("Привет, мир!")).start();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223250" y="701800"/>
            <a:ext cx="85206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F2F2F"/>
                </a:solidFill>
              </a:rPr>
              <a:t>Лямбды помогают создавать более лаконичный код. Они представляют собой сокращенную запись анонимного класса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3640825" y="2713875"/>
            <a:ext cx="1810500" cy="32850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B0000"/>
              </a:gs>
              <a:gs pos="28000">
                <a:srgbClr val="FF0000"/>
              </a:gs>
              <a:gs pos="58000">
                <a:srgbClr val="6AA84F"/>
              </a:gs>
              <a:gs pos="100000">
                <a:srgbClr val="6AA84F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52400" y="179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 </a:t>
            </a:r>
            <a:r>
              <a:rPr lang="ru" sz="2500">
                <a:solidFill>
                  <a:srgbClr val="0F111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Что такое лямбда-выражения</a:t>
            </a:r>
            <a:endParaRPr sz="250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238500" y="901800"/>
            <a:ext cx="85206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chemeClr val="dk1"/>
                </a:solidFill>
                <a:highlight>
                  <a:schemeClr val="lt1"/>
                </a:highlight>
              </a:rPr>
              <a:t>Лямбда представляет набор инструкций, которые можно выделить в отдельную переменную и затем многократно вызывать в различных местах программы. </a:t>
            </a:r>
            <a:endParaRPr sz="1400"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83250"/>
            <a:ext cx="8839198" cy="2580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" sz="1300" b="1"/>
              <a:t>Отложенное выполнение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774350"/>
            <a:ext cx="85206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6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 dirty="0">
                <a:solidFill>
                  <a:srgbClr val="2F2F2F"/>
                </a:solidFill>
              </a:rPr>
              <a:t>мы определяем в одном месте программы лямбда-выражение и затем можем его вызывать при необходимости неопределенное количество раз в различных частях программы. </a:t>
            </a:r>
            <a:endParaRPr sz="1400" dirty="0"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l="5633" t="14413" b="6907"/>
          <a:stretch/>
        </p:blipFill>
        <p:spPr>
          <a:xfrm>
            <a:off x="461675" y="1810100"/>
            <a:ext cx="5995099" cy="21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197975" y="217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Синтаксис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50" y="931500"/>
            <a:ext cx="4758900" cy="39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4338675" y="2890900"/>
            <a:ext cx="42012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F2F2F"/>
                </a:solidFill>
              </a:rPr>
              <a:t>1.	</a:t>
            </a:r>
            <a:r>
              <a:rPr lang="ru" sz="1300" b="1">
                <a:solidFill>
                  <a:srgbClr val="2F2F2F"/>
                </a:solidFill>
              </a:rPr>
              <a:t>Одиночное </a:t>
            </a:r>
            <a:r>
              <a:rPr lang="ru" sz="1300">
                <a:solidFill>
                  <a:srgbClr val="2F2F2F"/>
                </a:solidFill>
              </a:rPr>
              <a:t>(single-expression body) </a:t>
            </a:r>
            <a:endParaRPr sz="1300">
              <a:solidFill>
                <a:srgbClr val="2F2F2F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ru" sz="1300">
                <a:solidFill>
                  <a:srgbClr val="2F2F2F"/>
                </a:solidFill>
              </a:rPr>
              <a:t>2.	</a:t>
            </a:r>
            <a:r>
              <a:rPr lang="ru" sz="1300" b="1">
                <a:solidFill>
                  <a:srgbClr val="2F2F2F"/>
                </a:solidFill>
              </a:rPr>
              <a:t>Блок кода</a:t>
            </a:r>
            <a:r>
              <a:rPr lang="ru" sz="1300">
                <a:solidFill>
                  <a:srgbClr val="2F2F2F"/>
                </a:solidFill>
              </a:rPr>
              <a:t> (multi-statement body) </a:t>
            </a:r>
            <a:endParaRPr sz="1300">
              <a:solidFill>
                <a:srgbClr val="2F2F2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212625" y="139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50" b="1">
                <a:solidFill>
                  <a:srgbClr val="0D0D0D"/>
                </a:solidFill>
                <a:highlight>
                  <a:schemeClr val="lt1"/>
                </a:highlight>
              </a:rPr>
              <a:t>Использование: функциональный интерфейс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400" y="1153850"/>
            <a:ext cx="6141626" cy="358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262875" y="504400"/>
            <a:ext cx="87042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00" b="1">
                <a:solidFill>
                  <a:schemeClr val="dk1"/>
                </a:solidFill>
              </a:rPr>
              <a:t>Функциональный интерфейс</a:t>
            </a:r>
            <a:r>
              <a:rPr lang="ru" sz="1100">
                <a:solidFill>
                  <a:schemeClr val="dk1"/>
                </a:solidFill>
              </a:rPr>
              <a:t> — это интерфейс в Java, который </a:t>
            </a:r>
            <a:r>
              <a:rPr lang="ru" sz="1100" b="1">
                <a:solidFill>
                  <a:schemeClr val="dk1"/>
                </a:solidFill>
              </a:rPr>
              <a:t>содержит ровно один абстрактный метод</a:t>
            </a:r>
            <a:r>
              <a:rPr lang="ru" sz="1100">
                <a:solidFill>
                  <a:schemeClr val="dk1"/>
                </a:solidFill>
              </a:rPr>
              <a:t>, т.е. метод без реализации (только сигнатура). Такой интерфейс можно реализовать </a:t>
            </a:r>
            <a:r>
              <a:rPr lang="ru" sz="1100" b="1">
                <a:solidFill>
                  <a:schemeClr val="dk1"/>
                </a:solidFill>
              </a:rPr>
              <a:t>через лямбда-выражение</a:t>
            </a:r>
            <a:r>
              <a:rPr lang="ru" sz="1100">
                <a:solidFill>
                  <a:schemeClr val="dk1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160050" y="154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Эволюция кода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t="1941"/>
          <a:stretch/>
        </p:blipFill>
        <p:spPr>
          <a:xfrm>
            <a:off x="317600" y="1207050"/>
            <a:ext cx="7258050" cy="15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376225" y="2993775"/>
            <a:ext cx="7413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Для каждого критерия отбора приходилось писать свою функцию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t="1380"/>
          <a:stretch/>
        </p:blipFill>
        <p:spPr>
          <a:xfrm>
            <a:off x="416900" y="2102950"/>
            <a:ext cx="5715000" cy="27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88" y="266188"/>
            <a:ext cx="4219575" cy="17430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" name="Google Shape;106;p20"/>
          <p:cNvSpPr txBox="1"/>
          <p:nvPr/>
        </p:nvSpPr>
        <p:spPr>
          <a:xfrm>
            <a:off x="6043325" y="927050"/>
            <a:ext cx="2679000" cy="13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</a:rPr>
              <a:t>Используем универсальный метод </a:t>
            </a:r>
            <a:r>
              <a:rPr lang="ru" sz="1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printPersons, условие задаётся анонимным классом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155775" y="165875"/>
            <a:ext cx="86931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chemeClr val="dk1"/>
                </a:solidFill>
              </a:rPr>
              <a:t>Переходим от анонимных классов к лямбда-выражению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50" y="1001675"/>
            <a:ext cx="4959822" cy="36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539</Words>
  <Application>Microsoft Office PowerPoint</Application>
  <PresentationFormat>Экран (16:9)</PresentationFormat>
  <Paragraphs>63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Roboto</vt:lpstr>
      <vt:lpstr>Roboto Mono</vt:lpstr>
      <vt:lpstr>Arial</vt:lpstr>
      <vt:lpstr>Simple Light</vt:lpstr>
      <vt:lpstr>Лямбда-выражения</vt:lpstr>
      <vt:lpstr>Зачем нужны лямбда-выражения ?</vt:lpstr>
      <vt:lpstr> Что такое лямбда-выражения</vt:lpstr>
      <vt:lpstr>Отложенное выполнение</vt:lpstr>
      <vt:lpstr>Синтаксис</vt:lpstr>
      <vt:lpstr>Использование: функциональный интерфейс</vt:lpstr>
      <vt:lpstr>Эволюция кода</vt:lpstr>
      <vt:lpstr>Презентация PowerPoint</vt:lpstr>
      <vt:lpstr>Презентация PowerPoint</vt:lpstr>
      <vt:lpstr> стандартный интерфейс Predicate&lt;T&gt;</vt:lpstr>
      <vt:lpstr>Основные функциональные интерфейсы</vt:lpstr>
      <vt:lpstr>Использование: Stream API</vt:lpstr>
      <vt:lpstr>Использование: Collectors</vt:lpstr>
      <vt:lpstr>Использование: оператор switch</vt:lpstr>
      <vt:lpstr>Замыкание </vt:lpstr>
      <vt:lpstr>Замыкание</vt:lpstr>
      <vt:lpstr>Замыкание. Обход ограничений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Елисеева Мария Александровна</cp:lastModifiedBy>
  <cp:revision>3</cp:revision>
  <dcterms:modified xsi:type="dcterms:W3CDTF">2025-09-27T10:58:10Z</dcterms:modified>
</cp:coreProperties>
</file>