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87" r:id="rId9"/>
    <p:sldId id="288" r:id="rId10"/>
    <p:sldId id="286" r:id="rId11"/>
    <p:sldId id="290" r:id="rId12"/>
    <p:sldId id="289" r:id="rId13"/>
    <p:sldId id="268" r:id="rId14"/>
    <p:sldId id="269" r:id="rId15"/>
    <p:sldId id="291" r:id="rId16"/>
    <p:sldId id="292" r:id="rId17"/>
    <p:sldId id="265" r:id="rId18"/>
    <p:sldId id="270" r:id="rId19"/>
    <p:sldId id="266" r:id="rId20"/>
    <p:sldId id="267" r:id="rId21"/>
    <p:sldId id="285" r:id="rId22"/>
    <p:sldId id="283" r:id="rId23"/>
    <p:sldId id="284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5" autoAdjust="0"/>
    <p:restoredTop sz="95776" autoAdjust="0"/>
  </p:normalViewPr>
  <p:slideViewPr>
    <p:cSldViewPr snapToGrid="0">
      <p:cViewPr varScale="1">
        <p:scale>
          <a:sx n="92" d="100"/>
          <a:sy n="92" d="100"/>
        </p:scale>
        <p:origin x="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13904-EE2D-4627-8FB5-DF1637D077C2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54426-93FE-4E62-939D-1B393EF416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11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54426-93FE-4E62-939D-1B393EF4164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23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9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1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6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9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4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8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01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3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BCD936-F841-4ECB-BAC6-46B7AA5F9CBE}" type="datetimeFigureOut">
              <a:rPr lang="ru-RU" smtClean="0"/>
              <a:t>13.10.2025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5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package-summary.html" TargetMode="External"/><Relationship Id="rId2" Type="http://schemas.openxmlformats.org/officeDocument/2006/relationships/hyperlink" Target="https://docs.oracle.com/javase/tutorial/essential/concurrenc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docs.oracle.com/javase/specs/jls/se8/html/jls-17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FA695-B546-527D-39FA-A058999B0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52155" cy="1394695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Поддержка параллелизма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F7B6EE-C45B-EFF9-6356-A82D9B34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155" y="5219956"/>
            <a:ext cx="5850193" cy="1394695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Авторы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Студент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5030102/30201: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Гуцалов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Егор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Студент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5030102/30201 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Крутянский Роман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84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65A49-C527-499B-B710-34FB656DF8B9}"/>
              </a:ext>
            </a:extLst>
          </p:cNvPr>
          <p:cNvSpPr txBox="1"/>
          <p:nvPr/>
        </p:nvSpPr>
        <p:spPr>
          <a:xfrm>
            <a:off x="3743657" y="207818"/>
            <a:ext cx="4704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Ключевое слово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7C6C0-E8EE-4ABD-827F-8271FCA780C0}"/>
              </a:ext>
            </a:extLst>
          </p:cNvPr>
          <p:cNvSpPr txBox="1"/>
          <p:nvPr/>
        </p:nvSpPr>
        <p:spPr>
          <a:xfrm>
            <a:off x="695657" y="1159225"/>
            <a:ext cx="10699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 каждого объекта в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есть свой встроенный 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монитор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Только один поток может владеть им.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Ключевое слово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захватить монитор объекта, запрещая другим потокам захватывать его.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случае, если монитор захвачен другим потоком, поток будет ждать, пока он не освободиться и захватит его</a:t>
            </a: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Компилируется в специальные команды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monitorenter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monitorexit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8C41B0-68D7-47E7-97C4-2211FEF8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7" y="2854828"/>
            <a:ext cx="10543301" cy="32803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7D40D8-22A1-454D-ABB0-F2EF97C73995}"/>
              </a:ext>
            </a:extLst>
          </p:cNvPr>
          <p:cNvSpPr txBox="1"/>
          <p:nvPr/>
        </p:nvSpPr>
        <p:spPr>
          <a:xfrm>
            <a:off x="605603" y="62808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godbolt.org/z/P7Ka8q1jf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0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41261-1359-497B-BC64-AF55EFABB432}"/>
              </a:ext>
            </a:extLst>
          </p:cNvPr>
          <p:cNvSpPr txBox="1"/>
          <p:nvPr/>
        </p:nvSpPr>
        <p:spPr>
          <a:xfrm>
            <a:off x="3743657" y="207818"/>
            <a:ext cx="4704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Ключевое слово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B7C0A1-CAF0-4929-92B2-F1F85592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84" y="946797"/>
            <a:ext cx="5315031" cy="40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5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2DAC9-02C0-4A97-ACD6-E6D41F55F7B4}"/>
              </a:ext>
            </a:extLst>
          </p:cNvPr>
          <p:cNvSpPr txBox="1"/>
          <p:nvPr/>
        </p:nvSpPr>
        <p:spPr>
          <a:xfrm>
            <a:off x="3796684" y="193964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Object.wait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Object.notify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6D8E3-4401-4CB0-961C-3ACCB5FA6EB0}"/>
              </a:ext>
            </a:extLst>
          </p:cNvPr>
          <p:cNvSpPr txBox="1"/>
          <p:nvPr/>
        </p:nvSpPr>
        <p:spPr>
          <a:xfrm>
            <a:off x="448541" y="965399"/>
            <a:ext cx="6175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Эти методы — часть встроенного механизма ожидания/уведомления и работают только внутри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-блока.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F2280-363D-491F-B2E9-26AD99D4D497}"/>
              </a:ext>
            </a:extLst>
          </p:cNvPr>
          <p:cNvSpPr txBox="1"/>
          <p:nvPr/>
        </p:nvSpPr>
        <p:spPr>
          <a:xfrm>
            <a:off x="448541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— освобождает монитор и ждет, пока другой поток вызовет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или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— будит один поток, ожидающий на этом мониторе.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— будит все ожидающие потоки.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5BCBC6-B899-408F-AFB2-46644D6F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99" y="1847763"/>
            <a:ext cx="5880555" cy="4298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9C9A3F-3886-478C-9E3F-8DF952A8F1E8}"/>
              </a:ext>
            </a:extLst>
          </p:cNvPr>
          <p:cNvSpPr txBox="1"/>
          <p:nvPr/>
        </p:nvSpPr>
        <p:spPr>
          <a:xfrm>
            <a:off x="6095999" y="1478431"/>
            <a:ext cx="617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Пример: </a:t>
            </a:r>
            <a:r>
              <a:rPr lang="en-US" dirty="0"/>
              <a:t>Producer-Consumer </a:t>
            </a:r>
            <a:r>
              <a:rPr lang="ru-RU" dirty="0"/>
              <a:t>с </a:t>
            </a:r>
            <a:r>
              <a:rPr lang="en-US" dirty="0"/>
              <a:t>wait/notify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08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89594-5FA9-318F-6346-CC4C378A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5874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 </a:t>
            </a:r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endParaRPr lang="ru-RU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7088CA-3FE8-02EA-DD97-3F8C5989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282" y="1993807"/>
            <a:ext cx="9995500" cy="3741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 `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 был представлен в Java 5 (в следующих версиях дополнялся) и содержит набор классов и интерфейсов, предназначенных для облегчения работы с многопоточностью. 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пакет значительно упрощает создание и управление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параллелизованными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программами, предоставляя готовые реализации часто используемых шаблонов многопоточного программирования. </a:t>
            </a:r>
          </a:p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дальнейшем речь пойдет в основном про него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8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9BDB85-89D9-4696-C1E8-B6F7EFDC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3" y="1232131"/>
            <a:ext cx="10515600" cy="5244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Примитивы синхронизации: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java.util.concurrent.locks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</a:t>
            </a:r>
            <a:r>
              <a:rPr lang="ru-RU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альтернатива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synchronized.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ReentrantLock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Condition.</a:t>
            </a:r>
          </a:p>
          <a:p>
            <a:pPr marL="0" indent="0">
              <a:buNone/>
            </a:pPr>
            <a:r>
              <a:rPr lang="ru-RU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Имеет большую гибкость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и </a:t>
            </a:r>
            <a:r>
              <a:rPr lang="ru-RU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Callable</a:t>
            </a:r>
            <a:r>
              <a:rPr lang="ru-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Callable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 — интерфейс для задач, которые могут возвращать результат и выбрасывать исключения. `Future` используется для получения результата выполнения асинхронной задачи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успех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процессе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ошибка 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тд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BlockingQueue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Интерфейс очередей, обеспечивающих блокировку при попытке добавления или извлечения элементов. Пример: 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LinkedBlockingQueue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`, 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ArrayBlockingQueue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Atomics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пакета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 широко используется для построения высоконагруженных и параллельных систем, таких как серверные приложения, обработка данных и многопоточные вычисления.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Упрощает выполнение асинхронных операций, управление задачами и синхронизацию потоков.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55EDB-E05F-4C6E-8556-E06F660E1143}"/>
              </a:ext>
            </a:extLst>
          </p:cNvPr>
          <p:cNvSpPr txBox="1"/>
          <p:nvPr/>
        </p:nvSpPr>
        <p:spPr>
          <a:xfrm>
            <a:off x="3250622" y="314097"/>
            <a:ext cx="569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классы и интерфейсы:</a:t>
            </a:r>
          </a:p>
        </p:txBody>
      </p:sp>
    </p:spTree>
    <p:extLst>
      <p:ext uri="{BB962C8B-B14F-4D97-AF65-F5344CB8AC3E}">
        <p14:creationId xmlns:p14="http://schemas.microsoft.com/office/powerpoint/2010/main" val="357135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55EDB-E05F-4C6E-8556-E06F660E1143}"/>
              </a:ext>
            </a:extLst>
          </p:cNvPr>
          <p:cNvSpPr txBox="1"/>
          <p:nvPr/>
        </p:nvSpPr>
        <p:spPr>
          <a:xfrm>
            <a:off x="3250622" y="314097"/>
            <a:ext cx="569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Классы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ReentrantLock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Condition;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E938C5-752B-4425-A810-7898A59D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36108"/>
            <a:ext cx="4174345" cy="4959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E10FF2-C295-4AF1-AA89-E73A14392848}"/>
              </a:ext>
            </a:extLst>
          </p:cNvPr>
          <p:cNvSpPr txBox="1"/>
          <p:nvPr/>
        </p:nvSpPr>
        <p:spPr>
          <a:xfrm>
            <a:off x="5410200" y="153610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Начиная с Java 5, появился более гибкий API блокировок: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ReentrantLock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явная блокировка с возможностью таймаута, прерывания</a:t>
            </a:r>
          </a:p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аналог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но с большей гибкостью.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F5722-1D30-440C-93C6-4032000B10C9}"/>
              </a:ext>
            </a:extLst>
          </p:cNvPr>
          <p:cNvSpPr txBox="1"/>
          <p:nvPr/>
        </p:nvSpPr>
        <p:spPr>
          <a:xfrm>
            <a:off x="400050" y="1129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использования: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FFD811-FDD8-4852-B13D-AB8C9A940941}"/>
              </a:ext>
            </a:extLst>
          </p:cNvPr>
          <p:cNvSpPr txBox="1"/>
          <p:nvPr/>
        </p:nvSpPr>
        <p:spPr>
          <a:xfrm>
            <a:off x="5410200" y="3760647"/>
            <a:ext cx="6168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Преимущества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ReentrantLock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Возможность прерывания ожидания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lockInterruptibly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Таймауты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tryLock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(timeout)).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Несколько условий на один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32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55EDB-E05F-4C6E-8556-E06F660E1143}"/>
              </a:ext>
            </a:extLst>
          </p:cNvPr>
          <p:cNvSpPr txBox="1"/>
          <p:nvPr/>
        </p:nvSpPr>
        <p:spPr>
          <a:xfrm>
            <a:off x="3250622" y="314097"/>
            <a:ext cx="569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Семафоры (</a:t>
            </a:r>
            <a:r>
              <a:rPr lang="ru-RU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Semaphore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F5722-1D30-440C-93C6-4032000B10C9}"/>
              </a:ext>
            </a:extLst>
          </p:cNvPr>
          <p:cNvSpPr txBox="1"/>
          <p:nvPr/>
        </p:nvSpPr>
        <p:spPr>
          <a:xfrm>
            <a:off x="202622" y="2605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использования: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78AF6-F6AE-482D-BC4D-98FFB52D7D8F}"/>
              </a:ext>
            </a:extLst>
          </p:cNvPr>
          <p:cNvSpPr txBox="1"/>
          <p:nvPr/>
        </p:nvSpPr>
        <p:spPr>
          <a:xfrm>
            <a:off x="275886" y="884091"/>
            <a:ext cx="115351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Semaphore</a:t>
            </a:r>
            <a:r>
              <a:rPr lang="ru-RU" dirty="0"/>
              <a:t> - это счётчик разрешений. Используется для ограничения количества потоков, имеющих доступ к ресурсу.</a:t>
            </a:r>
          </a:p>
          <a:p>
            <a:endParaRPr lang="ru-RU" dirty="0"/>
          </a:p>
          <a:p>
            <a:r>
              <a:rPr lang="ru-RU" dirty="0" err="1"/>
              <a:t>acquire</a:t>
            </a:r>
            <a:r>
              <a:rPr lang="ru-RU" dirty="0"/>
              <a:t>() - забирает разрешение (блокируется, если нет свободных).</a:t>
            </a:r>
          </a:p>
          <a:p>
            <a:r>
              <a:rPr lang="ru-RU" dirty="0" err="1"/>
              <a:t>release</a:t>
            </a:r>
            <a:r>
              <a:rPr lang="ru-RU" dirty="0"/>
              <a:t>() - возвращает разрешение.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DFD2B3-A02B-45F5-866D-0A459433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6" y="2974401"/>
            <a:ext cx="906207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9400D-13FF-653F-47B0-F5401118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586" y="365125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Пул потоков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 Pool)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E78CB-5E08-67DF-EFFA-CDFB0876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конкурентной программе пул потоков (`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Pool`) — это структура, которая содержит набор потоков 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воркеры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потокобезопасную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очередь задач.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Воркеры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бесконечном цикле пытаются достать задачу из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очередии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выполнить её.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понятия и преимущества: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Оптимизация ресурсов: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Каждый раз, когда создается новый поток, происходят значительные затраты на его инициализацию. Использование пула потоков позволяет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минимизировать эти затраты, так как потоки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переиспользуются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выполнения новых задач.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Управление количеством потоков и простота использования 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Количество потоков задается при создании пула один раз и, обычно, равно количеству доступных системных потоков. Слишком много потоков тоже плохо. Также стандартный интерфейс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ExecutorService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8)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предоставляет удобные методы для управления потоками. Например, 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()` для выполнения задач и 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shutdown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()` для завершения работы пула. Кроме того, в пакете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есть класс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Executors,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предоставляющий инструменты создания различных пулов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Возможность реализации более сложных инструментов конкурентного выполнения:</a:t>
            </a: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пуле запускаются все асинхронные задачи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uture and FutureTask in java - GeeksforGeeks">
            <a:extLst>
              <a:ext uri="{FF2B5EF4-FFF2-40B4-BE49-F238E27FC236}">
                <a16:creationId xmlns:a16="http://schemas.microsoft.com/office/drawing/2014/main" id="{E13093E5-9D5B-8EA4-3BD6-D1FE5151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84" y="831081"/>
            <a:ext cx="9747432" cy="49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50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0A798E-0A3F-A8C9-39DD-DA3E602E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" y="50800"/>
            <a:ext cx="11404600" cy="207587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 использования пула потоков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FixedThreadPool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Пул с фиксированным числом потоков. Подходит для задач, где заранее известно количество одновременных потоков, которые нужны для выполнения работы.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CachedThreadPool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Пул с динамическим числом потоков. Полезен для приложений с большим количеством кратковременных задач.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SingleThreadExecutor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Пул с одним потоком, используемый для последовательного выполнения задач.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23EC65-5572-799E-6D9B-D240C15F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" y="2241352"/>
            <a:ext cx="6979920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java.util.concurrent.ExecutorService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ThreadPoolExample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Создание пула потоков с фиксированным числом потоков (3)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ExecutorService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newFixedThreadPool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Отправка задач в пул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taskNumber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executor.execute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-&gt;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"Задача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taskNumber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выполняется потоком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Завершение работы пула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executor.shutdown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5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2CA7-EFA0-ED21-E234-C24C0EFF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165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План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4CED1-60EA-21CC-C633-B92C2316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99844"/>
            <a:ext cx="7729728" cy="423381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 в параллелизм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Сравнение многопоточности в разных языках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потоков в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Интерфейс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Пул потоков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(Thread pool)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Модель памяти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использования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Callable 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Future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Потокобезопасные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коллекции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Fork/Join Framework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 практического использования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Советы и лучшие практики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Источники и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доп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материалы</a:t>
            </a:r>
          </a:p>
        </p:txBody>
      </p:sp>
    </p:spTree>
    <p:extLst>
      <p:ext uri="{BB962C8B-B14F-4D97-AF65-F5344CB8AC3E}">
        <p14:creationId xmlns:p14="http://schemas.microsoft.com/office/powerpoint/2010/main" val="13306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4393A5-E538-31A5-5F2C-16E0F71F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080"/>
            <a:ext cx="10515600" cy="579088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Объяснение примера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пула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примере используется метод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Execturors.newFixedThreadPool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создает пул с тремя потоками –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воркерами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Добавление задач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execute()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отправляет задачи в пул для выполнения, добавляя их в очередь. </a:t>
            </a:r>
          </a:p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Завершение работы пула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shutdown()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останавливает прием новых задач, доделывает все задачи, а потом освобождает все ресурсы.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Важная деталь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Обработка исключений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Задачи, передаваемые в пул, должны иметь механизм обработки исключений, чтобы избежать остановки всего пула из-за ошибки в одной задаче.</a:t>
            </a:r>
          </a:p>
        </p:txBody>
      </p:sp>
    </p:spTree>
    <p:extLst>
      <p:ext uri="{BB962C8B-B14F-4D97-AF65-F5344CB8AC3E}">
        <p14:creationId xmlns:p14="http://schemas.microsoft.com/office/powerpoint/2010/main" val="196251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41F8-D715-5F91-CC5E-922C8DBC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42E4-A190-240C-7042-4904265D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3706"/>
          </a:xfrm>
        </p:spPr>
        <p:txBody>
          <a:bodyPr>
            <a:norm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такое 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volatile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Модификатор для переменных, который дает две важные гарантии: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Видимость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изменения переменной сразу видны всем потокам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Запрет переупорядочивания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операции с 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создают барьеры памяти</a:t>
            </a: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использовать?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Флаги завершения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простой способ остановить потоки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Публикация объектов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безопасная публикация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-объектов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Статус работы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передача состояния между потоками</a:t>
            </a:r>
          </a:p>
        </p:txBody>
      </p:sp>
    </p:spTree>
    <p:extLst>
      <p:ext uri="{BB962C8B-B14F-4D97-AF65-F5344CB8AC3E}">
        <p14:creationId xmlns:p14="http://schemas.microsoft.com/office/powerpoint/2010/main" val="216070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7D48-E9E4-EACF-F2AF-ECE981EF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292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Модель памяти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6D6E-08DB-0628-65EE-903CAACF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52" y="1820629"/>
            <a:ext cx="11755029" cy="3471810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JMM(Java Memory Model) – </a:t>
            </a: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формальное описание того, как потоки взаимодействуют с разделяемой памятью. </a:t>
            </a:r>
          </a:p>
          <a:p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Зачем нужна: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Гарантирует предсказуемое поведение конкурентных процессов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не думать когерентности кэшей и барьерах памяти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Ручное регулирование </a:t>
            </a:r>
            <a:r>
              <a:rPr lang="ru-RU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реордорингов</a:t>
            </a: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моменты: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Определяет гарантии видимости и порядка обращения к переменным (ключевое слово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volatile</a:t>
            </a: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Основана на отношении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happens-before </a:t>
            </a:r>
          </a:p>
          <a:p>
            <a:pPr marL="514350" indent="-514350">
              <a:buFont typeface="+mj-lt"/>
              <a:buAutoNum type="arabicPeriod"/>
            </a:pP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187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E458-3B1F-B095-1D62-DE3096E7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8983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E4D20E-CA36-AA3A-8AAD-14A075D8C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" y="1535145"/>
            <a:ext cx="6220693" cy="2486372"/>
          </a:xfrm>
          <a:prstGeom prst="rect">
            <a:avLst/>
          </a:prstGeom>
        </p:spPr>
      </p:pic>
      <p:pic>
        <p:nvPicPr>
          <p:cNvPr id="1030" name="Picture 6" descr="введите сюда описание изображения">
            <a:extLst>
              <a:ext uri="{FF2B5EF4-FFF2-40B4-BE49-F238E27FC236}">
                <a16:creationId xmlns:a16="http://schemas.microsoft.com/office/drawing/2014/main" id="{EF15EC01-D75C-D5E0-3DCD-40EFC489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643" y="4216400"/>
            <a:ext cx="62103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39A45-1D51-91BE-F7CB-8C551A182FFC}"/>
              </a:ext>
            </a:extLst>
          </p:cNvPr>
          <p:cNvSpPr txBox="1"/>
          <p:nvPr/>
        </p:nvSpPr>
        <p:spPr>
          <a:xfrm>
            <a:off x="6750050" y="1535144"/>
            <a:ext cx="534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флага отношение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happens-before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будет построено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‘B’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точно увидит изменение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‘E’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из-за гарантий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JMM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переменной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‘x’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без гарантий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JMM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получаем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 condition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гонку данных. Порядок обращения и поведение программы не определено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37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1CAC4-EAFE-3C27-4C7B-76593875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5"/>
            <a:ext cx="10515600" cy="1362075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использования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Callable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Future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457306-8F97-1988-AB03-6A4EEC229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490" y="1618665"/>
            <a:ext cx="10134600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java.util.concurrent.Callable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java.util.concurrent.Future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ConcurrentExample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newFixedThreadPool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Callable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() -&gt;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"Задача завершена!"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Future&lt;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future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executor.submit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Ожидание завершения задачи и получение результата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future.get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e.printStackTrace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executor.shutdown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4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1CCFF2E-7974-931D-2B95-B613A002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40" y="1396797"/>
            <a:ext cx="11221720" cy="38116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Executors.newFixedThreadPool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создает пул потоков с фиксированным количеством потоков (в данном случае — 2). Это позволяет ограничить количество одновременно выполняемых задач.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Создается задача, которая реализует интерфейс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Callable&lt;String&gt;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В этой задаче используется метод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Thread.sleep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приостановки выполнения на 1000 миллисекунд (1 секунду), после чего задача возвращает строку "Задача завершена!".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submit(task)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отправляет задачу на выполнение в пул потоков. Возвращаемое значение — объект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Future&lt;String&gt;,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который позволяет получить результат выполнения задачи, когда она завершится.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future.get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блокирует выполнение текущего потока, ожидая, пока задача не завершится. Когда задача завершится, метод вернет результат (строку "Задача завершена!"), который выводится с помощью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(result).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при выполнении задачи или получении результата возникает исключение, оно перехватывается в блоке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catch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выводится на экран с помощью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e.printStackTrace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executor.shutdown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вызывается в блоке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чтобы гарантированно завершить работу пула потоков, освобождая все ресурсы после выполнения всех задач.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4606E-54A7-4040-9658-C35B9AFB83F5}"/>
              </a:ext>
            </a:extLst>
          </p:cNvPr>
          <p:cNvSpPr txBox="1"/>
          <p:nvPr/>
        </p:nvSpPr>
        <p:spPr>
          <a:xfrm>
            <a:off x="3432200" y="334713"/>
            <a:ext cx="5327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Объяснение примера: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7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F18BE-CDE5-F747-84E6-A2898867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7998"/>
            <a:ext cx="7729728" cy="1188720"/>
          </a:xfrm>
        </p:spPr>
        <p:txBody>
          <a:bodyPr/>
          <a:lstStyle/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Потокобезопасные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35F-4027-9F2D-2392-A7272E77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35" y="2057398"/>
            <a:ext cx="10592410" cy="4453129"/>
          </a:xfrm>
        </p:spPr>
        <p:txBody>
          <a:bodyPr>
            <a:noAutofit/>
          </a:bodyPr>
          <a:lstStyle/>
          <a:p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такое </a:t>
            </a: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потокобезопасная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коллекция?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Потокобезопасная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коллекция — это такая коллекция, которая может использоваться одновременно несколькими потоками без риска возникновения ошибок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(thread-safe)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таких как гонки потоков. Это обеспечивается внутренней синхронизацией или другими механизмами, которые защищают данные от одновременного изменения несколькими потоками.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Зачем они нужны?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многозадачных приложениях, где несколько потоков могут читать и изменять данные коллекции одновременно, важно гарантировать, что операции с данными будут выполняться корректно.</a:t>
            </a:r>
          </a:p>
          <a:p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Hashtable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HashMap) –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старые синхронизированные коллекции.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CopyOnWriteArrayList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BlockingQueue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современные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thread-safe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коллекции с высокой производительностью.</a:t>
            </a:r>
          </a:p>
        </p:txBody>
      </p:sp>
    </p:spTree>
    <p:extLst>
      <p:ext uri="{BB962C8B-B14F-4D97-AF65-F5344CB8AC3E}">
        <p14:creationId xmlns:p14="http://schemas.microsoft.com/office/powerpoint/2010/main" val="322426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71DCF3-A8E0-53FC-8D98-4C6ECF1A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74" y="661486"/>
            <a:ext cx="11006739" cy="5976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Подробнее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потокобезопасная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ассоциативная коллекция,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которая позволяет нескольким потокам безопасно читать и писать данные. В отличие от обычной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HashMap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разделяет внутреннюю структуру на несколько сегментов и позволяет потокам работать с разными сегментами одновременно, не допуская 2 потока одновременно в 1 сегмент.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у вас есть многозадачная программа, где несколько потоков должны читать и изменять мапу (например, кеш или конфигурацию),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обеспечит высокую производительность без блокировки всего контейнера.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putIfAbsent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операция, которая безопасно добавляет элемент в карту, если такого ключа еще нет, без блокировки всей карты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FD07D8-049F-0A2D-8389-8B77F215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320" y="2712446"/>
            <a:ext cx="732536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.*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ConcurrentHashMapExample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ConcurrentHashMap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ConcurrentHashMap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map.putIfAbsent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"key1"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Потокобезопасная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операция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9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16072-2D6C-2FED-EB0E-F3E49211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4942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 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Framework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D094D1-7F79-0313-C004-3847A97F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02" y="1878009"/>
            <a:ext cx="11374797" cy="3947058"/>
          </a:xfrm>
        </p:spPr>
        <p:txBody>
          <a:bodyPr>
            <a:normAutofit/>
          </a:bodyPr>
          <a:lstStyle/>
          <a:p>
            <a:r>
              <a:rPr lang="ru-RU" b="1" dirty="0" err="1"/>
              <a:t>Fork</a:t>
            </a:r>
            <a:r>
              <a:rPr lang="ru-RU" b="1" dirty="0"/>
              <a:t>/</a:t>
            </a:r>
            <a:r>
              <a:rPr lang="ru-RU" b="1" dirty="0" err="1"/>
              <a:t>Join</a:t>
            </a:r>
            <a:r>
              <a:rPr lang="ru-RU" b="1" dirty="0"/>
              <a:t> Framework </a:t>
            </a:r>
            <a:r>
              <a:rPr lang="ru-RU" dirty="0"/>
              <a:t>— это механизм параллельного выполнения задач в Java, который помогает эффективно разделять задачи на более мелкие подзадачи и объединять результаты выполнения. </a:t>
            </a:r>
          </a:p>
          <a:p>
            <a:r>
              <a:rPr lang="ru-RU" b="1" dirty="0"/>
              <a:t>Впервые</a:t>
            </a:r>
            <a:r>
              <a:rPr lang="ru-RU" dirty="0"/>
              <a:t> появился в Java 7.</a:t>
            </a:r>
            <a:endParaRPr lang="en-US" dirty="0"/>
          </a:p>
          <a:p>
            <a:r>
              <a:rPr lang="ru-RU" sz="1800" b="1" dirty="0" err="1"/>
              <a:t>Fork</a:t>
            </a:r>
            <a:r>
              <a:rPr lang="ru-RU" sz="1800" dirty="0"/>
              <a:t> — разделение задачи на подзадачи.</a:t>
            </a:r>
            <a:endParaRPr lang="en-US" sz="1800" dirty="0"/>
          </a:p>
          <a:p>
            <a:r>
              <a:rPr lang="ru-RU" sz="1800" b="1" dirty="0" err="1"/>
              <a:t>Join</a:t>
            </a:r>
            <a:r>
              <a:rPr lang="ru-RU" sz="1800" dirty="0"/>
              <a:t> — объединение результатов выполнения подзадач.</a:t>
            </a:r>
            <a:endParaRPr lang="en-US" sz="1800" dirty="0"/>
          </a:p>
          <a:p>
            <a:r>
              <a:rPr lang="ru-RU" sz="1800" b="1" dirty="0" err="1"/>
              <a:t>Fork</a:t>
            </a:r>
            <a:r>
              <a:rPr lang="ru-RU" sz="1800" b="1" dirty="0"/>
              <a:t>/</a:t>
            </a:r>
            <a:r>
              <a:rPr lang="ru-RU" sz="1800" b="1" dirty="0" err="1"/>
              <a:t>Join</a:t>
            </a:r>
            <a:r>
              <a:rPr lang="ru-RU" sz="1800" b="1" dirty="0"/>
              <a:t> </a:t>
            </a:r>
            <a:r>
              <a:rPr lang="ru-RU" sz="1800" dirty="0"/>
              <a:t>предназначен для эффективного выполнения задач, которые могут быть разделены на независимые подзадачи. Это полезно в вычислительно интенсивных задачах, таких как обработка больших объемов данных или сложные алгоритмы.</a:t>
            </a:r>
            <a:endParaRPr lang="en-US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7112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снимок экрана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5292D5A1-F84B-2B04-18FE-88EEE9BBF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" y="966047"/>
            <a:ext cx="10996508" cy="45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1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EC6B0-33E0-6EDF-9ED8-E5FEE46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634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 в параллелизм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C001F-7309-358A-48F8-496A8706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7" y="1730878"/>
            <a:ext cx="12051891" cy="5376504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Параллелизм позволяет выполнять несколько задач одновременно, параллельно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Параллельное выполнение задач помогает использовать ресурсы процессора более эффективно.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Параллелизм отличается от многозадачности: параллелизм подразумевает выполнение задач в одно и то же время, тогда как многозадачность переключается между задачами.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 descr="Изображение выглядит как текст, снимок экрана, линия, диаграмма">
            <a:extLst>
              <a:ext uri="{FF2B5EF4-FFF2-40B4-BE49-F238E27FC236}">
                <a16:creationId xmlns:a16="http://schemas.microsoft.com/office/drawing/2014/main" id="{B32F239A-FB9D-BC4F-16C3-2833FAA81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79" y="3428646"/>
            <a:ext cx="4680148" cy="32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94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DBB6-E73A-F0EB-0F96-C25300F7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3800"/>
            <a:ext cx="10515600" cy="278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ForkJoinPool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Специальный пул потоков для работы с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задачами.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RecursiveTask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RecusriveTask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&lt;V&gt;: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Классы, которые используются для разделения задач на подзадачи и возврата результата.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Fork()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join():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Методы, которые позволяют разделить задачу и собрать результат.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Рассмотрим данную задачу на следующем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примере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Будем вычислять сумму элементов в массиве, разделяя его на части и обрабатывая параллельно.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B99B1-6C27-4382-90A7-DCA511B7035D}"/>
              </a:ext>
            </a:extLst>
          </p:cNvPr>
          <p:cNvSpPr txBox="1"/>
          <p:nvPr/>
        </p:nvSpPr>
        <p:spPr>
          <a:xfrm>
            <a:off x="3335865" y="297934"/>
            <a:ext cx="5520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компоненты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Fork/Join: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7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AD077-D4BD-CCD4-3394-B448E993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653"/>
            <a:ext cx="12192000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.*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ForkJoinExample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ExecutionException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ForkJoinPool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pool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ForkJoinPool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Параллельное выполнение задачи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pool.invoke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"Total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compute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Базовый случай, когда подзадача слишком мала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Разделяем задачу на две части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task1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task2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task1.fork()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Разделяем задачу 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rightResult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task2.fork().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join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Обрабатываем и получаем результат второй подзадачи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leftResult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task1.join()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Получаем результат первой подзадачи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leftResult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rightResult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Объединяем результаты 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join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41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CEBCDED-945C-517A-BF29-F4AF1A85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728"/>
            <a:ext cx="10515600" cy="338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ForkJoinPool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Мы создаем пул потоков для выполнения задач.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RecursiveTask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класс используется для деления задачи (суммирование элементов массива) на подзадачи.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запускает подзадачу, 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join()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ожидает результат.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задача достаточно мала (меньше или равно 2 элементов), она решается 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напрямую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Framework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помогает легко и эффективно распараллеливать задачи,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елси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они могут быть разбиты на независимые части.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 идеально подходит для задач, требующих больших вычислительных мощностей, таких как обработка больших массивов данных или сложные алгоритмы.</a:t>
            </a: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8741F-096A-4546-9234-0300D65F65AE}"/>
              </a:ext>
            </a:extLst>
          </p:cNvPr>
          <p:cNvSpPr txBox="1"/>
          <p:nvPr/>
        </p:nvSpPr>
        <p:spPr>
          <a:xfrm>
            <a:off x="4329545" y="939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Объяснение кода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7253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EA2F7-AAD4-BC09-CC94-A2EEC133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6601"/>
            <a:ext cx="7729728" cy="124510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 практического использования параллелизма в Java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6BE43-2916-793A-434D-0372C1FF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00" y="1878009"/>
            <a:ext cx="10300300" cy="4017100"/>
          </a:xfrm>
        </p:spPr>
        <p:txBody>
          <a:bodyPr>
            <a:norm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Обработка больших данных: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Использование параллельных потоков для обработки огромных объемов данных, например, при анализе логов, обработке файлов или при выполнении сложных вычислений.</a:t>
            </a: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Параллельные вычисления: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Применение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Framework для вычислений, которые можно разделить на несколько подзадач, например, расчёт суммы чисел в массиве или выполнение сортировки данных.</a:t>
            </a: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Сетевые приложения: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Программирование многозадачных сетевых приложений, где параллельно обрабатываются входящие соединения, запросы и данные от клиентов, например, в веб-серверах.</a:t>
            </a:r>
          </a:p>
          <a:p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Геймдев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Самая известная игра, написанная на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– Minecraft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использует множество потоков, чтобы выполнять множество задач параллельно и независимо (графика, сетевые запросы, серверная часть)</a:t>
            </a:r>
          </a:p>
        </p:txBody>
      </p:sp>
    </p:spTree>
    <p:extLst>
      <p:ext uri="{BB962C8B-B14F-4D97-AF65-F5344CB8AC3E}">
        <p14:creationId xmlns:p14="http://schemas.microsoft.com/office/powerpoint/2010/main" val="68716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1B01B-8811-A925-8D69-7CE50E1D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Советы и лучшие практики при использовании параллелизма в Java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1D8CB-80B1-B537-620C-183D54CC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5" y="2638044"/>
            <a:ext cx="10681855" cy="3444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Выбор </a:t>
            </a: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правильнофго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инструмента: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Используйте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ExecutorService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управления пулом потоков,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ForkJoinPool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задач, которые можно разделить на подзадачи.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асинхронных операций используйте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CompletableFuture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упрощает код и уменьшает количество блокировок.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Правильное использование синхронизации: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Минимизируйте блокировки в критических секциях. Используйте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потокобезопасные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коллекции, такие как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чтобы избежать гонок потоков.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Избегайте чрезмерной многозадачности: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Применяйте параллелизм только для задач, которые действительно выигрывают от распараллеливания. Для задач с низким параллелизмом многозадачность может даже замедлить программу.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Оптимизация производительности: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Прежде чем использовать параллелизм, измерьте его влияние на производительность, чтобы убедиться, что он не вызывает дополнительной нагрузки.</a:t>
            </a:r>
          </a:p>
        </p:txBody>
      </p:sp>
    </p:spTree>
    <p:extLst>
      <p:ext uri="{BB962C8B-B14F-4D97-AF65-F5344CB8AC3E}">
        <p14:creationId xmlns:p14="http://schemas.microsoft.com/office/powerpoint/2010/main" val="3251245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D30B0-3B38-49D4-93B8-B4F31984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1188720"/>
          </a:xfrm>
        </p:spPr>
        <p:txBody>
          <a:bodyPr/>
          <a:lstStyle/>
          <a:p>
            <a:r>
              <a:rPr lang="ru-RU" dirty="0"/>
              <a:t>Источники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465F2-7E71-9B02-4C62-07ACC295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7335"/>
          </a:xfrm>
        </p:spPr>
        <p:txBody>
          <a:bodyPr/>
          <a:lstStyle/>
          <a:p>
            <a:r>
              <a:rPr lang="ru-RU" dirty="0"/>
              <a:t>Сайт </a:t>
            </a:r>
            <a:r>
              <a:rPr lang="en-US" dirty="0"/>
              <a:t>habr.com</a:t>
            </a:r>
            <a:endParaRPr lang="ru-RU" dirty="0"/>
          </a:p>
          <a:p>
            <a:r>
              <a:rPr lang="ru-RU" dirty="0"/>
              <a:t>Официальная документация </a:t>
            </a:r>
            <a:r>
              <a:rPr lang="en-US" dirty="0"/>
              <a:t>oracle: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https://docs.oracle.com/javase/tutorial/essential/concurrency/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https://docs.oracle.com/javase/8/docs/api/java/util/concurrent/package-summary.html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https://docs.oracle.com/javase/specs/jls/se8/html/jls-17.html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Wikipedia.com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https://www.geeksforgeeks.org/</a:t>
            </a:r>
            <a:endParaRPr lang="ru-RU" dirty="0"/>
          </a:p>
          <a:p>
            <a:pPr marL="0" indent="0">
              <a:buNone/>
            </a:pPr>
            <a:r>
              <a:rPr lang="fr-FR" dirty="0" err="1"/>
              <a:t>Статьи</a:t>
            </a:r>
            <a:r>
              <a:rPr lang="fr-FR" dirty="0"/>
              <a:t>: Oracle Documentation on Java </a:t>
            </a:r>
            <a:r>
              <a:rPr lang="fr-FR" dirty="0" err="1"/>
              <a:t>Concurrency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14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C7DE8F8-05F5-F240-F400-95FB31402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62" y="732022"/>
            <a:ext cx="8404276" cy="53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20593-7FA8-AF0A-50F8-6552D454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711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концепции многопоточности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78082-E008-6865-E012-C6BB8A69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968" y="2053844"/>
            <a:ext cx="8386064" cy="36230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Поток: это независимый поток выполнения внутри программы.</a:t>
            </a: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Процессы: отдельные программы, которые могут содержать несколько потоков.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Потоки могут выполняться параллельно на многоядерных системах, а также псевдопараллельно при использовании одного ядра.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Каждый поток имеет свой стек вызовов и локальные переменные (контекст).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предоставляет API для создания, управления и синхронизации потоков.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Многопоточность в Java реализуется с помощью класса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интерфейса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4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F0E90-7E5B-9D02-316F-E2CB46AD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2392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создать поток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7C292-1FEE-F9B4-DE93-A0680FE7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834"/>
            <a:ext cx="10515600" cy="3664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Наследование от класса </a:t>
            </a:r>
            <a:r>
              <a:rPr lang="ru-RU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наследовании от класса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мы создаем новый поток, переопределяя метод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run(),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который содержит логику выполнения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start()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запускает поток, и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вызывает метод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run()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новом потоке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Реализация интерфейса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Runnable: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Использование интерфейса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классу реализовать многопоточность, сохраняя возможность наследования других классов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 –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функциональный интерфейс, а значит любая функция подойдет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Класс, реализующий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Runnable,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передается в объект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Thread,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затем запускается с помощью метода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start().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37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6C75F35-AB51-EE7C-8964-F0C91E9D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6" y="-418206"/>
            <a:ext cx="11621728" cy="76944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Подход 1: Наследование от класса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Thread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"Поток с использованием наследования запущен"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Подход 2: Реализация интерфейса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Runnable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MyRunnable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"Поток с использованием интерфейса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Runnable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запущен"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Главный класс для запуска потоков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Запуск потока, наследующего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Thread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thread1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thread1.start()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Запуск потока с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Runnable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thread2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MyRunnable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thread2.start()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thread2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ru-RU" sz="1400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() -&gt;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"Поток с использованием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lambda Runnable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запущен"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2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AC28B-AD87-43BD-92D5-F652BB923060}"/>
              </a:ext>
            </a:extLst>
          </p:cNvPr>
          <p:cNvSpPr txBox="1"/>
          <p:nvPr/>
        </p:nvSpPr>
        <p:spPr>
          <a:xfrm>
            <a:off x="4357255" y="384257"/>
            <a:ext cx="3477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какие подводные?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8DC34-FE94-4815-ADAD-3843740E7277}"/>
              </a:ext>
            </a:extLst>
          </p:cNvPr>
          <p:cNvSpPr txBox="1"/>
          <p:nvPr/>
        </p:nvSpPr>
        <p:spPr>
          <a:xfrm>
            <a:off x="568035" y="1578537"/>
            <a:ext cx="579120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Представим магазин с 1 кассой. За ней работают 3 кассира: 1 пробивает товар, второй выдает сдачу, третий печатает чек. Но никто не договаривается, кто сейчас работает. </a:t>
            </a: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произойдет: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Продавец 1 начал пробивать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Продавец 2 вмешался и изменил цену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Продавец 3 напечатал чек по старой цене</a:t>
            </a:r>
          </a:p>
          <a:p>
            <a:pPr algn="l"/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Итог: </a:t>
            </a:r>
          </a:p>
          <a:p>
            <a:pPr algn="l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 заплатил не ту сумму, касса показывает неверный баланс, а магазин теряет деньги.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программировании это называется 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гонкой данных (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 condition)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ru-RU" sz="1600" dirty="0"/>
            </a:br>
            <a:endParaRPr lang="ru-RU" sz="1600" dirty="0"/>
          </a:p>
        </p:txBody>
      </p:sp>
      <p:pic>
        <p:nvPicPr>
          <p:cNvPr id="2050" name="Picture 2" descr="Как решить условия гонки в системе бронирования">
            <a:extLst>
              <a:ext uri="{FF2B5EF4-FFF2-40B4-BE49-F238E27FC236}">
                <a16:creationId xmlns:a16="http://schemas.microsoft.com/office/drawing/2014/main" id="{9175868E-B666-4A03-B71F-8A76E3CC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2" y="1433064"/>
            <a:ext cx="4765963" cy="4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4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47B70-41BB-40DF-88C4-D5D092FAA90A}"/>
              </a:ext>
            </a:extLst>
          </p:cNvPr>
          <p:cNvSpPr txBox="1"/>
          <p:nvPr/>
        </p:nvSpPr>
        <p:spPr>
          <a:xfrm>
            <a:off x="5604163" y="285100"/>
            <a:ext cx="60960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несколько потоков одновременно читают и изменяют одни и те же данные без согласования, происходят:</a:t>
            </a: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Потерянные обновления (один поток перезаписал изменения другого),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Некорректные результаты (счётчик показывает 99 вместо 100),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Случайные сбои (программа иногда работает, иногда — нет),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Полный крах (в редких случаях — повреждение данных или зависание).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87E959-E455-42F1-939F-962CC7F6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212158"/>
            <a:ext cx="5040152" cy="63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08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2107</TotalTime>
  <Words>3359</Words>
  <Application>Microsoft Office PowerPoint</Application>
  <PresentationFormat>Широкоэкранный</PresentationFormat>
  <Paragraphs>220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Corbel</vt:lpstr>
      <vt:lpstr>Gill Sans MT</vt:lpstr>
      <vt:lpstr>JetBrains Mono</vt:lpstr>
      <vt:lpstr>Parcel</vt:lpstr>
      <vt:lpstr>Поддержка параллелизма</vt:lpstr>
      <vt:lpstr>План:</vt:lpstr>
      <vt:lpstr>Введение в параллелизм</vt:lpstr>
      <vt:lpstr>Презентация PowerPoint</vt:lpstr>
      <vt:lpstr>Основные концепции многопоточности</vt:lpstr>
      <vt:lpstr>Как создать поток в JAVA?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Пакет java.util.concurrent</vt:lpstr>
      <vt:lpstr>Презентация PowerPoint</vt:lpstr>
      <vt:lpstr>Презентация PowerPoint</vt:lpstr>
      <vt:lpstr>Презентация PowerPoint</vt:lpstr>
      <vt:lpstr>Пул потоков (Thread Pool)</vt:lpstr>
      <vt:lpstr>Презентация PowerPoint</vt:lpstr>
      <vt:lpstr>Презентация PowerPoint</vt:lpstr>
      <vt:lpstr>Презентация PowerPoint</vt:lpstr>
      <vt:lpstr>Volatile</vt:lpstr>
      <vt:lpstr>Модель памяти</vt:lpstr>
      <vt:lpstr>Пример</vt:lpstr>
      <vt:lpstr>Пример использования Callable и Future</vt:lpstr>
      <vt:lpstr>Презентация PowerPoint</vt:lpstr>
      <vt:lpstr>Потокобезопасные коллекции</vt:lpstr>
      <vt:lpstr>Презентация PowerPoint</vt:lpstr>
      <vt:lpstr>Введение в Fork/Join Framework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практического использования параллелизма в Java</vt:lpstr>
      <vt:lpstr>Советы и лучшие практики при использовании параллелизма в Java</vt:lpstr>
      <vt:lpstr>Источники: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Поддержка параллелизма</dc:title>
  <dc:creator>Буслама Анис</dc:creator>
  <cp:lastModifiedBy>Роман Крутянский</cp:lastModifiedBy>
  <cp:revision>310</cp:revision>
  <dcterms:created xsi:type="dcterms:W3CDTF">2024-11-15T14:03:33Z</dcterms:created>
  <dcterms:modified xsi:type="dcterms:W3CDTF">2025-10-13T18:48:13Z</dcterms:modified>
</cp:coreProperties>
</file>