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1160125" cx="197993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ru-RU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3772394c3_0_1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3772394c3_0_1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83772394c3_0_1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83772394c3_0_8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83772394c3_0_8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83772394c3_0_8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83772394c3_0_9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83772394c3_0_9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83772394c3_0_9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83772394c3_0_9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83772394c3_0_9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83772394c3_0_9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3772394c3_0_10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83772394c3_0_10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83772394c3_0_10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3772394c3_0_11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83772394c3_0_11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83772394c3_0_11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83772394c3_0_12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83772394c3_0_12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83772394c3_0_12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3772394c3_0_14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83772394c3_0_14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83772394c3_0_14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83772394c3_0_15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83772394c3_0_15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83772394c3_0_15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83772394c3_0_161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83772394c3_0_161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83772394c3_0_161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83772394c3_0_17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83772394c3_0_17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83772394c3_0_17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84389161ae_0_9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84389161ae_0_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384389161ae_0_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83772394c3_0_178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83772394c3_0_178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83772394c3_0_178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84389161ae_0_1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84389161ae_0_1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384389161ae_0_1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3772394c3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3772394c3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83772394c3_0_0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3772394c3_0_2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3772394c3_0_2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83772394c3_0_2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3772394c3_0_2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3772394c3_0_2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83772394c3_0_27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3772394c3_0_36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3772394c3_0_36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83772394c3_0_36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3772394c3_0_5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83772394c3_0_5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83772394c3_0_52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3772394c3_0_6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3772394c3_0_6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83772394c3_0_65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83772394c3_0_7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83772394c3_0_7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83772394c3_0_74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89640" y="2611440"/>
            <a:ext cx="178189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2" type="body"/>
          </p:nvPr>
        </p:nvSpPr>
        <p:spPr>
          <a:xfrm>
            <a:off x="989640" y="5992200"/>
            <a:ext cx="178189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989640" y="261144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10120320" y="261144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3" type="body"/>
          </p:nvPr>
        </p:nvSpPr>
        <p:spPr>
          <a:xfrm>
            <a:off x="989640" y="599220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4" type="body"/>
          </p:nvPr>
        </p:nvSpPr>
        <p:spPr>
          <a:xfrm>
            <a:off x="10120320" y="599220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989640" y="2611440"/>
            <a:ext cx="57373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7014240" y="2611440"/>
            <a:ext cx="57373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3" type="body"/>
          </p:nvPr>
        </p:nvSpPr>
        <p:spPr>
          <a:xfrm>
            <a:off x="13038840" y="2611440"/>
            <a:ext cx="57373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4" type="body"/>
          </p:nvPr>
        </p:nvSpPr>
        <p:spPr>
          <a:xfrm>
            <a:off x="989640" y="5992200"/>
            <a:ext cx="57373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5" type="body"/>
          </p:nvPr>
        </p:nvSpPr>
        <p:spPr>
          <a:xfrm>
            <a:off x="7014240" y="5992200"/>
            <a:ext cx="57373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6" type="body"/>
          </p:nvPr>
        </p:nvSpPr>
        <p:spPr>
          <a:xfrm>
            <a:off x="13038840" y="5992200"/>
            <a:ext cx="57373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989640" y="2611440"/>
            <a:ext cx="17818920" cy="6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989640" y="2611440"/>
            <a:ext cx="17818920" cy="6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989640" y="2611440"/>
            <a:ext cx="8695440" cy="6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10120320" y="2611440"/>
            <a:ext cx="8695440" cy="6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989640" y="444960"/>
            <a:ext cx="17818920" cy="8638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989640" y="261144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10120320" y="2611440"/>
            <a:ext cx="8695440" cy="6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989640" y="599220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989640" y="2611440"/>
            <a:ext cx="17818920" cy="647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989640" y="2611440"/>
            <a:ext cx="8695440" cy="6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10120320" y="261144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3" type="body"/>
          </p:nvPr>
        </p:nvSpPr>
        <p:spPr>
          <a:xfrm>
            <a:off x="10120320" y="599220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989640" y="261144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10120320" y="261144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3" type="body"/>
          </p:nvPr>
        </p:nvSpPr>
        <p:spPr>
          <a:xfrm>
            <a:off x="989640" y="5992200"/>
            <a:ext cx="178189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989640" y="2611440"/>
            <a:ext cx="178189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989640" y="5992200"/>
            <a:ext cx="178189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989640" y="261144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2" type="body"/>
          </p:nvPr>
        </p:nvSpPr>
        <p:spPr>
          <a:xfrm>
            <a:off x="10120320" y="261144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3" type="body"/>
          </p:nvPr>
        </p:nvSpPr>
        <p:spPr>
          <a:xfrm>
            <a:off x="989640" y="599220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4" type="body"/>
          </p:nvPr>
        </p:nvSpPr>
        <p:spPr>
          <a:xfrm>
            <a:off x="10120320" y="599220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989640" y="2611440"/>
            <a:ext cx="57373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2" type="body"/>
          </p:nvPr>
        </p:nvSpPr>
        <p:spPr>
          <a:xfrm>
            <a:off x="7014240" y="2611440"/>
            <a:ext cx="57373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3" type="body"/>
          </p:nvPr>
        </p:nvSpPr>
        <p:spPr>
          <a:xfrm>
            <a:off x="13038840" y="2611440"/>
            <a:ext cx="57373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4" type="body"/>
          </p:nvPr>
        </p:nvSpPr>
        <p:spPr>
          <a:xfrm>
            <a:off x="989640" y="5992200"/>
            <a:ext cx="57373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5" type="body"/>
          </p:nvPr>
        </p:nvSpPr>
        <p:spPr>
          <a:xfrm>
            <a:off x="7014240" y="5992200"/>
            <a:ext cx="57373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6" type="body"/>
          </p:nvPr>
        </p:nvSpPr>
        <p:spPr>
          <a:xfrm>
            <a:off x="13038840" y="5992200"/>
            <a:ext cx="57373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989640" y="2611440"/>
            <a:ext cx="17818920" cy="6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89640" y="2611440"/>
            <a:ext cx="8695440" cy="6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10120320" y="2611440"/>
            <a:ext cx="8695440" cy="6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989640" y="444960"/>
            <a:ext cx="17818920" cy="8638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989640" y="261144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2" type="body"/>
          </p:nvPr>
        </p:nvSpPr>
        <p:spPr>
          <a:xfrm>
            <a:off x="10120320" y="2611440"/>
            <a:ext cx="8695440" cy="6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3" type="body"/>
          </p:nvPr>
        </p:nvSpPr>
        <p:spPr>
          <a:xfrm>
            <a:off x="989640" y="599220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989640" y="2611440"/>
            <a:ext cx="8695440" cy="6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10120320" y="261144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3" type="body"/>
          </p:nvPr>
        </p:nvSpPr>
        <p:spPr>
          <a:xfrm>
            <a:off x="10120320" y="599220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989640" y="261144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10120320" y="2611440"/>
            <a:ext cx="869544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3" type="body"/>
          </p:nvPr>
        </p:nvSpPr>
        <p:spPr>
          <a:xfrm>
            <a:off x="989640" y="5992200"/>
            <a:ext cx="17818920" cy="30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sz="19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899640" y="0"/>
            <a:ext cx="9898560" cy="10358640"/>
          </a:xfrm>
          <a:prstGeom prst="rect">
            <a:avLst/>
          </a:prstGeom>
          <a:solidFill>
            <a:srgbClr val="F6F5FA"/>
          </a:solidFill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1040" y="446400"/>
            <a:ext cx="5857560" cy="1820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1970"/>
              <a:buFont typeface="Arial"/>
              <a:buNone/>
              <a:defRPr b="0" i="0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989640" y="444960"/>
            <a:ext cx="17818920" cy="186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989640" y="2611440"/>
            <a:ext cx="17818920" cy="6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5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jpg"/><Relationship Id="rId4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jpg"/><Relationship Id="rId4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42.jpg"/><Relationship Id="rId5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5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5.png"/><Relationship Id="rId4" Type="http://schemas.openxmlformats.org/officeDocument/2006/relationships/image" Target="../media/image53.png"/><Relationship Id="rId5" Type="http://schemas.openxmlformats.org/officeDocument/2006/relationships/image" Target="../media/image32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49.png"/><Relationship Id="rId5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Relationship Id="rId4" Type="http://schemas.openxmlformats.org/officeDocument/2006/relationships/image" Target="../media/image48.png"/><Relationship Id="rId5" Type="http://schemas.openxmlformats.org/officeDocument/2006/relationships/image" Target="../media/image47.png"/><Relationship Id="rId6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1.png"/><Relationship Id="rId7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4294967295" type="body"/>
          </p:nvPr>
        </p:nvSpPr>
        <p:spPr>
          <a:xfrm>
            <a:off x="5536800" y="3072960"/>
            <a:ext cx="116256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Arial"/>
              <a:buNone/>
            </a:pPr>
            <a:r>
              <a:rPr b="1" i="0" lang="ru-RU" sz="7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Структуры данных</a:t>
            </a:r>
            <a:endParaRPr b="0" i="0" sz="7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idx="4294967295" type="body"/>
          </p:nvPr>
        </p:nvSpPr>
        <p:spPr>
          <a:xfrm>
            <a:off x="5536800" y="3072960"/>
            <a:ext cx="142620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Arial"/>
              <a:buNone/>
            </a:pPr>
            <a:r>
              <a:rPr b="1" i="0" lang="ru-RU" sz="7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Очередь и стек Java</a:t>
            </a:r>
            <a:endParaRPr b="0" i="0" sz="7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/>
          <p:nvPr/>
        </p:nvSpPr>
        <p:spPr>
          <a:xfrm>
            <a:off x="5285520" y="748080"/>
            <a:ext cx="14007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LIFO and FIFO. Вспомним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7"/>
          <p:cNvSpPr/>
          <p:nvPr/>
        </p:nvSpPr>
        <p:spPr>
          <a:xfrm>
            <a:off x="5285520" y="3817080"/>
            <a:ext cx="4613700" cy="4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C300"/>
              </a:buClr>
              <a:buSzPts val="28700"/>
              <a:buFont typeface="Arial"/>
              <a:buNone/>
            </a:pPr>
            <a:r>
              <a:rPr b="1" i="0" lang="ru-RU" sz="28700" u="none" cap="none" strike="noStrike">
                <a:solidFill>
                  <a:srgbClr val="EAC3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8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13997880" y="3817080"/>
            <a:ext cx="46137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C300"/>
              </a:buClr>
              <a:buSzPts val="28700"/>
              <a:buFont typeface="Arial"/>
              <a:buNone/>
            </a:pPr>
            <a:r>
              <a:rPr b="1" i="0" lang="ru-RU" sz="28700" u="none" cap="none" strike="noStrike">
                <a:solidFill>
                  <a:srgbClr val="EAC3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8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Принцип хранения на складе FIFO или LIFO"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1800" y="3941640"/>
            <a:ext cx="13415401" cy="388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/>
          <p:nvPr/>
        </p:nvSpPr>
        <p:spPr>
          <a:xfrm>
            <a:off x="5285520" y="748080"/>
            <a:ext cx="14007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 в Java Collection Framework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8"/>
          <p:cNvSpPr/>
          <p:nvPr/>
        </p:nvSpPr>
        <p:spPr>
          <a:xfrm>
            <a:off x="538560" y="7512120"/>
            <a:ext cx="33222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 – интерфейс, предоставляющий возможность поддерживать упорядоченную структуру, в виде очереди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8"/>
          <p:cNvSpPr/>
          <p:nvPr/>
        </p:nvSpPr>
        <p:spPr>
          <a:xfrm>
            <a:off x="14050080" y="2756880"/>
            <a:ext cx="4854300" cy="8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C3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EAC300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– используется для создания структуры данных очереди, в формате LIFO, FIFO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Основная особенность 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– это организация добавления и удаления элементов.</a:t>
            </a: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Методы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peek() – возвращать элемент без удаления из очереди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poll() – возвращает элемент и удаляет его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offer() – добавляет элемент в конец очереди</a:t>
            </a: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Deque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– определяет поведение двунаправленной очереди по принципу LIFO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7120" y="2172600"/>
            <a:ext cx="5806080" cy="106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3575" y="4412602"/>
            <a:ext cx="3993175" cy="57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/>
          <p:nvPr/>
        </p:nvSpPr>
        <p:spPr>
          <a:xfrm>
            <a:off x="5285520" y="748080"/>
            <a:ext cx="14007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ArrayDeque&lt;Object&gt;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9"/>
          <p:cNvSpPr/>
          <p:nvPr/>
        </p:nvSpPr>
        <p:spPr>
          <a:xfrm>
            <a:off x="538560" y="7512120"/>
            <a:ext cx="29970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ArrayDeque – двунаправленная очередь, реализованная на массиве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13816630" y="401220"/>
            <a:ext cx="4854300" cy="107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C3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EAC300"/>
                </a:solidFill>
                <a:latin typeface="Arial"/>
                <a:ea typeface="Arial"/>
                <a:cs typeface="Arial"/>
                <a:sym typeface="Arial"/>
              </a:rPr>
              <a:t>ArrayDeque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Основные методы 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add() – добавить в конец очереди O(1)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push() – добавить в начало очереди O(1)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offer() – добавить в конец очереди O(1)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remove() – удалить первый элемент из очереди O(1)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pop() – удалить первый элемент из очереди </a:t>
            </a:r>
            <a:r>
              <a:rPr lang="ru-RU" sz="2400">
                <a:solidFill>
                  <a:srgbClr val="282828"/>
                </a:solidFill>
              </a:rPr>
              <a:t>O(1)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poll() – удалить первый элемент из очереди O(1)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new ArrayDeque() 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– создаст объект с массивом внутри размер 17.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Рост вычисляется как -&gt; вычисляется размер «прыжка», далее если размер прыжка больше чем необходимое количество поднять, то поднимается на уровень прыжка, если уровень прыжка меньше, то на необходимое кол-во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roduction to the Java ArrayDeque | Baeldung" id="274" name="Google Shape;2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7120" y="2088000"/>
            <a:ext cx="5905080" cy="3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150" y="6596100"/>
            <a:ext cx="5315025" cy="337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>
            <a:off x="5285520" y="748080"/>
            <a:ext cx="14007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Рост объектов в ArrayDeque&lt;Object&gt;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538560" y="7512120"/>
            <a:ext cx="29970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ArrayDeque – двунаправленная очередь, реализованная на массиве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5240" y="2827080"/>
            <a:ext cx="7354080" cy="55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95880" y="3690360"/>
            <a:ext cx="6782400" cy="351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/>
          <p:nvPr/>
        </p:nvSpPr>
        <p:spPr>
          <a:xfrm>
            <a:off x="1665595" y="763080"/>
            <a:ext cx="14007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PriorityQueue&lt;Object&gt;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1"/>
          <p:cNvSpPr/>
          <p:nvPr/>
        </p:nvSpPr>
        <p:spPr>
          <a:xfrm>
            <a:off x="538560" y="7512120"/>
            <a:ext cx="29970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Priority Queue – очередь с приоритетом, реализующий интерфейс Queue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1"/>
          <p:cNvSpPr/>
          <p:nvPr/>
        </p:nvSpPr>
        <p:spPr>
          <a:xfrm>
            <a:off x="13455845" y="519255"/>
            <a:ext cx="55383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C3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EAC300"/>
                </a:solidFill>
                <a:latin typeface="Arial"/>
                <a:ea typeface="Arial"/>
                <a:cs typeface="Arial"/>
                <a:sym typeface="Arial"/>
              </a:rPr>
              <a:t>PriorityQueue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По умолчанию создается простая очередь без приоритета с размером массива 11 элементов</a:t>
            </a:r>
            <a:endParaRPr b="0" i="0" sz="2400" u="none" cap="none" strike="noStrike">
              <a:solidFill>
                <a:srgbClr val="28282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82828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282828"/>
                </a:solidFill>
              </a:rPr>
              <a:t>add() – добавить в конец очереди O(log n)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282828"/>
                </a:solidFill>
              </a:rPr>
              <a:t>	offer() – добавить в конец очереди O(log n)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282828"/>
                </a:solidFill>
              </a:rPr>
              <a:t>	remove() – удалить первый элемент из очереди O(1)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282828"/>
                </a:solidFill>
              </a:rPr>
              <a:t>	poll() – удалить первый элемент из очереди O(1)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8282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1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Приоритет устанавливается с помощью интерфейсов для работы с структурами данных.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va Priority Queue Tutorial with Examples | CalliCoder" id="293" name="Google Shape;2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3320" y="2199960"/>
            <a:ext cx="7210081" cy="291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1316" y="6079370"/>
            <a:ext cx="9054075" cy="39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idx="4294967295" type="body"/>
          </p:nvPr>
        </p:nvSpPr>
        <p:spPr>
          <a:xfrm>
            <a:off x="5536800" y="3072960"/>
            <a:ext cx="142620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Arial"/>
              <a:buNone/>
            </a:pPr>
            <a:r>
              <a:rPr b="1" i="0" lang="ru-RU" sz="7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Множества в Java</a:t>
            </a:r>
            <a:endParaRPr b="0" i="0" sz="7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/>
          <p:nvPr/>
        </p:nvSpPr>
        <p:spPr>
          <a:xfrm>
            <a:off x="5285520" y="748080"/>
            <a:ext cx="14007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в Java Collection Framework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3"/>
          <p:cNvSpPr/>
          <p:nvPr/>
        </p:nvSpPr>
        <p:spPr>
          <a:xfrm>
            <a:off x="538560" y="7512120"/>
            <a:ext cx="33222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– интерфейс, предоставляющий возможность поддерживать структуру множеств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3"/>
          <p:cNvSpPr/>
          <p:nvPr/>
        </p:nvSpPr>
        <p:spPr>
          <a:xfrm>
            <a:off x="13338360" y="2171520"/>
            <a:ext cx="5800200" cy="56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C3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EAC300"/>
                </a:solidFill>
                <a:latin typeface="Arial"/>
                <a:ea typeface="Arial"/>
                <a:cs typeface="Arial"/>
                <a:sym typeface="Arial"/>
              </a:rPr>
              <a:t>Set (множества)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Множество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– главная особенность множество, это невозможность добавить один и тот же элемент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1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{ 1, 2, 3, 4, 5} – добавить { 1 } -&gt; { 1, 2, 3, 4, 5}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Методы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add() – добавить элемент если существует, игнорировать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remove() – удалить элемент</a:t>
            </a: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6840" y="2171520"/>
            <a:ext cx="6624000" cy="1170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. Множества — Информатика. 7 класс" id="310" name="Google Shape;31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2800" y="6845400"/>
            <a:ext cx="2142720" cy="214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8698" y="4996330"/>
            <a:ext cx="260032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/>
          <p:nvPr/>
        </p:nvSpPr>
        <p:spPr>
          <a:xfrm>
            <a:off x="5285520" y="748080"/>
            <a:ext cx="14007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в Java Collection Framework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4"/>
          <p:cNvSpPr/>
          <p:nvPr/>
        </p:nvSpPr>
        <p:spPr>
          <a:xfrm>
            <a:off x="538560" y="7512120"/>
            <a:ext cx="33222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– интерфейс, предоставляющий структуру данных ключ&lt;-&gt;значение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4"/>
          <p:cNvSpPr/>
          <p:nvPr/>
        </p:nvSpPr>
        <p:spPr>
          <a:xfrm>
            <a:off x="13338360" y="2171520"/>
            <a:ext cx="5800200" cy="60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C3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EAC300"/>
                </a:solidFill>
                <a:latin typeface="Arial"/>
                <a:ea typeface="Arial"/>
                <a:cs typeface="Arial"/>
                <a:sym typeface="Arial"/>
              </a:rPr>
              <a:t>Map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Множество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– главная особенность множество, это невозможность добавить один и тот же элемент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1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{ 1, 2, 3, 4, 5} – добавить { 1 } -&gt; { 1, 2, 3, 4, 5}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Методы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V get(key) – получить элемент значение O(1)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put(key, value) – добавить элемент O(</a:t>
            </a:r>
            <a:r>
              <a:rPr lang="ru-RU" sz="2400">
                <a:solidFill>
                  <a:srgbClr val="282828"/>
                </a:solidFill>
              </a:rPr>
              <a:t>1)</a:t>
            </a: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000" y="2721600"/>
            <a:ext cx="6462000" cy="12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9781" y="5518150"/>
            <a:ext cx="4518425" cy="43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/>
          <p:nvPr/>
        </p:nvSpPr>
        <p:spPr>
          <a:xfrm>
            <a:off x="5285520" y="748080"/>
            <a:ext cx="14007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HashMap&lt;Object&gt;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5"/>
          <p:cNvSpPr/>
          <p:nvPr/>
        </p:nvSpPr>
        <p:spPr>
          <a:xfrm>
            <a:off x="13846680" y="1982520"/>
            <a:ext cx="4854300" cy="6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C3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EAC300"/>
                </a:solidFill>
                <a:latin typeface="Arial"/>
                <a:ea typeface="Arial"/>
                <a:cs typeface="Arial"/>
                <a:sym typeface="Arial"/>
              </a:rPr>
              <a:t>HashSet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Основные методы 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put(key, value) – добавить элемент </a:t>
            </a:r>
            <a:r>
              <a:rPr lang="ru-RU" sz="2400">
                <a:solidFill>
                  <a:srgbClr val="282828"/>
                </a:solidFill>
              </a:rPr>
              <a:t>O(1)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V get(key) – получить элемент O(1)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new HashMap() 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– создаст объект с размером по умолчанию 16 элементов.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Рост вычисляется как 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-&gt; инициализируется дополнительный параметр loadFactor и по-умолчанию = 0.75 и дальше работает сложная функция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5"/>
          <p:cNvSpPr/>
          <p:nvPr/>
        </p:nvSpPr>
        <p:spPr>
          <a:xfrm>
            <a:off x="538560" y="7420680"/>
            <a:ext cx="29970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HashMap – хэш-таблица, реализующая интерфейс структуры ключ-значения (карта)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va HashMap Explained. The implementation details of the java… | by Dennis  | Level Up Coding" id="330" name="Google Shape;33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360" y="1982520"/>
            <a:ext cx="5276520" cy="418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394" y="7045756"/>
            <a:ext cx="6218425" cy="31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/>
          <p:nvPr/>
        </p:nvSpPr>
        <p:spPr>
          <a:xfrm>
            <a:off x="317520" y="674280"/>
            <a:ext cx="6147000" cy="2800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Структуры данных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 txBox="1"/>
          <p:nvPr>
            <p:ph idx="12" type="sldNum"/>
          </p:nvPr>
        </p:nvSpPr>
        <p:spPr>
          <a:xfrm>
            <a:off x="18515160" y="10272600"/>
            <a:ext cx="778320" cy="42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0"/>
              <a:buFont typeface="Arial"/>
              <a:buNone/>
            </a:pPr>
            <a:fld id="{00000000-1234-1234-1234-123412341234}" type="slidenum">
              <a:rPr b="0" i="0" lang="ru-RU" sz="19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97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7580880" y="674280"/>
            <a:ext cx="1052784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58BF8"/>
              </a:buClr>
              <a:buSzPts val="3800"/>
              <a:buFont typeface="Arial"/>
              <a:buNone/>
            </a:pPr>
            <a:r>
              <a:rPr b="1" i="0" lang="ru-RU" sz="3800" u="none" cap="none" strike="noStrike">
                <a:solidFill>
                  <a:srgbClr val="458BF8"/>
                </a:solidFill>
                <a:latin typeface="Arial"/>
                <a:ea typeface="Arial"/>
                <a:cs typeface="Arial"/>
                <a:sym typeface="Arial"/>
              </a:rPr>
              <a:t>Структура данных – способ организации информации для более эффективного применения</a:t>
            </a:r>
            <a:endParaRPr b="0" i="0" sz="3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2401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635400" y="1828440"/>
            <a:ext cx="5996520" cy="5637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Примеры структур: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</a:pPr>
            <a:r>
              <a:rPr b="0" i="0" lang="ru-RU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Массивы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</a:pPr>
            <a:r>
              <a:rPr b="0" i="0" lang="ru-RU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Связный список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</a:pPr>
            <a:r>
              <a:rPr b="0" i="0" lang="ru-RU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Стек (Stack)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</a:pPr>
            <a:r>
              <a:rPr b="0" i="0" lang="ru-RU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Очередь (Queue)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</a:pPr>
            <a:r>
              <a:rPr b="0" i="0" lang="ru-RU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Множество (Set)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</a:pPr>
            <a:r>
              <a:rPr b="0" i="0" lang="ru-RU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Таблицы, карты (Map)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61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●"/>
            </a:pPr>
            <a:r>
              <a:rPr b="0" i="0" lang="ru-RU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Графы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habrastorage.org/r/w1560/web/457/670/66a/45767066a1d34dee9fc40e4cdf86872f.png" id="152" name="Google Shape;1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2200" y="2967840"/>
            <a:ext cx="3755520" cy="1581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habrastorage.org/r/w1560/web/22f/907/b15/22f907b15b594128ab541966d5635e28.png" id="153" name="Google Shape;15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2200" y="5196240"/>
            <a:ext cx="3723840" cy="2676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habrastorage.org/r/w1560/web/dc6/2eb/f8a/dc62ebf8a5ce481398f2cd9ae8ce7563.png" id="154" name="Google Shape;15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80880" y="8244000"/>
            <a:ext cx="3755520" cy="245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Подмножество — Википедия" id="155" name="Google Shape;15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69640" y="2967840"/>
            <a:ext cx="1705680" cy="1705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habrastorage.org/r/w1560/web/2ae/6bd/144/2ae6bd1443ef4a51b01b9fb1d59fe3f9.png" id="156" name="Google Shape;156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596120" y="5297760"/>
            <a:ext cx="3852360" cy="2425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habrastorage.org/r/w1560/web/b1c/9bc/795/b1c9bc7957974d6fb13829b9910d3d78.png" id="157" name="Google Shape;157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014000" y="8392320"/>
            <a:ext cx="5094360" cy="193644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/>
          <p:nvPr/>
        </p:nvSpPr>
        <p:spPr>
          <a:xfrm>
            <a:off x="7580880" y="2688840"/>
            <a:ext cx="372384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Связный список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7580880" y="4549680"/>
            <a:ext cx="3723840" cy="63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Стек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7612200" y="7824960"/>
            <a:ext cx="3723840" cy="63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Очередь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13660560" y="2598480"/>
            <a:ext cx="372384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Множество (Set)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13660560" y="4651200"/>
            <a:ext cx="3723840" cy="63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1A1919"/>
                </a:solidFill>
                <a:latin typeface="Arial"/>
                <a:ea typeface="Arial"/>
                <a:cs typeface="Arial"/>
                <a:sym typeface="Arial"/>
              </a:rPr>
              <a:t>Карта (Map)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13795200" y="7745760"/>
            <a:ext cx="3723840" cy="63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-------------------------------------------</a:t>
            </a:r>
            <a:br>
              <a:rPr b="0" i="0" lang="ru-RU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Граф и матрица смежности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850" y="969775"/>
            <a:ext cx="8465526" cy="22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3675" y="3250650"/>
            <a:ext cx="8183876" cy="772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2401" y="0"/>
            <a:ext cx="5686425" cy="7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46"/>
          <p:cNvCxnSpPr>
            <a:stCxn id="339" idx="2"/>
            <a:endCxn id="337" idx="0"/>
          </p:cNvCxnSpPr>
          <p:nvPr/>
        </p:nvCxnSpPr>
        <p:spPr>
          <a:xfrm>
            <a:off x="5175613" y="752475"/>
            <a:ext cx="0" cy="21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1" name="Google Shape;34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92024" y="752475"/>
            <a:ext cx="8644150" cy="18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05250" y="4177975"/>
            <a:ext cx="7417699" cy="49983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46"/>
          <p:cNvCxnSpPr>
            <a:stCxn id="341" idx="2"/>
            <a:endCxn id="342" idx="0"/>
          </p:cNvCxnSpPr>
          <p:nvPr/>
        </p:nvCxnSpPr>
        <p:spPr>
          <a:xfrm>
            <a:off x="14814100" y="2568475"/>
            <a:ext cx="0" cy="16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/>
          <p:nvPr/>
        </p:nvSpPr>
        <p:spPr>
          <a:xfrm>
            <a:off x="6351970" y="748080"/>
            <a:ext cx="14007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HashSet&lt;Object&gt;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7"/>
          <p:cNvSpPr/>
          <p:nvPr/>
        </p:nvSpPr>
        <p:spPr>
          <a:xfrm>
            <a:off x="13846680" y="1982520"/>
            <a:ext cx="4854300" cy="56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C3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EAC300"/>
                </a:solidFill>
                <a:latin typeface="Arial"/>
                <a:ea typeface="Arial"/>
                <a:cs typeface="Arial"/>
                <a:sym typeface="Arial"/>
              </a:rPr>
              <a:t>HashSet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Основные методы 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add() – добавить элемент </a:t>
            </a:r>
            <a:r>
              <a:rPr lang="ru-RU" sz="2400">
                <a:solidFill>
                  <a:srgbClr val="282828"/>
                </a:solidFill>
              </a:rPr>
              <a:t>O(1)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remove() – удалить элемент O(1)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new HashSet() 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– создаст объект с размером по умолчанию 16 элементов.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Под капотом используется HashMap, самый чистый пример агрегации в JCF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7"/>
          <p:cNvSpPr/>
          <p:nvPr/>
        </p:nvSpPr>
        <p:spPr>
          <a:xfrm>
            <a:off x="538560" y="7512120"/>
            <a:ext cx="29970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HashSet – хэш-таблица, реализующая интерфейс множеств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va - HashSet.remove not working - Stack Overflow" id="352" name="Google Shape;35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2200" y="2359310"/>
            <a:ext cx="5225400" cy="381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1921" y="6856877"/>
            <a:ext cx="6195450" cy="337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34000"/>
            <a:ext cx="7312726" cy="30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125" y="1090050"/>
            <a:ext cx="8965525" cy="8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0425" y="1129175"/>
            <a:ext cx="9329750" cy="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35325" y="2928050"/>
            <a:ext cx="8799962" cy="812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48"/>
          <p:cNvCxnSpPr>
            <a:stCxn id="360" idx="2"/>
            <a:endCxn id="364" idx="0"/>
          </p:cNvCxnSpPr>
          <p:nvPr/>
        </p:nvCxnSpPr>
        <p:spPr>
          <a:xfrm>
            <a:off x="5153888" y="1902100"/>
            <a:ext cx="0" cy="7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48"/>
          <p:cNvCxnSpPr>
            <a:stCxn id="361" idx="2"/>
            <a:endCxn id="362" idx="0"/>
          </p:cNvCxnSpPr>
          <p:nvPr/>
        </p:nvCxnSpPr>
        <p:spPr>
          <a:xfrm>
            <a:off x="14835301" y="1862975"/>
            <a:ext cx="0" cy="10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4" name="Google Shape;36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137" y="2606600"/>
            <a:ext cx="8965525" cy="1721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5285520" y="748080"/>
            <a:ext cx="14007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Иерархия структур в Java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538560" y="7512120"/>
            <a:ext cx="36573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 Collection Framework – иерархия интерфейсов и их реализаций, которая является частью JDK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813" y="3898897"/>
            <a:ext cx="9723325" cy="45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idx="4294967295" type="body"/>
          </p:nvPr>
        </p:nvSpPr>
        <p:spPr>
          <a:xfrm>
            <a:off x="5536800" y="3072960"/>
            <a:ext cx="14262000" cy="50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Arial"/>
              <a:buNone/>
            </a:pPr>
            <a:r>
              <a:rPr b="1" i="0" lang="ru-RU" sz="7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Списки Java</a:t>
            </a:r>
            <a:endParaRPr b="0" i="0" sz="7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/>
          <p:nvPr/>
        </p:nvSpPr>
        <p:spPr>
          <a:xfrm>
            <a:off x="14050080" y="2756880"/>
            <a:ext cx="4854300" cy="46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C3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EAC300"/>
                </a:solidFill>
                <a:latin typeface="Arial"/>
                <a:ea typeface="Arial"/>
                <a:cs typeface="Arial"/>
                <a:sym typeface="Arial"/>
              </a:rPr>
              <a:t>Упорядоченная структура (Списки)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ArrayList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-  представляет собой динамический массив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LinkedList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– представляет собой двухсвязный список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– представляет собой динамический массив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ArrayList vs Vector?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5285520" y="748080"/>
            <a:ext cx="14007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в Java Collection Framework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9560" y="2249280"/>
            <a:ext cx="6144120" cy="110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5000" y="3597120"/>
            <a:ext cx="7024319" cy="638784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/>
          <p:nvPr/>
        </p:nvSpPr>
        <p:spPr>
          <a:xfrm>
            <a:off x="538560" y="7512120"/>
            <a:ext cx="29970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– интерфейс, предоставляющий возможность поддерживать упорядоченную структуру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/>
        </p:nvSpPr>
        <p:spPr>
          <a:xfrm>
            <a:off x="5285520" y="748080"/>
            <a:ext cx="14007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ArrayList&lt;Object&gt;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14050080" y="2756880"/>
            <a:ext cx="4854300" cy="104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C3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EAC300"/>
                </a:solidFill>
                <a:latin typeface="Arial"/>
                <a:ea typeface="Arial"/>
                <a:cs typeface="Arial"/>
                <a:sym typeface="Arial"/>
              </a:rPr>
              <a:t>ArrayList (Список массива)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Основные методы ArrayList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add – добавить элемент </a:t>
            </a:r>
            <a:r>
              <a:rPr lang="ru-RU" sz="2400">
                <a:solidFill>
                  <a:srgbClr val="282828"/>
                </a:solidFill>
              </a:rPr>
              <a:t>O(1)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get – получить O(1)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remove – удалить O(n)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addFirst– добавить в начало O(</a:t>
            </a:r>
            <a:r>
              <a:rPr lang="ru-RU" sz="2400">
                <a:solidFill>
                  <a:srgbClr val="282828"/>
                </a:solidFill>
              </a:rPr>
              <a:t>n)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addLast – добавить в конец O(1)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new ArrayList() 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– создаст объект с пустым массивом внутри.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add(new Object) 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– добавит объект и проинициализирует массив с размером new Object[10] {}</a:t>
            </a: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Если добавляется 10-ый элемент, то стартует копирование массива и создание нового </a:t>
            </a:r>
            <a:r>
              <a:rPr b="1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Object[10] -&gt; new Object[N] {}. </a:t>
            </a: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1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N = oldCapacity &gt;&gt; 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habrastorage.org/r/w1560/storage1/ddb168b8/4a0ff0d5/43889eac/c437e2fb.png" id="195" name="Google Shape;1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7800" y="2756880"/>
            <a:ext cx="4285800" cy="65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habrastorage.org/r/w1560/storage1/3720b293/cf78ff93/c9343de2/f9e8c1b7.png" id="196" name="Google Shape;19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7800" y="3982680"/>
            <a:ext cx="4285800" cy="65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habrastorage.org/r/w1560/storage1/44742fc7/7d6f5cb5/d75ad62e/d5b70d56.png" id="197" name="Google Shape;19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7800" y="5208120"/>
            <a:ext cx="4285800" cy="65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habrastorage.org/r/w1560/storage1/e599f79f/7a50da6d/c4ee905d/79f11337.png" id="198" name="Google Shape;19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7280" y="6389640"/>
            <a:ext cx="6667201" cy="66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/>
          <p:nvPr/>
        </p:nvSpPr>
        <p:spPr>
          <a:xfrm>
            <a:off x="538560" y="7512120"/>
            <a:ext cx="29970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ArrayList – реализует интерфейс List, также может менять свой размер во время исполнения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7992720" y="3505320"/>
            <a:ext cx="436800" cy="47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82828"/>
          </a:solidFill>
          <a:ln cap="flat" cmpd="sng" w="25400">
            <a:solidFill>
              <a:srgbClr val="1A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7992720" y="4684320"/>
            <a:ext cx="436800" cy="47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82828"/>
          </a:solidFill>
          <a:ln cap="flat" cmpd="sng" w="25400">
            <a:solidFill>
              <a:srgbClr val="1A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7992720" y="5912280"/>
            <a:ext cx="436800" cy="47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82828"/>
          </a:solidFill>
          <a:ln cap="flat" cmpd="sng" w="25400">
            <a:solidFill>
              <a:srgbClr val="1A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4688" y="7266675"/>
            <a:ext cx="4972875" cy="35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5285520" y="748080"/>
            <a:ext cx="14007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Vector&lt;Object&gt;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538560" y="7512120"/>
            <a:ext cx="29970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 – реализует интерфейс List, также может менять свой размер во время исполнения, схож на ArrayList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14050080" y="2756880"/>
            <a:ext cx="4854300" cy="8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C3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EAC300"/>
                </a:solidFill>
                <a:latin typeface="Arial"/>
                <a:ea typeface="Arial"/>
                <a:cs typeface="Arial"/>
                <a:sym typeface="Arial"/>
              </a:rPr>
              <a:t>Vector (Синхронизированный список массива)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Основные методы </a:t>
            </a:r>
            <a:r>
              <a:rPr b="1" lang="ru-RU" sz="2400" u="sng">
                <a:solidFill>
                  <a:srgbClr val="282828"/>
                </a:solidFill>
              </a:rPr>
              <a:t>Vector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add – добавить элемент O(1)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get – получить O(1)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remove – удалить O(n)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new Vector() 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– создаст объект с массивом внутри размером 10 элементов.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add(new Object) 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– добавит объект в массив</a:t>
            </a: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Если добавляется 10-ый элемент, то стартует копирование массива и создание нового </a:t>
            </a:r>
            <a:r>
              <a:rPr b="1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Object[10] -&gt; new Object[N] {}. </a:t>
            </a: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1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N = increment &gt; 0 ? Increment : oldCapacity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habrastorage.org/r/w1560/storage1/ddb168b8/4a0ff0d5/43889eac/c437e2fb.png" id="212" name="Google Shape;21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3760" y="2756880"/>
            <a:ext cx="4285800" cy="65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habrastorage.org/r/w1560/storage1/3720b293/cf78ff93/c9343de2/f9e8c1b7.png" id="213" name="Google Shape;21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3760" y="3982680"/>
            <a:ext cx="4285800" cy="6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/>
          <p:nvPr/>
        </p:nvSpPr>
        <p:spPr>
          <a:xfrm>
            <a:off x="8518680" y="3505320"/>
            <a:ext cx="436800" cy="47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82828"/>
          </a:solidFill>
          <a:ln cap="flat" cmpd="sng" w="25400">
            <a:solidFill>
              <a:srgbClr val="1A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habrastorage.org/r/w1560/storage1/44742fc7/7d6f5cb5/d75ad62e/d5b70d56.png" id="215" name="Google Shape;21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93760" y="5208120"/>
            <a:ext cx="4285800" cy="6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/>
          <p:nvPr/>
        </p:nvSpPr>
        <p:spPr>
          <a:xfrm>
            <a:off x="8518680" y="4684320"/>
            <a:ext cx="436800" cy="477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82828"/>
          </a:solidFill>
          <a:ln cap="flat" cmpd="sng" w="25400">
            <a:solidFill>
              <a:srgbClr val="1A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9025" y="6641200"/>
            <a:ext cx="5495251" cy="39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/>
          <p:nvPr/>
        </p:nvSpPr>
        <p:spPr>
          <a:xfrm>
            <a:off x="5285520" y="748080"/>
            <a:ext cx="14007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LinkedList&lt;Object&gt;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538560" y="7512120"/>
            <a:ext cx="29970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LinkedList – реализует интерфейс List, Deque, является двухсвязным списком объектов.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14050080" y="2756880"/>
            <a:ext cx="5040300" cy="6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C300"/>
              </a:buClr>
              <a:buSzPts val="2800"/>
              <a:buFont typeface="Arial"/>
              <a:buNone/>
            </a:pPr>
            <a:r>
              <a:rPr b="1" i="0" lang="ru-RU" sz="2800" u="none" cap="none" strike="noStrike">
                <a:solidFill>
                  <a:srgbClr val="EAC300"/>
                </a:solidFill>
                <a:latin typeface="Arial"/>
                <a:ea typeface="Arial"/>
                <a:cs typeface="Arial"/>
                <a:sym typeface="Arial"/>
              </a:rPr>
              <a:t>LinkedList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Содержит всего 3 поля 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size – размер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Node&lt;E&gt; first – первый элемент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Node&lt;E&gt; last – последний элемент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add() 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– добавить в конец. O(1</a:t>
            </a:r>
            <a:r>
              <a:rPr lang="ru-RU" sz="2400">
                <a:solidFill>
                  <a:srgbClr val="282828"/>
                </a:solidFill>
              </a:rPr>
              <a:t>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remove()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– удалить элемент O(n)</a:t>
            </a: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ru-RU" sz="24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400" u="sng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LinkedList</a:t>
            </a: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 – создается пустым и при добавлении нового элемента создается новый объект класса Node&lt;E&gt; и он связывается с предыдущем и следующим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282828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3440" y="2565720"/>
            <a:ext cx="9049681" cy="225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891" y="6632171"/>
            <a:ext cx="7160775" cy="249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5285520" y="748080"/>
            <a:ext cx="140079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ru-RU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Класс Node&lt;E&gt;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5"/>
          <p:cNvSpPr txBox="1"/>
          <p:nvPr>
            <p:ph idx="12" type="sldNum"/>
          </p:nvPr>
        </p:nvSpPr>
        <p:spPr>
          <a:xfrm>
            <a:off x="18515160" y="10787760"/>
            <a:ext cx="778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5"/>
          <p:cNvSpPr/>
          <p:nvPr/>
        </p:nvSpPr>
        <p:spPr>
          <a:xfrm>
            <a:off x="538560" y="7512120"/>
            <a:ext cx="29970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ru-RU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Node&lt;E&gt; – вспомогательный закрытый класс для реализации двойной связи объектов.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5"/>
          <p:cNvSpPr/>
          <p:nvPr/>
        </p:nvSpPr>
        <p:spPr>
          <a:xfrm>
            <a:off x="5862240" y="4409280"/>
            <a:ext cx="4236600" cy="294000"/>
          </a:xfrm>
          <a:prstGeom prst="rect">
            <a:avLst/>
          </a:prstGeom>
          <a:solidFill>
            <a:schemeClr val="accent6">
              <a:alpha val="188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5520" y="2122200"/>
            <a:ext cx="7752599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5520" y="4904640"/>
            <a:ext cx="7752599" cy="242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5520" y="7671960"/>
            <a:ext cx="7752598" cy="235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128840" y="3102120"/>
            <a:ext cx="6164640" cy="49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757675"/>
      </a:dk2>
      <a:lt2>
        <a:srgbClr val="585858"/>
      </a:lt2>
      <a:accent1>
        <a:srgbClr val="FFDD2C"/>
      </a:accent1>
      <a:accent2>
        <a:srgbClr val="E5ECFF"/>
      </a:accent2>
      <a:accent3>
        <a:srgbClr val="F9F9F9"/>
      </a:accent3>
      <a:accent4>
        <a:srgbClr val="F5F5F6"/>
      </a:accent4>
      <a:accent5>
        <a:srgbClr val="AFAFAF"/>
      </a:accent5>
      <a:accent6>
        <a:srgbClr val="FFFFFF"/>
      </a:accent6>
      <a:hlink>
        <a:srgbClr val="438AF8"/>
      </a:hlink>
      <a:folHlink>
        <a:srgbClr val="5254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757675"/>
      </a:dk2>
      <a:lt2>
        <a:srgbClr val="585858"/>
      </a:lt2>
      <a:accent1>
        <a:srgbClr val="FFDD2C"/>
      </a:accent1>
      <a:accent2>
        <a:srgbClr val="E5ECFF"/>
      </a:accent2>
      <a:accent3>
        <a:srgbClr val="F9F9F9"/>
      </a:accent3>
      <a:accent4>
        <a:srgbClr val="F5F5F6"/>
      </a:accent4>
      <a:accent5>
        <a:srgbClr val="AFAFAF"/>
      </a:accent5>
      <a:accent6>
        <a:srgbClr val="FFFFFF"/>
      </a:accent6>
      <a:hlink>
        <a:srgbClr val="438AF8"/>
      </a:hlink>
      <a:folHlink>
        <a:srgbClr val="5254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757675"/>
      </a:dk2>
      <a:lt2>
        <a:srgbClr val="585858"/>
      </a:lt2>
      <a:accent1>
        <a:srgbClr val="FFDD2C"/>
      </a:accent1>
      <a:accent2>
        <a:srgbClr val="E5ECFF"/>
      </a:accent2>
      <a:accent3>
        <a:srgbClr val="F9F9F9"/>
      </a:accent3>
      <a:accent4>
        <a:srgbClr val="F5F5F6"/>
      </a:accent4>
      <a:accent5>
        <a:srgbClr val="AFAFAF"/>
      </a:accent5>
      <a:accent6>
        <a:srgbClr val="FFFFFF"/>
      </a:accent6>
      <a:hlink>
        <a:srgbClr val="438AF8"/>
      </a:hlink>
      <a:folHlink>
        <a:srgbClr val="5254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