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6" r:id="rId19"/>
    <p:sldId id="277" r:id="rId20"/>
    <p:sldId id="278" r:id="rId21"/>
    <p:sldId id="275" r:id="rId22"/>
    <p:sldId id="279" r:id="rId23"/>
    <p:sldId id="280" r:id="rId24"/>
    <p:sldId id="281" r:id="rId25"/>
    <p:sldId id="272" r:id="rId2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IandI/subclasses.html" TargetMode="External"/><Relationship Id="rId13" Type="http://schemas.openxmlformats.org/officeDocument/2006/relationships/hyperlink" Target="https://www.slideshare.net/slideshow/inheritance-and-polymorphism-204564554/204564554" TargetMode="External"/><Relationship Id="rId3" Type="http://schemas.openxmlformats.org/officeDocument/2006/relationships/hyperlink" Target="https://www.geeksforgeeks.org/java/inheritance-in-java/#:~:text=Java%20Inheritance%20is%20a%20fundamental,and%20fields%20of%20that%20class" TargetMode="External"/><Relationship Id="rId7" Type="http://schemas.openxmlformats.org/officeDocument/2006/relationships/hyperlink" Target="https://www.tutorialspoint.com/java/java_polymorphism.htm#:~:text=Polymorphism%20is%20the%20ability%20of,is%20considered%20to%20be%20polymorphic" TargetMode="External"/><Relationship Id="rId12" Type="http://schemas.openxmlformats.org/officeDocument/2006/relationships/hyperlink" Target="https://www.slideshare.net/slideshow/inheritance-and-polymorphism-204564554/204564554#:~:text=150%20Image%3A%20What%20can%20be,by%20using%20the%20keyword%20super" TargetMode="External"/><Relationship Id="rId2" Type="http://schemas.openxmlformats.org/officeDocument/2006/relationships/hyperlink" Target="https://docs.oracle.com/javase/tutorial/java/IandI/subclasses.html#:~:text=Definitions%3A%C2%A0A%20class%20that%20is%20derived,class%20or%20a%20parent%20class" TargetMode="External"/><Relationship Id="rId16" Type="http://schemas.openxmlformats.org/officeDocument/2006/relationships/hyperlink" Target="https://www.tutorialspoint.com/java/java_polymorphis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java/compile-time-polymorphism-in-java/#:~:text=Compile,method%20overloading%20and%20operator%20overloading" TargetMode="External"/><Relationship Id="rId11" Type="http://schemas.openxmlformats.org/officeDocument/2006/relationships/hyperlink" Target="https://www.w3schools.com/java/java_inheritance.asp" TargetMode="External"/><Relationship Id="rId5" Type="http://schemas.openxmlformats.org/officeDocument/2006/relationships/hyperlink" Target="https://www.programiz.com/java-programming/inheritance#:~:text=1" TargetMode="External"/><Relationship Id="rId15" Type="http://schemas.openxmlformats.org/officeDocument/2006/relationships/hyperlink" Target="https://www.tutorialspoint.com/java/java_polymorphism.htm#:~:text=Run%20time%20polymorphism%20is%20also,implemented%20by%20the%20method%20overriding" TargetMode="External"/><Relationship Id="rId10" Type="http://schemas.openxmlformats.org/officeDocument/2006/relationships/hyperlink" Target="https://www.w3schools.com/java/java_inheritance.asp#:~:text=,you%20create%20a%20new%20class" TargetMode="External"/><Relationship Id="rId4" Type="http://schemas.openxmlformats.org/officeDocument/2006/relationships/hyperlink" Target="https://www.w3schools.com/java/java_inheritance.asp#:~:text=In%20Java%2C%20it%20is%20possible,into%20two%20categories" TargetMode="External"/><Relationship Id="rId9" Type="http://schemas.openxmlformats.org/officeDocument/2006/relationships/hyperlink" Target="https://www.geeksforgeeks.org/java/inheritance-in-java/" TargetMode="External"/><Relationship Id="rId14" Type="http://schemas.openxmlformats.org/officeDocument/2006/relationships/hyperlink" Target="https://www.geeksforgeeks.org/java/compile-time-polymorphism-in-jav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693987"/>
            <a:ext cx="7772400" cy="1470025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в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2002" y="5776292"/>
            <a:ext cx="2956823" cy="816666"/>
          </a:xfrm>
        </p:spPr>
        <p:txBody>
          <a:bodyPr>
            <a:norm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Сагун</a:t>
            </a:r>
            <a:r>
              <a:rPr lang="ru-RU" sz="2000" dirty="0">
                <a:solidFill>
                  <a:schemeClr val="tx1"/>
                </a:solidFill>
              </a:rPr>
              <a:t> Александр</a:t>
            </a:r>
          </a:p>
          <a:p>
            <a:r>
              <a:rPr lang="ru-RU" sz="2000" dirty="0">
                <a:solidFill>
                  <a:schemeClr val="tx1"/>
                </a:solidFill>
              </a:rPr>
              <a:t>Житков Никита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0859"/>
            <a:ext cx="8229600" cy="1143000"/>
          </a:xfrm>
        </p:spPr>
        <p:txBody>
          <a:bodyPr/>
          <a:lstStyle/>
          <a:p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4" y="15935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Перегрузка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(compile-time)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Переопределение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(runtime)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D73B2C4-ED18-8AAC-426C-96FFEE74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16" y="3011657"/>
            <a:ext cx="5890591" cy="31608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F8674-9D7C-171B-B318-BCA735588347}"/>
              </a:ext>
            </a:extLst>
          </p:cNvPr>
          <p:cNvSpPr/>
          <p:nvPr/>
        </p:nvSpPr>
        <p:spPr>
          <a:xfrm>
            <a:off x="5413514" y="4253948"/>
            <a:ext cx="2107095" cy="212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08377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перегрузки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4" y="1627879"/>
            <a:ext cx="8580783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Calculator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int add(int a, int b) { return a + b; }</a:t>
            </a:r>
          </a:p>
          <a:p>
            <a:pPr marL="0" indent="0">
              <a:buNone/>
            </a:pPr>
            <a:r>
              <a:rPr dirty="0"/>
              <a:t>    double add(double a, double b) { return a + b;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7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переопределения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5" y="18122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 a = new Dog();</a:t>
            </a:r>
          </a:p>
          <a:p>
            <a:pPr marL="0" indent="0">
              <a:buNone/>
            </a:pPr>
            <a:r>
              <a:rPr dirty="0" err="1"/>
              <a:t>a.makeSound</a:t>
            </a:r>
            <a:r>
              <a:rPr dirty="0"/>
              <a:t>(); // </a:t>
            </a:r>
            <a:r>
              <a:rPr dirty="0" err="1"/>
              <a:t>Вывод</a:t>
            </a:r>
            <a:r>
              <a:rPr dirty="0"/>
              <a:t>: Woof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27646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Dog → </a:t>
            </a:r>
            <a:r>
              <a:rPr dirty="0" err="1"/>
              <a:t>makeSound</a:t>
            </a:r>
            <a:r>
              <a:rPr dirty="0"/>
              <a:t>() → Woof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Cat → </a:t>
            </a:r>
            <a:r>
              <a:rPr dirty="0" err="1"/>
              <a:t>makeSound</a:t>
            </a:r>
            <a:r>
              <a:rPr dirty="0"/>
              <a:t>() → Meow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D4EC4E-C91A-9AA0-5D51-BB0F49ED4DE9}"/>
              </a:ext>
            </a:extLst>
          </p:cNvPr>
          <p:cNvCxnSpPr/>
          <p:nvPr/>
        </p:nvCxnSpPr>
        <p:spPr>
          <a:xfrm>
            <a:off x="1086678" y="3041374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E0F6B8E-C503-7021-F24E-125D2129BF1C}"/>
              </a:ext>
            </a:extLst>
          </p:cNvPr>
          <p:cNvCxnSpPr/>
          <p:nvPr/>
        </p:nvCxnSpPr>
        <p:spPr>
          <a:xfrm>
            <a:off x="1086678" y="2451652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041B8E4-A439-0461-8182-C63D1883FCA5}"/>
              </a:ext>
            </a:extLst>
          </p:cNvPr>
          <p:cNvCxnSpPr/>
          <p:nvPr/>
        </p:nvCxnSpPr>
        <p:spPr>
          <a:xfrm>
            <a:off x="1086678" y="2126974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Зачем</a:t>
            </a:r>
            <a:r>
              <a:rPr dirty="0"/>
              <a:t> </a:t>
            </a:r>
            <a:r>
              <a:rPr dirty="0" err="1"/>
              <a:t>нужен</a:t>
            </a:r>
            <a:r>
              <a:rPr dirty="0"/>
              <a:t> </a:t>
            </a:r>
            <a:r>
              <a:rPr dirty="0" err="1"/>
              <a:t>полиморфизм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6101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Унификация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Масштабируемость</a:t>
            </a:r>
            <a:r>
              <a:rPr dirty="0"/>
              <a:t> </a:t>
            </a:r>
            <a:r>
              <a:rPr dirty="0" err="1"/>
              <a:t>программ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Гибкость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Комбинация</a:t>
            </a:r>
            <a:r>
              <a:rPr dirty="0"/>
              <a:t> </a:t>
            </a:r>
            <a:r>
              <a:rPr dirty="0" err="1"/>
              <a:t>наследования</a:t>
            </a:r>
            <a:r>
              <a:rPr dirty="0"/>
              <a:t> и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04" y="167308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abstract 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abstract void draw();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Circle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Circle");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Rectangle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Rectangle");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жизни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4" y="148093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interface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pay(double amount);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CardPayment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 </a:t>
            </a:r>
            <a:r>
              <a:rPr dirty="0"/>
              <a:t>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PayPalPayment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CryptoPayment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Payment p = new </a:t>
            </a:r>
            <a:r>
              <a:rPr dirty="0" err="1"/>
              <a:t>CardPayment</a:t>
            </a:r>
            <a:r>
              <a:rPr dirty="0"/>
              <a:t>();</a:t>
            </a:r>
          </a:p>
          <a:p>
            <a:pPr marL="0" indent="0">
              <a:buNone/>
            </a:pPr>
            <a:r>
              <a:rPr dirty="0" err="1"/>
              <a:t>p.pay</a:t>
            </a:r>
            <a:r>
              <a:rPr dirty="0"/>
              <a:t>(100);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0E8D2-D6D7-AB3A-C64B-E7E1B56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7403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Спецификаторы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D0BEB-D905-00CF-199F-38B0956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В Java существуют четыре основных спецификатора доступа: </a:t>
            </a:r>
          </a:p>
          <a:p>
            <a:pPr marL="0" indent="0">
              <a:buNone/>
            </a:pPr>
            <a:r>
              <a:rPr lang="ru-RU" sz="2600" dirty="0"/>
              <a:t>• </a:t>
            </a:r>
            <a:r>
              <a:rPr lang="ru-RU" sz="2600" dirty="0" err="1"/>
              <a:t>public</a:t>
            </a:r>
            <a:r>
              <a:rPr lang="ru-RU" sz="2600" dirty="0"/>
              <a:t> — доступен всем классам в любом пакете.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protected</a:t>
            </a:r>
            <a:r>
              <a:rPr lang="ru-RU" sz="2600" dirty="0"/>
              <a:t> — доступен только классам из того же пакета и всем подклассам.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default</a:t>
            </a:r>
            <a:r>
              <a:rPr lang="ru-RU" sz="2600" dirty="0"/>
              <a:t> (</a:t>
            </a:r>
            <a:r>
              <a:rPr lang="ru-RU" sz="2600" dirty="0" err="1"/>
              <a:t>package-private</a:t>
            </a:r>
            <a:r>
              <a:rPr lang="ru-RU" sz="2600" dirty="0"/>
              <a:t>) — доступен только внутри того же пакета.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private</a:t>
            </a:r>
            <a:r>
              <a:rPr lang="ru-RU" sz="2600" dirty="0"/>
              <a:t> — доступен только внутри самого класса и не наследуется.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0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6013D-A946-DC46-2A86-B20B047E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239850"/>
            <a:ext cx="8229600" cy="11430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0FCB4-6B3A-C552-0B00-A3B193B1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164658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Parent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method1() {}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method2() {}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method3() {}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Child </a:t>
            </a:r>
            <a:r>
              <a:rPr lang="ru-RU" dirty="0" err="1"/>
              <a:t>extends</a:t>
            </a:r>
            <a:r>
              <a:rPr lang="ru-RU" dirty="0"/>
              <a:t> </a:t>
            </a:r>
            <a:r>
              <a:rPr lang="ru-RU" dirty="0" err="1"/>
              <a:t>Parent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() {</a:t>
            </a:r>
            <a:br>
              <a:rPr lang="ru-RU" dirty="0"/>
            </a:br>
            <a:r>
              <a:rPr lang="ru-RU" dirty="0"/>
              <a:t>        // method1(); // Ошибка — </a:t>
            </a:r>
            <a:r>
              <a:rPr lang="ru-RU" dirty="0" err="1"/>
              <a:t>private</a:t>
            </a:r>
            <a:r>
              <a:rPr lang="ru-RU" dirty="0"/>
              <a:t> не наследуется</a:t>
            </a:r>
            <a:br>
              <a:rPr lang="ru-RU" dirty="0"/>
            </a:br>
            <a:r>
              <a:rPr lang="ru-RU" dirty="0"/>
              <a:t>        method2(); // Разрешено — </a:t>
            </a:r>
            <a:r>
              <a:rPr lang="ru-RU" dirty="0" err="1"/>
              <a:t>protected</a:t>
            </a:r>
            <a:r>
              <a:rPr lang="ru-RU" dirty="0"/>
              <a:t> доступен</a:t>
            </a:r>
            <a:br>
              <a:rPr lang="ru-RU" dirty="0"/>
            </a:br>
            <a:r>
              <a:rPr lang="ru-RU" dirty="0"/>
              <a:t>        method3(); // Разрешено — </a:t>
            </a:r>
            <a:r>
              <a:rPr lang="ru-RU" dirty="0" err="1"/>
              <a:t>public</a:t>
            </a:r>
            <a:r>
              <a:rPr lang="ru-RU" dirty="0"/>
              <a:t> доступен всем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7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E09DC-786D-9217-87C3-BABE86C1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Аннотации в контексте наследования и полиморфизма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74652-3E82-BF91-8F2B-FF04209F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205739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Аннотации — это </a:t>
            </a:r>
            <a:r>
              <a:rPr lang="ru-RU" sz="2000" dirty="0" err="1"/>
              <a:t>метатеги</a:t>
            </a:r>
            <a:r>
              <a:rPr lang="ru-RU" sz="2000" dirty="0"/>
              <a:t>, а по сути дополнительные модификаторы, которые добавляются к коду и применяются к объявлению пакетов, классов, конструкторов, методов, полей, параметров и локальных переменных.</a:t>
            </a:r>
          </a:p>
          <a:p>
            <a:pPr marL="0" indent="0">
              <a:buNone/>
            </a:pPr>
            <a:r>
              <a:rPr lang="ru-RU" sz="2000" dirty="0"/>
              <a:t>В контексте наследования и полиморфизма особенно важны аннотации @Override, @Inherited и @Deprecated.</a:t>
            </a:r>
          </a:p>
        </p:txBody>
      </p:sp>
    </p:spTree>
    <p:extLst>
      <p:ext uri="{BB962C8B-B14F-4D97-AF65-F5344CB8AC3E}">
        <p14:creationId xmlns:p14="http://schemas.microsoft.com/office/powerpoint/2010/main" val="351052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791" y="1895060"/>
            <a:ext cx="10051774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— </a:t>
            </a:r>
            <a:r>
              <a:rPr dirty="0" err="1"/>
              <a:t>ключевые</a:t>
            </a:r>
            <a:r>
              <a:rPr dirty="0"/>
              <a:t>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объектно-ориентированного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(ООП).</a:t>
            </a:r>
          </a:p>
          <a:p>
            <a:pPr marL="0" indent="0">
              <a:buNone/>
            </a:pP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переиспользовать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, </a:t>
            </a:r>
            <a:r>
              <a:rPr dirty="0" err="1"/>
              <a:t>упрощают</a:t>
            </a:r>
            <a:r>
              <a:rPr dirty="0"/>
              <a:t> </a:t>
            </a:r>
            <a:r>
              <a:rPr dirty="0" err="1"/>
              <a:t>поддержку</a:t>
            </a:r>
            <a:r>
              <a:rPr dirty="0"/>
              <a:t> и </a:t>
            </a:r>
            <a:r>
              <a:rPr dirty="0" err="1"/>
              <a:t>делают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гибкими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D8694-1852-314E-6BF9-3B1C8A72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90" y="-265180"/>
            <a:ext cx="8229600" cy="11430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ABA47-F23D-D45B-4215-AECE6A22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2" y="1267997"/>
            <a:ext cx="2745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class A {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public static void method() { … } </a:t>
            </a:r>
          </a:p>
          <a:p>
            <a:pPr marL="0" indent="0">
              <a:buNone/>
            </a:pPr>
            <a:r>
              <a:rPr lang="en-US" sz="1200" dirty="0"/>
              <a:t>} 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200" dirty="0"/>
              <a:t>class B extends A {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@Override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public static void method() { … } 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2D30F-99C0-5141-46BF-4E22E57637A9}"/>
              </a:ext>
            </a:extLst>
          </p:cNvPr>
          <p:cNvSpPr txBox="1"/>
          <p:nvPr/>
        </p:nvSpPr>
        <p:spPr>
          <a:xfrm>
            <a:off x="485232" y="773417"/>
            <a:ext cx="147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@Override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7B7DF-5ADA-0547-6488-5D2C1F8A00D3}"/>
              </a:ext>
            </a:extLst>
          </p:cNvPr>
          <p:cNvSpPr txBox="1"/>
          <p:nvPr/>
        </p:nvSpPr>
        <p:spPr>
          <a:xfrm>
            <a:off x="4597306" y="769683"/>
            <a:ext cx="147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@Inherited</a:t>
            </a: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6BC7-4C6B-ADFB-832E-0A14E2C1F88C}"/>
              </a:ext>
            </a:extLst>
          </p:cNvPr>
          <p:cNvSpPr txBox="1"/>
          <p:nvPr/>
        </p:nvSpPr>
        <p:spPr>
          <a:xfrm>
            <a:off x="9436099" y="745551"/>
            <a:ext cx="174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@Deprecated</a:t>
            </a:r>
            <a:endParaRPr lang="ru-RU" sz="2000" b="1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F17A410-30F7-D067-0012-8AC03541EB6B}"/>
              </a:ext>
            </a:extLst>
          </p:cNvPr>
          <p:cNvSpPr txBox="1">
            <a:spLocks/>
          </p:cNvSpPr>
          <p:nvPr/>
        </p:nvSpPr>
        <p:spPr>
          <a:xfrm>
            <a:off x="3783494" y="1837698"/>
            <a:ext cx="40750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20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D0D37B0-B3BE-2E3A-5CFD-7443DA8BF97E}"/>
              </a:ext>
            </a:extLst>
          </p:cNvPr>
          <p:cNvSpPr txBox="1">
            <a:spLocks/>
          </p:cNvSpPr>
          <p:nvPr/>
        </p:nvSpPr>
        <p:spPr>
          <a:xfrm>
            <a:off x="8153947" y="1219947"/>
            <a:ext cx="41248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class Calculator { </a:t>
            </a:r>
          </a:p>
          <a:p>
            <a:pPr marL="0" indent="0">
              <a:buNone/>
            </a:pPr>
            <a:r>
              <a:rPr lang="en-US" sz="1200" dirty="0"/>
              <a:t>	@Deprecated </a:t>
            </a:r>
          </a:p>
          <a:p>
            <a:pPr marL="0" indent="0">
              <a:buNone/>
            </a:pPr>
            <a:r>
              <a:rPr lang="en-US" sz="1200" dirty="0"/>
              <a:t>	int </a:t>
            </a:r>
            <a:r>
              <a:rPr lang="en-US" sz="1200" dirty="0" err="1"/>
              <a:t>addOld</a:t>
            </a:r>
            <a:r>
              <a:rPr lang="en-US" sz="1200" dirty="0"/>
              <a:t>(int a, int b) { return a + b; }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int add(int a, int b) { // </a:t>
            </a:r>
            <a:r>
              <a:rPr lang="ru-RU" sz="1200" dirty="0"/>
              <a:t>Новый метод </a:t>
            </a:r>
            <a:r>
              <a:rPr lang="en-US" sz="1200" dirty="0"/>
              <a:t>			return </a:t>
            </a:r>
            <a:r>
              <a:rPr lang="en-US" sz="1200" dirty="0" err="1"/>
              <a:t>Math.addExact</a:t>
            </a:r>
            <a:r>
              <a:rPr lang="en-US" sz="1200" dirty="0"/>
              <a:t>(a, b); } 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class Main { </a:t>
            </a:r>
          </a:p>
          <a:p>
            <a:pPr marL="0" indent="0">
              <a:buNone/>
            </a:pPr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 			Calculator c = new Calculator(); 			//</a:t>
            </a:r>
            <a:r>
              <a:rPr lang="ru-RU" sz="1200" dirty="0"/>
              <a:t>Предупреждение: метод устарел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c.addOld</a:t>
            </a:r>
            <a:r>
              <a:rPr lang="en-US" sz="1200" dirty="0"/>
              <a:t>(2, 3); </a:t>
            </a:r>
            <a:r>
              <a:rPr lang="ru-RU" sz="1200" dirty="0"/>
              <a:t>} 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}</a:t>
            </a:r>
            <a:endParaRPr lang="ru-RU" sz="10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42485FA-2E82-4CB6-D86B-6DC9977835B0}"/>
              </a:ext>
            </a:extLst>
          </p:cNvPr>
          <p:cNvCxnSpPr/>
          <p:nvPr/>
        </p:nvCxnSpPr>
        <p:spPr>
          <a:xfrm>
            <a:off x="-17268" y="773417"/>
            <a:ext cx="1218882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FC20B34-C534-D36A-F671-E839EE37DAF5}"/>
              </a:ext>
            </a:extLst>
          </p:cNvPr>
          <p:cNvCxnSpPr>
            <a:cxnSpLocks/>
          </p:cNvCxnSpPr>
          <p:nvPr/>
        </p:nvCxnSpPr>
        <p:spPr>
          <a:xfrm>
            <a:off x="2642818" y="773417"/>
            <a:ext cx="0" cy="60845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4A9B53D-AFD9-7756-4FA8-F390FACEE54B}"/>
              </a:ext>
            </a:extLst>
          </p:cNvPr>
          <p:cNvCxnSpPr>
            <a:cxnSpLocks/>
          </p:cNvCxnSpPr>
          <p:nvPr/>
        </p:nvCxnSpPr>
        <p:spPr>
          <a:xfrm>
            <a:off x="8060190" y="764345"/>
            <a:ext cx="0" cy="60936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2BE9AF0-FAE5-C033-735F-994F2776978C}"/>
              </a:ext>
            </a:extLst>
          </p:cNvPr>
          <p:cNvCxnSpPr/>
          <p:nvPr/>
        </p:nvCxnSpPr>
        <p:spPr>
          <a:xfrm>
            <a:off x="-19489" y="1173527"/>
            <a:ext cx="1218882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utoShape 4" descr="❌">
            <a:extLst>
              <a:ext uri="{FF2B5EF4-FFF2-40B4-BE49-F238E27FC236}">
                <a16:creationId xmlns:a16="http://schemas.microsoft.com/office/drawing/2014/main" id="{D439AA6D-826F-A026-9E5E-4D79220DE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13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4C068-B7AD-05A0-3053-3660EB83AF55}"/>
              </a:ext>
            </a:extLst>
          </p:cNvPr>
          <p:cNvSpPr txBox="1"/>
          <p:nvPr/>
        </p:nvSpPr>
        <p:spPr>
          <a:xfrm>
            <a:off x="2646576" y="3800772"/>
            <a:ext cx="5305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ru-RU" sz="1200" dirty="0"/>
              <a:t>Добавляем @</a:t>
            </a:r>
            <a:r>
              <a:rPr lang="en-US" sz="1200" dirty="0"/>
              <a:t>Inherited</a:t>
            </a:r>
          </a:p>
          <a:p>
            <a:r>
              <a:rPr lang="en-US" sz="1200" dirty="0"/>
              <a:t>@Inherited</a:t>
            </a:r>
          </a:p>
          <a:p>
            <a:r>
              <a:rPr lang="en-US" sz="1200" dirty="0"/>
              <a:t>@Retention(RetentionPolicy.RUNTIME)</a:t>
            </a:r>
          </a:p>
          <a:p>
            <a:r>
              <a:rPr lang="en-US" sz="1200" dirty="0"/>
              <a:t>@interface Info {}</a:t>
            </a:r>
          </a:p>
          <a:p>
            <a:endParaRPr lang="en-US" sz="1200" dirty="0"/>
          </a:p>
          <a:p>
            <a:r>
              <a:rPr lang="en-US" sz="1200" dirty="0"/>
              <a:t>@Info</a:t>
            </a:r>
          </a:p>
          <a:p>
            <a:r>
              <a:rPr lang="en-US" sz="1200" dirty="0"/>
              <a:t>class Animal { }</a:t>
            </a:r>
          </a:p>
          <a:p>
            <a:endParaRPr lang="en-US" sz="1200" dirty="0"/>
          </a:p>
          <a:p>
            <a:r>
              <a:rPr lang="en-US" sz="1200" dirty="0"/>
              <a:t>class Dog extends Animal { }</a:t>
            </a:r>
          </a:p>
          <a:p>
            <a:endParaRPr lang="en-US" sz="1200" dirty="0"/>
          </a:p>
          <a:p>
            <a:r>
              <a:rPr lang="en-US" sz="1200" dirty="0"/>
              <a:t>public class Main {</a:t>
            </a:r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Animal.class.isAnnotationPresent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//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Dog.class.isAnnotationPresent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   // true </a:t>
            </a:r>
            <a:endParaRPr lang="ru-RU" sz="1200" dirty="0"/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9AF3C-44DD-7D05-67CE-DDA0E90E5664}"/>
              </a:ext>
            </a:extLst>
          </p:cNvPr>
          <p:cNvSpPr txBox="1"/>
          <p:nvPr/>
        </p:nvSpPr>
        <p:spPr>
          <a:xfrm>
            <a:off x="2654020" y="1214309"/>
            <a:ext cx="5958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ru-RU" sz="1200" dirty="0"/>
              <a:t>Обычная аннотация, без @</a:t>
            </a:r>
            <a:r>
              <a:rPr lang="en-US" sz="1200" dirty="0"/>
              <a:t>Inherited</a:t>
            </a:r>
          </a:p>
          <a:p>
            <a:r>
              <a:rPr lang="en-US" sz="1200" dirty="0"/>
              <a:t>@Retention(RetentionPolicy.RUNTIME)</a:t>
            </a:r>
          </a:p>
          <a:p>
            <a:r>
              <a:rPr lang="en-US" sz="1200" dirty="0"/>
              <a:t>@interface Info {}</a:t>
            </a:r>
          </a:p>
          <a:p>
            <a:endParaRPr lang="en-US" sz="1200" dirty="0"/>
          </a:p>
          <a:p>
            <a:r>
              <a:rPr lang="en-US" sz="1200" dirty="0"/>
              <a:t>@Info</a:t>
            </a:r>
          </a:p>
          <a:p>
            <a:r>
              <a:rPr lang="en-US" sz="1200" dirty="0"/>
              <a:t>class Animal { }</a:t>
            </a:r>
          </a:p>
          <a:p>
            <a:r>
              <a:rPr lang="en-US" sz="1200" dirty="0"/>
              <a:t>class Dog extends Animal { }</a:t>
            </a:r>
          </a:p>
          <a:p>
            <a:r>
              <a:rPr lang="en-US" sz="1200" dirty="0"/>
              <a:t>public class Main {</a:t>
            </a:r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Animal.class.isAnnotationPresent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//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Dog.class.isAnnotationPresent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   // false</a:t>
            </a:r>
            <a:endParaRPr lang="ru-RU" sz="1200" dirty="0"/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}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CBB29B-AA79-C39D-E2AC-25E869809CDF}"/>
              </a:ext>
            </a:extLst>
          </p:cNvPr>
          <p:cNvCxnSpPr/>
          <p:nvPr/>
        </p:nvCxnSpPr>
        <p:spPr>
          <a:xfrm>
            <a:off x="2642818" y="3707299"/>
            <a:ext cx="54173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7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45176-3897-8D2D-436D-D210D473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541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Ковариантные типы возвращаемого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D2B99-ABAF-117C-053C-58483D1D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187849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class Animal {}</a:t>
            </a:r>
            <a:br>
              <a:rPr lang="en-US" sz="1800" dirty="0"/>
            </a:br>
            <a:r>
              <a:rPr lang="en-US" sz="1800" dirty="0"/>
              <a:t>class Dog extends Animal {}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class </a:t>
            </a:r>
            <a:r>
              <a:rPr lang="en-US" sz="1800" dirty="0" err="1"/>
              <a:t>AnimalFactory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Animal create() { return new Animal();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class </a:t>
            </a:r>
            <a:r>
              <a:rPr lang="en-US" sz="1800" dirty="0" err="1"/>
              <a:t>DogFactory</a:t>
            </a:r>
            <a:r>
              <a:rPr lang="en-US" sz="1800" dirty="0"/>
              <a:t> extends </a:t>
            </a:r>
            <a:r>
              <a:rPr lang="en-US" sz="1800" dirty="0" err="1"/>
              <a:t>AnimalFactory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@Override</a:t>
            </a:r>
            <a:br>
              <a:rPr lang="en-US" sz="1800" dirty="0"/>
            </a:br>
            <a:r>
              <a:rPr lang="en-US" sz="1800" dirty="0"/>
              <a:t>    Dog create() { return new Dog(); }</a:t>
            </a:r>
            <a:br>
              <a:rPr lang="en-US" sz="1800" dirty="0"/>
            </a:b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8502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4784-04EC-0D3C-28B9-3736B2FF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>
                <a:solidFill>
                  <a:srgbClr val="FF0000"/>
                </a:solidFill>
              </a:rPr>
              <a:t>final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2353B-7993-9069-135F-7E92114A9185}"/>
              </a:ext>
            </a:extLst>
          </p:cNvPr>
          <p:cNvSpPr txBox="1"/>
          <p:nvPr/>
        </p:nvSpPr>
        <p:spPr>
          <a:xfrm>
            <a:off x="678425" y="2379406"/>
            <a:ext cx="7910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0" i="0" dirty="0">
                <a:effectLst/>
                <a:latin typeface="+mj-lt"/>
              </a:rPr>
              <a:t>Ключевое слово, означающее "не может быть изменено“</a:t>
            </a:r>
            <a:endParaRPr lang="en-US" sz="3200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3200" b="0" i="0" dirty="0">
              <a:effectLst/>
              <a:latin typeface="+mj-lt"/>
            </a:endParaRPr>
          </a:p>
          <a:p>
            <a:pPr algn="l"/>
            <a:r>
              <a:rPr lang="ru-RU" sz="3200" b="0" i="0" dirty="0">
                <a:effectLst/>
                <a:latin typeface="+mj-lt"/>
              </a:rPr>
              <a:t>Применяется к классам, методам, переменным и параметрам</a:t>
            </a:r>
          </a:p>
          <a:p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900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F104-046E-1CE6-365A-281A0836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8258" cy="107238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final</a:t>
            </a:r>
            <a:r>
              <a:rPr lang="en-US" dirty="0"/>
              <a:t> </a:t>
            </a:r>
            <a:r>
              <a:rPr lang="ru-RU" dirty="0"/>
              <a:t>для методов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2014C-F5F6-5B71-F354-27BEE2C2555B}"/>
              </a:ext>
            </a:extLst>
          </p:cNvPr>
          <p:cNvSpPr txBox="1"/>
          <p:nvPr/>
        </p:nvSpPr>
        <p:spPr>
          <a:xfrm>
            <a:off x="346586" y="1474175"/>
            <a:ext cx="49530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Parent {</a:t>
            </a:r>
          </a:p>
          <a:p>
            <a:r>
              <a:rPr lang="en-US" sz="1600" dirty="0"/>
              <a:t>    public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final </a:t>
            </a:r>
            <a:r>
              <a:rPr lang="en-US" sz="1600" dirty="0"/>
              <a:t>void </a:t>
            </a:r>
            <a:r>
              <a:rPr lang="en-US" sz="1600" dirty="0" err="1"/>
              <a:t>importantMethod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Этот метод нельзя переопределить!");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    </a:t>
            </a:r>
          </a:p>
          <a:p>
            <a:r>
              <a:rPr lang="ru-RU" sz="1600" dirty="0"/>
              <a:t>    </a:t>
            </a:r>
            <a:r>
              <a:rPr lang="en-US" sz="1600" dirty="0"/>
              <a:t>public void </a:t>
            </a:r>
            <a:r>
              <a:rPr lang="en-US" sz="1600" dirty="0" err="1"/>
              <a:t>normalMethod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Этот можно переопределить");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}</a:t>
            </a:r>
          </a:p>
          <a:p>
            <a:endParaRPr lang="ru-RU" sz="1600" dirty="0"/>
          </a:p>
          <a:p>
            <a:r>
              <a:rPr lang="en-US" sz="1600" dirty="0"/>
              <a:t>class Child extends Parent {</a:t>
            </a:r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 @Override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  // public void </a:t>
            </a:r>
            <a:r>
              <a:rPr lang="en-US" sz="1600" dirty="0" err="1">
                <a:solidFill>
                  <a:srgbClr val="00B050"/>
                </a:solidFill>
              </a:rPr>
              <a:t>importantMethod</a:t>
            </a:r>
            <a:r>
              <a:rPr lang="en-US" sz="1600" dirty="0">
                <a:solidFill>
                  <a:srgbClr val="00B050"/>
                </a:solidFill>
              </a:rPr>
              <a:t>() {} // </a:t>
            </a:r>
            <a:r>
              <a:rPr lang="ru-RU" sz="1600" dirty="0">
                <a:solidFill>
                  <a:srgbClr val="00B050"/>
                </a:solidFill>
              </a:rPr>
              <a:t>ОШИБКА! </a:t>
            </a:r>
            <a:r>
              <a:rPr lang="en-US" sz="1600" dirty="0">
                <a:solidFill>
                  <a:srgbClr val="00B050"/>
                </a:solidFill>
              </a:rPr>
              <a:t>Final </a:t>
            </a:r>
            <a:r>
              <a:rPr lang="ru-RU" sz="1600" dirty="0">
                <a:solidFill>
                  <a:srgbClr val="00B050"/>
                </a:solidFill>
              </a:rPr>
              <a:t>метод</a:t>
            </a:r>
          </a:p>
          <a:p>
            <a:r>
              <a:rPr lang="ru-RU" sz="1600" dirty="0"/>
              <a:t>    </a:t>
            </a:r>
          </a:p>
          <a:p>
            <a:r>
              <a:rPr lang="ru-RU" sz="1600" dirty="0"/>
              <a:t>    @</a:t>
            </a:r>
            <a:r>
              <a:rPr lang="en-US" sz="1600" dirty="0"/>
              <a:t>Override</a:t>
            </a:r>
          </a:p>
          <a:p>
            <a:r>
              <a:rPr lang="en-US" sz="1600" dirty="0"/>
              <a:t>    public void </a:t>
            </a:r>
            <a:r>
              <a:rPr lang="en-US" sz="1600" dirty="0" err="1"/>
              <a:t>normalMethod</a:t>
            </a:r>
            <a:r>
              <a:rPr lang="en-US" sz="1600" dirty="0"/>
              <a:t>() {        </a:t>
            </a:r>
            <a:r>
              <a:rPr lang="en-US" sz="1600" dirty="0">
                <a:solidFill>
                  <a:srgbClr val="00B050"/>
                </a:solidFill>
              </a:rPr>
              <a:t>// OK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ru-RU" sz="1600" dirty="0"/>
              <a:t>Переопределённый метод");</a:t>
            </a:r>
          </a:p>
          <a:p>
            <a:r>
              <a:rPr lang="ru-RU" sz="1600" dirty="0"/>
              <a:t>    }</a:t>
            </a:r>
          </a:p>
          <a:p>
            <a:r>
              <a:rPr lang="ru-RU" sz="16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33187-A0B1-06FA-FF9B-3F10D2B46E6F}"/>
              </a:ext>
            </a:extLst>
          </p:cNvPr>
          <p:cNvSpPr txBox="1"/>
          <p:nvPr/>
        </p:nvSpPr>
        <p:spPr>
          <a:xfrm>
            <a:off x="6546696" y="488510"/>
            <a:ext cx="4799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final</a:t>
            </a:r>
            <a:r>
              <a:rPr lang="en-US" sz="4400" dirty="0"/>
              <a:t> </a:t>
            </a:r>
            <a:r>
              <a:rPr lang="ru-RU" sz="4400" dirty="0"/>
              <a:t>для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C170F-4BA1-E8F5-64E4-A288F5292AD3}"/>
              </a:ext>
            </a:extLst>
          </p:cNvPr>
          <p:cNvSpPr txBox="1"/>
          <p:nvPr/>
        </p:nvSpPr>
        <p:spPr>
          <a:xfrm>
            <a:off x="6656438" y="1691148"/>
            <a:ext cx="4689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class String {  </a:t>
            </a:r>
            <a:r>
              <a:rPr lang="en-US" dirty="0">
                <a:solidFill>
                  <a:srgbClr val="00B050"/>
                </a:solidFill>
              </a:rPr>
              <a:t>// String - final </a:t>
            </a:r>
            <a:r>
              <a:rPr lang="ru-RU" dirty="0">
                <a:solidFill>
                  <a:srgbClr val="00B050"/>
                </a:solidFill>
              </a:rPr>
              <a:t>класс в </a:t>
            </a:r>
            <a:r>
              <a:rPr lang="en-US" dirty="0">
                <a:solidFill>
                  <a:srgbClr val="00B050"/>
                </a:solidFill>
              </a:rPr>
              <a:t>Java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Нельзя наследоваться от </a:t>
            </a:r>
            <a:r>
              <a:rPr lang="en-US" dirty="0">
                <a:solidFill>
                  <a:srgbClr val="00B050"/>
                </a:solidFill>
              </a:rPr>
              <a:t>final </a:t>
            </a:r>
            <a:r>
              <a:rPr lang="ru-RU" dirty="0">
                <a:solidFill>
                  <a:srgbClr val="00B050"/>
                </a:solidFill>
              </a:rPr>
              <a:t>классов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class </a:t>
            </a:r>
            <a:r>
              <a:rPr lang="en-US" dirty="0" err="1">
                <a:solidFill>
                  <a:srgbClr val="00B050"/>
                </a:solidFill>
              </a:rPr>
              <a:t>MyString</a:t>
            </a:r>
            <a:r>
              <a:rPr lang="en-US" dirty="0">
                <a:solidFill>
                  <a:srgbClr val="00B050"/>
                </a:solidFill>
              </a:rPr>
              <a:t> extends String {} // </a:t>
            </a:r>
            <a:r>
              <a:rPr lang="ru-RU" dirty="0">
                <a:solidFill>
                  <a:srgbClr val="00B050"/>
                </a:solidFill>
              </a:rPr>
              <a:t>ОШИБКА!</a:t>
            </a:r>
          </a:p>
        </p:txBody>
      </p:sp>
    </p:spTree>
    <p:extLst>
      <p:ext uri="{BB962C8B-B14F-4D97-AF65-F5344CB8AC3E}">
        <p14:creationId xmlns:p14="http://schemas.microsoft.com/office/powerpoint/2010/main" val="416304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E5495-4B57-2D21-450D-40AC1C3D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191" y="290859"/>
            <a:ext cx="8229600" cy="1143000"/>
          </a:xfrm>
        </p:spPr>
        <p:txBody>
          <a:bodyPr/>
          <a:lstStyle/>
          <a:p>
            <a:r>
              <a:rPr lang="en-US" dirty="0"/>
              <a:t>Final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0487B-3B86-53A2-A294-E5B007AD9A3F}"/>
              </a:ext>
            </a:extLst>
          </p:cNvPr>
          <p:cNvSpPr txBox="1"/>
          <p:nvPr/>
        </p:nvSpPr>
        <p:spPr>
          <a:xfrm>
            <a:off x="1232452" y="1648170"/>
            <a:ext cx="8653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</a:t>
            </a:r>
            <a:r>
              <a:rPr lang="ru-RU" dirty="0" err="1"/>
              <a:t>final</a:t>
            </a:r>
            <a:r>
              <a:rPr lang="ru-RU" dirty="0"/>
              <a:t> - мощный инструмент для создания безопасного и предсказуемого кода</a:t>
            </a:r>
          </a:p>
          <a:p>
            <a:r>
              <a:rPr lang="ru-RU" dirty="0"/>
              <a:t>• Сочетается с наследованием и полиморфизмом, позволяя контролировать их использование</a:t>
            </a:r>
          </a:p>
          <a:p>
            <a:r>
              <a:rPr lang="ru-RU" dirty="0"/>
              <a:t>• Широко применяется в промышленной разработке для создания надежных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4025824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0980"/>
            <a:ext cx="8229600" cy="1143000"/>
          </a:xfrm>
        </p:spPr>
        <p:txBody>
          <a:bodyPr/>
          <a:lstStyle/>
          <a:p>
            <a:r>
              <a:rPr dirty="0" err="1"/>
              <a:t>Источники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5" y="1699591"/>
            <a:ext cx="1002527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Oracle Java Tutorials, </a:t>
            </a:r>
            <a:r>
              <a:rPr lang="en-US" i="1" dirty="0"/>
              <a:t>Interfaces and Inheritance</a:t>
            </a:r>
            <a:r>
              <a:rPr lang="en-US" dirty="0">
                <a:hlinkClick r:id="rId2"/>
              </a:rPr>
              <a:t>[1]</a:t>
            </a:r>
            <a:endParaRPr lang="ru-RU" dirty="0"/>
          </a:p>
          <a:p>
            <a:pPr lvl="0"/>
            <a:r>
              <a:rPr lang="ru-RU" dirty="0" err="1"/>
              <a:t>GeeksforGeeks</a:t>
            </a:r>
            <a:r>
              <a:rPr lang="ru-RU" dirty="0"/>
              <a:t>, </a:t>
            </a:r>
            <a:r>
              <a:rPr lang="ru-RU" i="1" dirty="0" err="1"/>
              <a:t>Inheritance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 Java</a:t>
            </a:r>
            <a:r>
              <a:rPr lang="ru-RU" dirty="0">
                <a:hlinkClick r:id="rId3"/>
              </a:rPr>
              <a:t>[2]</a:t>
            </a:r>
            <a:endParaRPr lang="ru-RU" dirty="0"/>
          </a:p>
          <a:p>
            <a:pPr lvl="0"/>
            <a:r>
              <a:rPr lang="en-US" dirty="0"/>
              <a:t>W3Schools, </a:t>
            </a:r>
            <a:r>
              <a:rPr lang="en-US" i="1" dirty="0"/>
              <a:t>Java Inheritance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Java Polymorphism</a:t>
            </a:r>
            <a:r>
              <a:rPr lang="en-US" dirty="0">
                <a:hlinkClick r:id="rId4"/>
              </a:rPr>
              <a:t>[</a:t>
            </a:r>
            <a:r>
              <a:rPr lang="ru-RU" dirty="0">
                <a:hlinkClick r:id="rId4"/>
              </a:rPr>
              <a:t>3</a:t>
            </a:r>
            <a:r>
              <a:rPr lang="en-US" dirty="0">
                <a:hlinkClick r:id="rId4"/>
              </a:rPr>
              <a:t>]</a:t>
            </a:r>
            <a:endParaRPr lang="ru-RU" dirty="0"/>
          </a:p>
          <a:p>
            <a:pPr lvl="0"/>
            <a:r>
              <a:rPr lang="en-US" dirty="0" err="1"/>
              <a:t>Programiz</a:t>
            </a:r>
            <a:r>
              <a:rPr lang="en-US" dirty="0"/>
              <a:t>, </a:t>
            </a:r>
            <a:r>
              <a:rPr lang="en-US" i="1" dirty="0"/>
              <a:t>Java Inheritance (With Examples)</a:t>
            </a:r>
            <a:r>
              <a:rPr lang="en-US" dirty="0">
                <a:hlinkClick r:id="rId5"/>
              </a:rPr>
              <a:t>[</a:t>
            </a:r>
            <a:r>
              <a:rPr lang="ru-RU" dirty="0">
                <a:hlinkClick r:id="rId5"/>
              </a:rPr>
              <a:t>4</a:t>
            </a:r>
            <a:r>
              <a:rPr lang="en-US" dirty="0">
                <a:hlinkClick r:id="rId5"/>
              </a:rPr>
              <a:t>]</a:t>
            </a:r>
            <a:endParaRPr lang="ru-RU" dirty="0"/>
          </a:p>
          <a:p>
            <a:pPr lvl="0"/>
            <a:r>
              <a:rPr lang="en-US" dirty="0" err="1"/>
              <a:t>GeeksforGeeks</a:t>
            </a:r>
            <a:r>
              <a:rPr lang="en-US" dirty="0"/>
              <a:t>, </a:t>
            </a:r>
            <a:r>
              <a:rPr lang="en-US" i="1" dirty="0"/>
              <a:t>Compile Time Polymorphism in Java</a:t>
            </a:r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endParaRPr lang="ru-RU" dirty="0"/>
          </a:p>
          <a:p>
            <a:pPr lvl="0"/>
            <a:r>
              <a:rPr lang="ru-RU" dirty="0" err="1"/>
              <a:t>Tutorialspoint</a:t>
            </a:r>
            <a:r>
              <a:rPr lang="ru-RU" dirty="0"/>
              <a:t>, </a:t>
            </a:r>
            <a:r>
              <a:rPr lang="ru-RU" i="1" dirty="0"/>
              <a:t>Java – </a:t>
            </a:r>
            <a:r>
              <a:rPr lang="ru-RU" i="1" dirty="0" err="1"/>
              <a:t>Polymorphism</a:t>
            </a:r>
            <a:r>
              <a:rPr lang="ru-RU" dirty="0">
                <a:hlinkClick r:id="rId7"/>
              </a:rPr>
              <a:t>[6]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r>
              <a:rPr lang="en-US" dirty="0">
                <a:hlinkClick r:id="rId2"/>
              </a:rPr>
              <a:t>[1]</a:t>
            </a:r>
            <a:r>
              <a:rPr lang="ru-RU" dirty="0"/>
              <a:t> </a:t>
            </a:r>
            <a:r>
              <a:rPr lang="en-US" dirty="0">
                <a:hlinkClick r:id="rId8"/>
              </a:rPr>
              <a:t>https://docs.oracle.com/javase/tutorial/java/IandI/subclasses.html</a:t>
            </a:r>
            <a:endParaRPr lang="ru-RU" dirty="0"/>
          </a:p>
          <a:p>
            <a:r>
              <a:rPr lang="en-US" dirty="0">
                <a:hlinkClick r:id="rId3"/>
              </a:rPr>
              <a:t>[</a:t>
            </a:r>
            <a:r>
              <a:rPr lang="ru-RU" dirty="0">
                <a:hlinkClick r:id="rId3"/>
              </a:rPr>
              <a:t>2</a:t>
            </a:r>
            <a:r>
              <a:rPr lang="en-US" dirty="0">
                <a:hlinkClick r:id="rId3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https://www.geeksforgeeks.org/java/inheritance-in-java/</a:t>
            </a:r>
            <a:endParaRPr lang="ru-RU" dirty="0"/>
          </a:p>
          <a:p>
            <a:r>
              <a:rPr lang="en-US" dirty="0">
                <a:hlinkClick r:id="rId10"/>
              </a:rPr>
              <a:t>[</a:t>
            </a:r>
            <a:r>
              <a:rPr lang="ru-RU" dirty="0">
                <a:hlinkClick r:id="rId10"/>
              </a:rPr>
              <a:t>3</a:t>
            </a:r>
            <a:r>
              <a:rPr lang="en-US" dirty="0">
                <a:hlinkClick r:id="rId10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1"/>
              </a:rPr>
              <a:t>https://www.w3schools.com/java/java_inheritance.asp</a:t>
            </a:r>
            <a:endParaRPr lang="ru-RU" dirty="0"/>
          </a:p>
          <a:p>
            <a:r>
              <a:rPr lang="en-US" dirty="0">
                <a:hlinkClick r:id="rId12"/>
              </a:rPr>
              <a:t>[</a:t>
            </a:r>
            <a:r>
              <a:rPr lang="ru-RU" dirty="0">
                <a:hlinkClick r:id="rId12"/>
              </a:rPr>
              <a:t>4</a:t>
            </a:r>
            <a:r>
              <a:rPr lang="en-US" dirty="0">
                <a:hlinkClick r:id="rId12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3"/>
              </a:rPr>
              <a:t>https://www.slideshare.net/slideshow/inheritance-and-polymorphism-204564554/204564554</a:t>
            </a:r>
            <a:endParaRPr lang="ru-RU" dirty="0"/>
          </a:p>
          <a:p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r>
              <a:rPr lang="en-US" dirty="0"/>
              <a:t> </a:t>
            </a:r>
            <a:r>
              <a:rPr lang="en-US" dirty="0">
                <a:hlinkClick r:id="rId14"/>
              </a:rPr>
              <a:t>https://www.geeksforgeeks.org/java/compile-time-polymorphism-in-java/</a:t>
            </a:r>
            <a:endParaRPr lang="ru-RU" dirty="0"/>
          </a:p>
          <a:p>
            <a:r>
              <a:rPr lang="en-US" dirty="0">
                <a:hlinkClick r:id="rId15"/>
              </a:rPr>
              <a:t>[</a:t>
            </a:r>
            <a:r>
              <a:rPr lang="ru-RU" dirty="0">
                <a:hlinkClick r:id="rId15"/>
              </a:rPr>
              <a:t>6</a:t>
            </a:r>
            <a:r>
              <a:rPr lang="en-US" dirty="0">
                <a:hlinkClick r:id="rId15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6"/>
              </a:rPr>
              <a:t>https://www.tutorialspoint.com/java/java_polymorphism.htm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195125"/>
            <a:ext cx="8229600" cy="1143000"/>
          </a:xfrm>
        </p:spPr>
        <p:txBody>
          <a:bodyPr/>
          <a:lstStyle/>
          <a:p>
            <a:r>
              <a:rPr dirty="0" err="1"/>
              <a:t>Основы</a:t>
            </a:r>
            <a:r>
              <a:rPr dirty="0"/>
              <a:t> ООП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44" y="178172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Принципы:</a:t>
            </a:r>
            <a:endParaRPr dirty="0"/>
          </a:p>
          <a:p>
            <a:pPr marL="0" indent="0">
              <a:buNone/>
            </a:pPr>
            <a:r>
              <a:rPr sz="2800" dirty="0"/>
              <a:t>1. </a:t>
            </a:r>
            <a:r>
              <a:rPr sz="2800" dirty="0" err="1"/>
              <a:t>Инкапсуляция</a:t>
            </a:r>
            <a:endParaRPr sz="2800" dirty="0"/>
          </a:p>
          <a:p>
            <a:pPr marL="0" indent="0">
              <a:buNone/>
            </a:pPr>
            <a:r>
              <a:rPr sz="2800" dirty="0"/>
              <a:t>2. </a:t>
            </a:r>
            <a:r>
              <a:rPr sz="2800" dirty="0" err="1"/>
              <a:t>Наследование</a:t>
            </a:r>
            <a:endParaRPr sz="2800" dirty="0"/>
          </a:p>
          <a:p>
            <a:pPr marL="0" indent="0">
              <a:buNone/>
            </a:pPr>
            <a:r>
              <a:rPr sz="2800" dirty="0"/>
              <a:t>3. </a:t>
            </a:r>
            <a:r>
              <a:rPr sz="2800" dirty="0" err="1"/>
              <a:t>Полиморфизм</a:t>
            </a:r>
            <a:endParaRPr sz="2800" dirty="0"/>
          </a:p>
          <a:p>
            <a:pPr marL="0" indent="0">
              <a:buNone/>
            </a:pPr>
            <a:r>
              <a:rPr sz="2800" dirty="0"/>
              <a:t>4. </a:t>
            </a:r>
            <a:r>
              <a:rPr sz="2800" dirty="0" err="1"/>
              <a:t>Абстракция</a:t>
            </a:r>
            <a:endParaRPr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92F47-A202-4AA5-63AB-E3F0D989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73" y="1781727"/>
            <a:ext cx="6900794" cy="3350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333" y="1928190"/>
            <a:ext cx="10098157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</a:rPr>
              <a:t>Наследование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механизм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наследовать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другого</a:t>
            </a:r>
            <a:r>
              <a:rPr dirty="0"/>
              <a:t> </a:t>
            </a:r>
            <a:r>
              <a:rPr dirty="0" err="1"/>
              <a:t>класса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Родитель</a:t>
            </a:r>
            <a:r>
              <a:rPr dirty="0"/>
              <a:t> → </a:t>
            </a:r>
            <a:r>
              <a:rPr dirty="0" err="1"/>
              <a:t>Ребёнок</a:t>
            </a:r>
            <a:r>
              <a:rPr dirty="0"/>
              <a:t> </a:t>
            </a:r>
            <a:r>
              <a:rPr lang="ru-RU" dirty="0"/>
              <a:t>или </a:t>
            </a:r>
            <a:r>
              <a:rPr dirty="0" err="1"/>
              <a:t>Животное</a:t>
            </a:r>
            <a:r>
              <a:rPr dirty="0"/>
              <a:t> → </a:t>
            </a:r>
            <a:r>
              <a:rPr dirty="0" err="1"/>
              <a:t>Собака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5" y="1623391"/>
            <a:ext cx="9700593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600" dirty="0">
                <a:solidFill>
                  <a:srgbClr val="0070C0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Some sound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>
                <a:solidFill>
                  <a:schemeClr val="accent4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Dog</a:t>
            </a:r>
            <a:r>
              <a:rPr sz="1600" dirty="0"/>
              <a:t> extends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Woof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Cat</a:t>
            </a:r>
            <a:r>
              <a:rPr lang="en-US" sz="1600" dirty="0"/>
              <a:t> extends </a:t>
            </a:r>
            <a:r>
              <a:rPr lang="en-US" sz="1600" dirty="0">
                <a:solidFill>
                  <a:srgbClr val="FF0000"/>
                </a:solidFill>
              </a:rPr>
              <a:t>Animal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void </a:t>
            </a:r>
            <a:r>
              <a:rPr lang="en-US" sz="1600" dirty="0" err="1"/>
              <a:t>makeSound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Meow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CE86C6-5F6A-021A-361C-3FBEBF8DBABC}"/>
              </a:ext>
            </a:extLst>
          </p:cNvPr>
          <p:cNvSpPr/>
          <p:nvPr/>
        </p:nvSpPr>
        <p:spPr>
          <a:xfrm>
            <a:off x="4962939" y="217335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8EF71D-B57A-9056-9AEF-109E1AC50DFB}"/>
              </a:ext>
            </a:extLst>
          </p:cNvPr>
          <p:cNvSpPr/>
          <p:nvPr/>
        </p:nvSpPr>
        <p:spPr>
          <a:xfrm>
            <a:off x="6957391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F47A2E-F98D-5CB8-6EA1-365DB4D9118F}"/>
              </a:ext>
            </a:extLst>
          </p:cNvPr>
          <p:cNvSpPr/>
          <p:nvPr/>
        </p:nvSpPr>
        <p:spPr>
          <a:xfrm>
            <a:off x="3120887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000903E-81A8-EEEB-7233-DF0A1F62B983}"/>
              </a:ext>
            </a:extLst>
          </p:cNvPr>
          <p:cNvCxnSpPr/>
          <p:nvPr/>
        </p:nvCxnSpPr>
        <p:spPr>
          <a:xfrm flipH="1">
            <a:off x="4512365" y="2816087"/>
            <a:ext cx="523461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2719FCA-0DCE-D881-7E7E-56F27F8A1447}"/>
              </a:ext>
            </a:extLst>
          </p:cNvPr>
          <p:cNvCxnSpPr>
            <a:cxnSpLocks/>
          </p:cNvCxnSpPr>
          <p:nvPr/>
        </p:nvCxnSpPr>
        <p:spPr>
          <a:xfrm>
            <a:off x="6838121" y="2816087"/>
            <a:ext cx="801757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Преимущества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9149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Повторное</a:t>
            </a:r>
            <a:r>
              <a:rPr dirty="0"/>
              <a:t>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расширения</a:t>
            </a:r>
            <a:r>
              <a:rPr dirty="0"/>
              <a:t> и </a:t>
            </a:r>
            <a:r>
              <a:rPr dirty="0" err="1"/>
              <a:t>сопровождения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Ограничения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70" y="1782418"/>
            <a:ext cx="9023142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В Java </a:t>
            </a:r>
            <a:r>
              <a:rPr dirty="0" err="1"/>
              <a:t>допускается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однонаследование</a:t>
            </a:r>
            <a:r>
              <a:rPr dirty="0"/>
              <a:t> (</a:t>
            </a:r>
            <a:r>
              <a:rPr dirty="0" err="1"/>
              <a:t>один</a:t>
            </a:r>
            <a:r>
              <a:rPr dirty="0"/>
              <a:t> extends)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Решение</a:t>
            </a:r>
            <a:r>
              <a:rPr dirty="0"/>
              <a:t>: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интерфейсов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84233"/>
            <a:ext cx="8229600" cy="1143000"/>
          </a:xfrm>
        </p:spPr>
        <p:txBody>
          <a:bodyPr/>
          <a:lstStyle/>
          <a:p>
            <a:r>
              <a:rPr dirty="0" err="1"/>
              <a:t>Полиморфизм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39" y="1736034"/>
            <a:ext cx="9574695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Полиморфизм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реализаций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пульт</a:t>
            </a:r>
            <a:r>
              <a:rPr dirty="0"/>
              <a:t> </a:t>
            </a:r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телевизором</a:t>
            </a:r>
            <a:r>
              <a:rPr dirty="0"/>
              <a:t>, </a:t>
            </a:r>
            <a:r>
              <a:rPr dirty="0" err="1"/>
              <a:t>кондиционером</a:t>
            </a:r>
            <a:r>
              <a:rPr dirty="0"/>
              <a:t>, </a:t>
            </a:r>
            <a:r>
              <a:rPr dirty="0" err="1"/>
              <a:t>аудиосистемой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1306</Words>
  <Application>Microsoft Office PowerPoint</Application>
  <PresentationFormat>Произвольный</PresentationFormat>
  <Paragraphs>200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Наследование и полиморфизм в Java</vt:lpstr>
      <vt:lpstr>Введение</vt:lpstr>
      <vt:lpstr>Основы ООП</vt:lpstr>
      <vt:lpstr>Наследование: определение</vt:lpstr>
      <vt:lpstr>Пример наследования</vt:lpstr>
      <vt:lpstr>Схема наследования</vt:lpstr>
      <vt:lpstr>Преимущества наследования</vt:lpstr>
      <vt:lpstr>Ограничения наследования</vt:lpstr>
      <vt:lpstr>Полиморфизм: определение</vt:lpstr>
      <vt:lpstr>Виды полиморфизма</vt:lpstr>
      <vt:lpstr>Пример перегрузки методов</vt:lpstr>
      <vt:lpstr>Пример переопределения методов</vt:lpstr>
      <vt:lpstr>Схема полиморфизма</vt:lpstr>
      <vt:lpstr>Зачем нужен полиморфизм?</vt:lpstr>
      <vt:lpstr>Комбинация наследования и полиморфизма</vt:lpstr>
      <vt:lpstr>Пример из жизни</vt:lpstr>
      <vt:lpstr>Спецификаторы доступа</vt:lpstr>
      <vt:lpstr>Пример</vt:lpstr>
      <vt:lpstr>Аннотации в контексте наследования и полиморфизма</vt:lpstr>
      <vt:lpstr>Пример</vt:lpstr>
      <vt:lpstr>Ковариантные типы возвращаемого значения</vt:lpstr>
      <vt:lpstr>Ключевое слово final в Java</vt:lpstr>
      <vt:lpstr>final для методов</vt:lpstr>
      <vt:lpstr>Final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Никита Житков</dc:creator>
  <cp:keywords/>
  <dc:description>generated using python-pptx</dc:description>
  <cp:lastModifiedBy>Никита Житков</cp:lastModifiedBy>
  <cp:revision>8</cp:revision>
  <dcterms:created xsi:type="dcterms:W3CDTF">2013-01-27T09:14:16Z</dcterms:created>
  <dcterms:modified xsi:type="dcterms:W3CDTF">2025-10-25T12:12:43Z</dcterms:modified>
  <cp:category/>
</cp:coreProperties>
</file>