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5" r:id="rId20"/>
    <p:sldId id="276" r:id="rId21"/>
    <p:sldId id="273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Mono" panose="00000009000000000000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5df66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5df666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5df666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65df666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32442d4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32442d4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3d0c60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3d0c60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5df6665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5df6665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32442d4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32442d4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32442d4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32442d4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32442d4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32442d43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521fc3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521fc3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45442f8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45442f8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45442f8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45442f8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32442d4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32442d4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45442f86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45442f86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45442f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45442f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645442f8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645442f8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645442f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645442f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45442f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45442f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java/tutorial/9.1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companies/otus/articles/864480/" TargetMode="External"/><Relationship Id="rId5" Type="http://schemas.openxmlformats.org/officeDocument/2006/relationships/hyperlink" Target="https://practicum.yandex.ru/blog/lambda-vyrazheniya-v-java/" TargetMode="External"/><Relationship Id="rId4" Type="http://schemas.openxmlformats.org/officeDocument/2006/relationships/hyperlink" Target="https://docs.oracle.com/javase/tutorial/java/javaOO/lambdaexpression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03550"/>
            <a:ext cx="85206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Елисеева Мария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Аулова Мария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гр.: 5030102/30201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47425" y="17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 стандартный интерфейс </a:t>
            </a:r>
            <a:r>
              <a:rPr lang="ru" sz="2500">
                <a:latin typeface="Roboto Mono"/>
                <a:ea typeface="Roboto Mono"/>
                <a:cs typeface="Roboto Mono"/>
                <a:sym typeface="Roboto Mono"/>
              </a:rPr>
              <a:t>Predicate&lt;T&gt;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" y="892100"/>
            <a:ext cx="6067801" cy="3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52400" y="23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функциональные интерфейсы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38100" y="914975"/>
            <a:ext cx="75486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 Predicate&lt;T&gt;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Function&lt;T,R&gt; </a:t>
            </a:r>
            <a:r>
              <a:rPr lang="en-US" sz="1800" dirty="0"/>
              <a:t>Function fun1 = s -&gt; </a:t>
            </a:r>
            <a:r>
              <a:rPr lang="en-US" sz="1800" dirty="0" err="1"/>
              <a:t>s.length</a:t>
            </a:r>
            <a:r>
              <a:rPr lang="en-US" sz="1800" dirty="0"/>
              <a:t>();// String to Integer </a:t>
            </a:r>
            <a:endParaRPr lang="ru-RU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Consumer&lt;T&gt;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Supplier&lt;T&gt;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0" y="1981200"/>
            <a:ext cx="3971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62" y="2923004"/>
            <a:ext cx="79152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00" y="4127800"/>
            <a:ext cx="7410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</a:t>
            </a:r>
            <a:r>
              <a:rPr lang="ru" sz="1500" b="1">
                <a:solidFill>
                  <a:srgbClr val="2F2F2F"/>
                </a:solidFill>
              </a:rPr>
              <a:t>Stream API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400" y="957225"/>
            <a:ext cx="85206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Stream - это “поток данных”, который позволяет работать с коллекциями (List, Set, Map и т.д.) </a:t>
            </a:r>
            <a:endParaRPr sz="1400"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75" y="1562100"/>
            <a:ext cx="75438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</a:t>
            </a:r>
            <a:r>
              <a:rPr lang="ru" sz="1500" b="1">
                <a:solidFill>
                  <a:srgbClr val="2F2F2F"/>
                </a:solidFill>
              </a:rPr>
              <a:t>Collectors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15400" y="957225"/>
            <a:ext cx="8520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Методы класса </a:t>
            </a:r>
            <a:r>
              <a:rPr lang="ru" sz="1200">
                <a:solidFill>
                  <a:schemeClr val="dk1"/>
                </a:solidFill>
                <a:highlight>
                  <a:srgbClr val="EFEFEF"/>
                </a:highlight>
              </a:rPr>
              <a:t>java.util.stream.Collectors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 представляют основные возможности, позволяя произвести обработку stream к результату, будь то число, строка или коллекция.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980"/>
          <a:stretch/>
        </p:blipFill>
        <p:spPr>
          <a:xfrm>
            <a:off x="509025" y="1836700"/>
            <a:ext cx="7600950" cy="1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22" y="920125"/>
            <a:ext cx="4892525" cy="1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rcRect t="1893"/>
          <a:stretch>
            <a:fillRect/>
          </a:stretch>
        </p:blipFill>
        <p:spPr>
          <a:xfrm>
            <a:off x="2820469" y="2704250"/>
            <a:ext cx="5689245" cy="1848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52400" y="34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оператор switch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281200" y="884025"/>
            <a:ext cx="85206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может изменять</a:t>
            </a:r>
            <a:r>
              <a:rPr lang="ru" sz="1100" dirty="0">
                <a:solidFill>
                  <a:schemeClr val="dk1"/>
                </a:solidFill>
              </a:rPr>
              <a:t>: поля объекта, </a:t>
            </a:r>
            <a:r>
              <a:rPr lang="ru" sz="1100" b="1" dirty="0">
                <a:solidFill>
                  <a:schemeClr val="dk1"/>
                </a:solidFill>
              </a:rPr>
              <a:t>effectively final</a:t>
            </a:r>
            <a:r>
              <a:rPr lang="ru" sz="1100" dirty="0">
                <a:solidFill>
                  <a:schemeClr val="dk1"/>
                </a:solidFill>
              </a:rPr>
              <a:t> переменные (не изменяется после инициализации)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не может изменять</a:t>
            </a:r>
            <a:r>
              <a:rPr lang="ru" sz="1100" dirty="0">
                <a:solidFill>
                  <a:schemeClr val="dk1"/>
                </a:solidFill>
              </a:rPr>
              <a:t>: локальные переменные метода</a:t>
            </a: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0" y="1871025"/>
            <a:ext cx="4455415" cy="2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656625" y="1830575"/>
            <a:ext cx="41451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chemeClr val="dk1"/>
                </a:solidFill>
              </a:rPr>
              <a:t>Замыкание</a:t>
            </a:r>
            <a:r>
              <a:rPr lang="ru" sz="1100" dirty="0">
                <a:solidFill>
                  <a:schemeClr val="dk1"/>
                </a:solidFill>
              </a:rPr>
              <a:t> — это функция, которая "запоминает" переменные из своего окружения. В Java 8 лямбда-выражения могут захватывать переменные из окружающего контекста.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1100" dirty="0">
                <a:solidFill>
                  <a:schemeClr val="dk1"/>
                </a:solidFill>
              </a:rPr>
            </a:br>
            <a:r>
              <a:rPr lang="ru" sz="1100" dirty="0">
                <a:solidFill>
                  <a:schemeClr val="dk1"/>
                </a:solidFill>
              </a:rPr>
              <a:t>Если бы Java разрешала это, то что бы печатала лямбда? Старое значение 5 или новое 6? Так как Java копирует значение, это создаёт </a:t>
            </a:r>
            <a:r>
              <a:rPr lang="ru" sz="1100" b="1" dirty="0">
                <a:solidFill>
                  <a:schemeClr val="dk1"/>
                </a:solidFill>
              </a:rPr>
              <a:t>неоднозначность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55;p27">
            <a:extLst>
              <a:ext uri="{FF2B5EF4-FFF2-40B4-BE49-F238E27FC236}">
                <a16:creationId xmlns:a16="http://schemas.microsoft.com/office/drawing/2014/main" id="{77662D9B-97B6-7505-BC66-E96D1B995F1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257" y="1306767"/>
            <a:ext cx="3843094" cy="252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17317-21CE-8E17-3CBA-82FE1EA3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41" y="1457105"/>
            <a:ext cx="4549261" cy="2229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2FD76-62DF-55EF-0365-3E8DCB45F084}"/>
              </a:ext>
            </a:extLst>
          </p:cNvPr>
          <p:cNvSpPr txBox="1"/>
          <p:nvPr/>
        </p:nvSpPr>
        <p:spPr>
          <a:xfrm>
            <a:off x="261257" y="391886"/>
            <a:ext cx="8376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Замыкание фиксирует переменные </a:t>
            </a:r>
            <a:r>
              <a:rPr lang="ru-RU" b="1" dirty="0"/>
              <a:t>в момент создания</a:t>
            </a:r>
            <a:r>
              <a:rPr lang="ru-RU" dirty="0"/>
              <a:t> (а не в момент вызова).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9CF82-3F46-93F7-5AF2-457BDB6A5744}"/>
              </a:ext>
            </a:extLst>
          </p:cNvPr>
          <p:cNvSpPr txBox="1"/>
          <p:nvPr/>
        </p:nvSpPr>
        <p:spPr>
          <a:xfrm>
            <a:off x="4776107" y="3992336"/>
            <a:ext cx="2408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 5</a:t>
            </a:r>
          </a:p>
        </p:txBody>
      </p:sp>
    </p:spTree>
    <p:extLst>
      <p:ext uri="{BB962C8B-B14F-4D97-AF65-F5344CB8AC3E}">
        <p14:creationId xmlns:p14="http://schemas.microsoft.com/office/powerpoint/2010/main" val="375104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4049"/>
          <a:stretch/>
        </p:blipFill>
        <p:spPr>
          <a:xfrm>
            <a:off x="378175" y="1225175"/>
            <a:ext cx="5594726" cy="3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Замыкание. Обход ограничений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5" y="1121300"/>
            <a:ext cx="56267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099425" y="1141368"/>
            <a:ext cx="25383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Но если вы используете </a:t>
            </a:r>
            <a:r>
              <a:rPr lang="ru" sz="1100" b="1" dirty="0">
                <a:solidFill>
                  <a:schemeClr val="dk1"/>
                </a:solidFill>
              </a:rPr>
              <a:t>объекты</a:t>
            </a:r>
            <a:r>
              <a:rPr lang="ru" sz="1100" dirty="0">
                <a:solidFill>
                  <a:schemeClr val="dk1"/>
                </a:solidFill>
              </a:rPr>
              <a:t>, вы можете менять </a:t>
            </a:r>
            <a:r>
              <a:rPr lang="ru" sz="1100" b="1" dirty="0">
                <a:solidFill>
                  <a:schemeClr val="dk1"/>
                </a:solidFill>
              </a:rPr>
              <a:t>состояние объекта</a:t>
            </a:r>
            <a:r>
              <a:rPr lang="ru" sz="1100" dirty="0">
                <a:solidFill>
                  <a:schemeClr val="dk1"/>
                </a:solidFill>
              </a:rPr>
              <a:t>, а не саму ссылку. Именно это и позволяет «обходить» ограничение.</a:t>
            </a:r>
            <a:endParaRPr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572000" y="2880732"/>
            <a:ext cx="43017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захватывает поле объекта </a:t>
            </a:r>
            <a:r>
              <a:rPr lang="ru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Даже после выхода из метода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increment()</a:t>
            </a:r>
            <a:r>
              <a:rPr lang="ru" sz="1100" dirty="0">
                <a:solidFill>
                  <a:schemeClr val="dk1"/>
                </a:solidFill>
              </a:rPr>
              <a:t> лямбда всё ещё имеет доступ к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100" dirty="0">
                <a:solidFill>
                  <a:schemeClr val="dk1"/>
                </a:solidFill>
              </a:rPr>
              <a:t> через ссылку на объект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C8355-3EF4-AA97-D18C-E0CE5123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/>
              <a:t>Каррирование</a:t>
            </a:r>
            <a:r>
              <a:rPr lang="ru-RU" b="1" dirty="0"/>
              <a:t>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9A686A-E375-65A2-9C3A-002ACB78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43956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dirty="0"/>
              <a:t>сохранение аргументов для дальнейшего использования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8CF4F-5CA2-D2D5-7BB4-557D17F2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649236"/>
            <a:ext cx="6696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3250" y="12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нужны лямбда-выражения 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57550"/>
            <a:ext cx="3166200" cy="3416400"/>
          </a:xfrm>
          <a:prstGeom prst="rect">
            <a:avLst/>
          </a:prstGeom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До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new Thread(new Runnable()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@Override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public void run()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    System.out.println("Привет, мир!");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}).start();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666100" y="1457550"/>
            <a:ext cx="3166200" cy="3416400"/>
          </a:xfrm>
          <a:prstGeom prst="rect">
            <a:avLst/>
          </a:prstGeom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После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new Thread(() -&gt; System.out.println("Привет, мир!")).start();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3250" y="70180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F2F2F"/>
                </a:solidFill>
              </a:rPr>
              <a:t>Лямбды помогают создавать более лаконичный код. Они представляют собой сокращенную запись анонимного класса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640825" y="2713875"/>
            <a:ext cx="1810500" cy="32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0000"/>
              </a:gs>
              <a:gs pos="28000">
                <a:srgbClr val="FF0000"/>
              </a:gs>
              <a:gs pos="58000">
                <a:srgbClr val="6AA84F"/>
              </a:gs>
              <a:gs pos="100000">
                <a:srgbClr val="6AA84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FB5F12-0198-76F8-8167-616B265BC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9" y="998085"/>
            <a:ext cx="595312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6051E3-B789-3814-150D-2B4013C7B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9" y="2203677"/>
            <a:ext cx="76390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571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96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Metanit: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https://metanit.com/java/tutorial/9.1.php</a:t>
            </a:r>
            <a:br>
              <a:rPr lang="ru" u="sng">
                <a:solidFill>
                  <a:schemeClr val="hlink"/>
                </a:solidFill>
                <a:hlinkClick r:id="rId3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Oracle: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https://docs.oracle.com/javase/tutorial/java/javaOO/lambdaexpressions.html</a:t>
            </a:r>
            <a:br>
              <a:rPr lang="ru" u="sng">
                <a:solidFill>
                  <a:schemeClr val="hlink"/>
                </a:solidFill>
                <a:hlinkClick r:id="rId4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Яндекс Практикум: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https://practicum.yandex.ru/blog/lambda-vyrazheniya-v-java/</a:t>
            </a:r>
            <a:br>
              <a:rPr lang="ru" u="sng">
                <a:solidFill>
                  <a:schemeClr val="hlink"/>
                </a:solidFill>
                <a:hlinkClick r:id="rId5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Хабр / OTUS: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https://habr.com/ru/companies/otus/articles/864480/</a:t>
            </a:r>
            <a:br>
              <a:rPr lang="ru" u="sng">
                <a:solidFill>
                  <a:schemeClr val="hlink"/>
                </a:solidFill>
                <a:hlinkClick r:id="rId6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Блинов И. Н., Романчик В. С. </a:t>
            </a:r>
            <a:r>
              <a:rPr lang="ru" i="1">
                <a:solidFill>
                  <a:schemeClr val="dk1"/>
                </a:solidFill>
              </a:rPr>
              <a:t>Java from EPAM: учебно-методическое пособие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17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 </a:t>
            </a:r>
            <a:r>
              <a:rPr lang="ru" sz="25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такое лямбда-выражения</a:t>
            </a:r>
            <a:endParaRPr sz="250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8500" y="901800"/>
            <a:ext cx="8520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  <a:highlight>
                  <a:schemeClr val="lt1"/>
                </a:highlight>
              </a:rPr>
              <a:t>Лямбда представляет набор инструкций, которые можно выделить в отдельную переменную и затем многократно вызывать в различных местах программы. 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3250"/>
            <a:ext cx="8839198" cy="258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300" b="1"/>
              <a:t>Отложенное выполнение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774350"/>
            <a:ext cx="85206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2F2F2F"/>
                </a:solidFill>
              </a:rPr>
              <a:t>мы определяем в одном месте программы лямбда-выражение и затем можем его вызывать при необходимости неопределенное количество раз в различных частях программы. </a:t>
            </a:r>
            <a:endParaRPr sz="14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5633" t="14413" b="6907"/>
          <a:stretch/>
        </p:blipFill>
        <p:spPr>
          <a:xfrm>
            <a:off x="461675" y="1810100"/>
            <a:ext cx="5995099" cy="2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97975" y="21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931500"/>
            <a:ext cx="4758900" cy="39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338675" y="2890900"/>
            <a:ext cx="42012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F2F2F"/>
                </a:solidFill>
              </a:rPr>
              <a:t>1.	</a:t>
            </a:r>
            <a:r>
              <a:rPr lang="ru" sz="1300" b="1">
                <a:solidFill>
                  <a:srgbClr val="2F2F2F"/>
                </a:solidFill>
              </a:rPr>
              <a:t>Одиночное </a:t>
            </a:r>
            <a:r>
              <a:rPr lang="ru" sz="1300">
                <a:solidFill>
                  <a:srgbClr val="2F2F2F"/>
                </a:solidFill>
              </a:rPr>
              <a:t>(single-expression body) </a:t>
            </a:r>
            <a:endParaRPr sz="1300">
              <a:solidFill>
                <a:srgbClr val="2F2F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2F2F2F"/>
                </a:solidFill>
              </a:rPr>
              <a:t>2.	</a:t>
            </a:r>
            <a:r>
              <a:rPr lang="ru" sz="1300" b="1">
                <a:solidFill>
                  <a:srgbClr val="2F2F2F"/>
                </a:solidFill>
              </a:rPr>
              <a:t>Блок кода</a:t>
            </a:r>
            <a:r>
              <a:rPr lang="ru" sz="1300">
                <a:solidFill>
                  <a:srgbClr val="2F2F2F"/>
                </a:solidFill>
              </a:rPr>
              <a:t> (multi-statement body) </a:t>
            </a:r>
            <a:endParaRPr sz="1300">
              <a:solidFill>
                <a:srgbClr val="2F2F2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12625" y="13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функциональный интерфейс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0" y="1153850"/>
            <a:ext cx="6141626" cy="35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62875" y="504400"/>
            <a:ext cx="87042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b="1">
                <a:solidFill>
                  <a:schemeClr val="dk1"/>
                </a:solidFill>
              </a:rPr>
              <a:t>Функциональный интерфейс</a:t>
            </a:r>
            <a:r>
              <a:rPr lang="ru" sz="1100">
                <a:solidFill>
                  <a:schemeClr val="dk1"/>
                </a:solidFill>
              </a:rPr>
              <a:t> — это интерфейс в Java, который </a:t>
            </a:r>
            <a:r>
              <a:rPr lang="ru" sz="1100" b="1">
                <a:solidFill>
                  <a:schemeClr val="dk1"/>
                </a:solidFill>
              </a:rPr>
              <a:t>содержит ровно один абстрактный метод</a:t>
            </a:r>
            <a:r>
              <a:rPr lang="ru" sz="1100">
                <a:solidFill>
                  <a:schemeClr val="dk1"/>
                </a:solidFill>
              </a:rPr>
              <a:t>, т.е. метод без реализации (только сигнатура). Такой интерфейс можно реализовать </a:t>
            </a:r>
            <a:r>
              <a:rPr lang="ru" sz="1100" b="1">
                <a:solidFill>
                  <a:schemeClr val="dk1"/>
                </a:solidFill>
              </a:rPr>
              <a:t>через лямбда-выражение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60050" y="15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Эволюция кода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t="1941"/>
          <a:stretch/>
        </p:blipFill>
        <p:spPr>
          <a:xfrm>
            <a:off x="317600" y="1207050"/>
            <a:ext cx="7258050" cy="15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76225" y="2993775"/>
            <a:ext cx="7413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Для каждого критерия отбора приходилось писать свою функцию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t="1380"/>
          <a:stretch/>
        </p:blipFill>
        <p:spPr>
          <a:xfrm>
            <a:off x="416900" y="2102950"/>
            <a:ext cx="5715000" cy="2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88" y="266188"/>
            <a:ext cx="4219575" cy="1743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20"/>
          <p:cNvSpPr txBox="1"/>
          <p:nvPr/>
        </p:nvSpPr>
        <p:spPr>
          <a:xfrm>
            <a:off x="6043325" y="927050"/>
            <a:ext cx="2679000" cy="1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Используем универсальный метод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printPersons, условие задаётся анонимным классом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55775" y="165875"/>
            <a:ext cx="86931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Переходим от анонимных классов к лямбда-выражению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0" y="1001675"/>
            <a:ext cx="4959822" cy="3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561</Words>
  <Application>Microsoft Office PowerPoint</Application>
  <PresentationFormat>Экран (16:9)</PresentationFormat>
  <Paragraphs>67</Paragraphs>
  <Slides>21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Roboto</vt:lpstr>
      <vt:lpstr>Roboto Mono</vt:lpstr>
      <vt:lpstr>Simple Light</vt:lpstr>
      <vt:lpstr>Лямбда-выражения</vt:lpstr>
      <vt:lpstr>Зачем нужны лямбда-выражения ?</vt:lpstr>
      <vt:lpstr> Что такое лямбда-выражения</vt:lpstr>
      <vt:lpstr>Отложенное выполнение</vt:lpstr>
      <vt:lpstr>Синтаксис</vt:lpstr>
      <vt:lpstr>Использование: функциональный интерфейс</vt:lpstr>
      <vt:lpstr>Эволюция кода</vt:lpstr>
      <vt:lpstr>Презентация PowerPoint</vt:lpstr>
      <vt:lpstr>Презентация PowerPoint</vt:lpstr>
      <vt:lpstr> стандартный интерфейс Predicate&lt;T&gt;</vt:lpstr>
      <vt:lpstr>Основные функциональные интерфейсы</vt:lpstr>
      <vt:lpstr>Использование: Stream API</vt:lpstr>
      <vt:lpstr>Использование: Collectors</vt:lpstr>
      <vt:lpstr>Использование: оператор switch</vt:lpstr>
      <vt:lpstr>Замыкание </vt:lpstr>
      <vt:lpstr>Презентация PowerPoint</vt:lpstr>
      <vt:lpstr>Замыкание</vt:lpstr>
      <vt:lpstr>Замыкание. Обход ограничений</vt:lpstr>
      <vt:lpstr>Каррирование </vt:lpstr>
      <vt:lpstr>Презентация PowerPoint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Елисеева Мария Александровна</cp:lastModifiedBy>
  <cp:revision>4</cp:revision>
  <dcterms:modified xsi:type="dcterms:W3CDTF">2025-10-02T10:56:42Z</dcterms:modified>
</cp:coreProperties>
</file>