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87" r:id="rId7"/>
    <p:sldId id="263" r:id="rId8"/>
    <p:sldId id="265" r:id="rId9"/>
    <p:sldId id="266" r:id="rId10"/>
    <p:sldId id="267" r:id="rId11"/>
    <p:sldId id="268" r:id="rId12"/>
    <p:sldId id="288" r:id="rId13"/>
    <p:sldId id="289" r:id="rId14"/>
    <p:sldId id="290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5" r:id="rId23"/>
    <p:sldId id="286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k Olga" initials="SO" lastIdx="1" clrIdx="0">
    <p:extLst>
      <p:ext uri="{19B8F6BF-5375-455C-9EA6-DF929625EA0E}">
        <p15:presenceInfo xmlns:p15="http://schemas.microsoft.com/office/powerpoint/2012/main" userId="Shik Ol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2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97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10-05T23:12:09.44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6515-5C4F-4880-B1E1-316B13336B7B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3CBC3-5858-4F57-9E6E-07CCF00A8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03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9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9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2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3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6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40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chine-learning/ml-gradient-boosting/" TargetMode="External"/><Relationship Id="rId2" Type="http://schemas.openxmlformats.org/officeDocument/2006/relationships/hyperlink" Target="https://www.analytixlabs.co.in/blog/gradient-boosting-algorith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optal.com/machine-learning/ensemble-methods-machine-learning" TargetMode="External"/><Relationship Id="rId5" Type="http://schemas.openxmlformats.org/officeDocument/2006/relationships/hyperlink" Target="https://spotintelligence.com/2023/08/21/adaboost-practical-introduction-with-how-to-python-tutorial-for-classification-regression/" TargetMode="External"/><Relationship Id="rId4" Type="http://schemas.openxmlformats.org/officeDocument/2006/relationships/hyperlink" Target="https://www.geeksforgeeks.org/machine-learning/AdaBoost-in-Machine-Learnin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</a:defRPr>
            </a:pPr>
            <a:r>
              <a:rPr dirty="0" err="1"/>
              <a:t>Ансамблевый</a:t>
            </a:r>
            <a:r>
              <a:rPr dirty="0"/>
              <a:t> </a:t>
            </a:r>
            <a:r>
              <a:rPr dirty="0" err="1"/>
              <a:t>метод</a:t>
            </a:r>
            <a:r>
              <a:rPr dirty="0"/>
              <a:t>: </a:t>
            </a:r>
            <a:r>
              <a:rPr dirty="0" err="1"/>
              <a:t>бустинг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016337" y="5491597"/>
            <a:ext cx="3590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Работу выполнили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Данилова А. А.</a:t>
            </a:r>
          </a:p>
          <a:p>
            <a:r>
              <a:rPr lang="ru-RU" dirty="0" err="1" smtClean="0"/>
              <a:t>Искандарова</a:t>
            </a:r>
            <a:r>
              <a:rPr lang="ru-RU" dirty="0" smtClean="0"/>
              <a:t> Ю. М.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AdaBoost: Описание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7863840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 err="1" smtClean="0"/>
              <a:t>Ансамблевый</a:t>
            </a:r>
            <a:r>
              <a:rPr dirty="0" smtClean="0"/>
              <a:t> </a:t>
            </a:r>
            <a:r>
              <a:rPr dirty="0" err="1"/>
              <a:t>метод</a:t>
            </a:r>
            <a:r>
              <a:rPr dirty="0"/>
              <a:t>, </a:t>
            </a:r>
            <a:r>
              <a:rPr dirty="0" err="1"/>
              <a:t>последовательно</a:t>
            </a:r>
            <a:r>
              <a:rPr dirty="0"/>
              <a:t> </a:t>
            </a:r>
            <a:r>
              <a:rPr dirty="0" err="1"/>
              <a:t>объединяющий</a:t>
            </a:r>
            <a:r>
              <a:rPr dirty="0"/>
              <a:t> </a:t>
            </a:r>
            <a:r>
              <a:rPr dirty="0" err="1"/>
              <a:t>несколько</a:t>
            </a:r>
            <a:r>
              <a:rPr dirty="0"/>
              <a:t> </a:t>
            </a:r>
            <a:r>
              <a:rPr dirty="0" err="1"/>
              <a:t>слабых</a:t>
            </a:r>
            <a:r>
              <a:rPr dirty="0"/>
              <a:t> </a:t>
            </a:r>
            <a:r>
              <a:rPr dirty="0" err="1" smtClean="0"/>
              <a:t>классификаторов</a:t>
            </a:r>
            <a:r>
              <a:rPr lang="ru-RU" dirty="0" smtClean="0"/>
              <a:t> </a:t>
            </a:r>
            <a:r>
              <a:rPr lang="ru-RU" dirty="0"/>
              <a:t>для создания сильного классификатора</a:t>
            </a:r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 err="1" smtClean="0"/>
              <a:t>Процесс</a:t>
            </a:r>
            <a:r>
              <a:rPr dirty="0"/>
              <a:t>:</a:t>
            </a:r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 smtClean="0"/>
              <a:t>   </a:t>
            </a:r>
            <a:r>
              <a:rPr dirty="0"/>
              <a:t>1. </a:t>
            </a:r>
            <a:r>
              <a:rPr dirty="0" err="1"/>
              <a:t>Обучение</a:t>
            </a:r>
            <a:r>
              <a:rPr dirty="0"/>
              <a:t> </a:t>
            </a:r>
            <a:r>
              <a:rPr dirty="0" err="1"/>
              <a:t>модели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обучающих</a:t>
            </a:r>
            <a:r>
              <a:rPr dirty="0"/>
              <a:t> </a:t>
            </a:r>
            <a:r>
              <a:rPr dirty="0" err="1"/>
              <a:t>данных</a:t>
            </a:r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 smtClean="0"/>
              <a:t>   </a:t>
            </a:r>
            <a:r>
              <a:rPr dirty="0"/>
              <a:t>2. </a:t>
            </a:r>
            <a:r>
              <a:rPr dirty="0" err="1"/>
              <a:t>Оценка</a:t>
            </a:r>
            <a:r>
              <a:rPr dirty="0"/>
              <a:t> </a:t>
            </a:r>
            <a:r>
              <a:rPr dirty="0" err="1"/>
              <a:t>качества</a:t>
            </a:r>
            <a:r>
              <a:rPr dirty="0"/>
              <a:t> </a:t>
            </a:r>
            <a:r>
              <a:rPr dirty="0" err="1"/>
              <a:t>модели</a:t>
            </a:r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 smtClean="0"/>
              <a:t>   </a:t>
            </a:r>
            <a:r>
              <a:rPr dirty="0"/>
              <a:t>3. </a:t>
            </a:r>
            <a:r>
              <a:rPr dirty="0" err="1"/>
              <a:t>Построение</a:t>
            </a:r>
            <a:r>
              <a:rPr dirty="0"/>
              <a:t> </a:t>
            </a:r>
            <a:r>
              <a:rPr dirty="0" err="1"/>
              <a:t>следующей</a:t>
            </a:r>
            <a:r>
              <a:rPr dirty="0"/>
              <a:t> </a:t>
            </a:r>
            <a:r>
              <a:rPr dirty="0" err="1"/>
              <a:t>модели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исправления</a:t>
            </a:r>
            <a:r>
              <a:rPr dirty="0"/>
              <a:t> </a:t>
            </a:r>
            <a:r>
              <a:rPr dirty="0" err="1"/>
              <a:t>ошибок</a:t>
            </a:r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 smtClean="0"/>
              <a:t>   </a:t>
            </a:r>
            <a:r>
              <a:rPr dirty="0"/>
              <a:t>4. </a:t>
            </a:r>
            <a:r>
              <a:rPr dirty="0" err="1"/>
              <a:t>Повторение</a:t>
            </a:r>
            <a:r>
              <a:rPr dirty="0"/>
              <a:t> </a:t>
            </a:r>
            <a:r>
              <a:rPr dirty="0" err="1"/>
              <a:t>до</a:t>
            </a:r>
            <a:r>
              <a:rPr dirty="0"/>
              <a:t> </a:t>
            </a:r>
            <a:r>
              <a:rPr dirty="0" err="1"/>
              <a:t>правильного</a:t>
            </a:r>
            <a:r>
              <a:rPr dirty="0"/>
              <a:t> </a:t>
            </a:r>
            <a:r>
              <a:rPr dirty="0" err="1"/>
              <a:t>прогноза</a:t>
            </a:r>
            <a:r>
              <a:rPr dirty="0"/>
              <a:t> </a:t>
            </a:r>
            <a:r>
              <a:rPr dirty="0" err="1"/>
              <a:t>всех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достижения</a:t>
            </a:r>
            <a:r>
              <a:rPr dirty="0"/>
              <a:t> </a:t>
            </a:r>
            <a:r>
              <a:rPr dirty="0" err="1"/>
              <a:t>лимита</a:t>
            </a:r>
            <a:r>
              <a:rPr dirty="0"/>
              <a:t> </a:t>
            </a:r>
            <a:r>
              <a:rPr dirty="0" err="1"/>
              <a:t>итераций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AdaBoost: Интуитивная аналогия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786384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 smtClean="0"/>
              <a:t> </a:t>
            </a:r>
            <a:r>
              <a:rPr dirty="0" err="1"/>
              <a:t>Представьте</a:t>
            </a:r>
            <a:r>
              <a:rPr dirty="0"/>
              <a:t> </a:t>
            </a:r>
            <a:r>
              <a:rPr dirty="0" err="1"/>
              <a:t>класс</a:t>
            </a:r>
            <a:r>
              <a:rPr dirty="0"/>
              <a:t>, </a:t>
            </a:r>
            <a:r>
              <a:rPr dirty="0" err="1"/>
              <a:t>где</a:t>
            </a:r>
            <a:r>
              <a:rPr dirty="0"/>
              <a:t> </a:t>
            </a:r>
            <a:r>
              <a:rPr dirty="0" err="1"/>
              <a:t>учитель</a:t>
            </a:r>
            <a:r>
              <a:rPr dirty="0"/>
              <a:t> </a:t>
            </a:r>
            <a:r>
              <a:rPr dirty="0" err="1"/>
              <a:t>уделяет</a:t>
            </a:r>
            <a:r>
              <a:rPr dirty="0"/>
              <a:t> </a:t>
            </a:r>
            <a:r>
              <a:rPr dirty="0" err="1"/>
              <a:t>больше</a:t>
            </a:r>
            <a:r>
              <a:rPr dirty="0"/>
              <a:t> </a:t>
            </a:r>
            <a:r>
              <a:rPr dirty="0" err="1"/>
              <a:t>внимания</a:t>
            </a:r>
            <a:r>
              <a:rPr dirty="0"/>
              <a:t> </a:t>
            </a:r>
            <a:r>
              <a:rPr dirty="0" err="1"/>
              <a:t>отстающим</a:t>
            </a:r>
            <a:r>
              <a:rPr dirty="0"/>
              <a:t> </a:t>
            </a:r>
            <a:r>
              <a:rPr dirty="0" err="1" smtClean="0"/>
              <a:t>ученикам</a:t>
            </a:r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 smtClean="0"/>
              <a:t> </a:t>
            </a:r>
            <a:r>
              <a:rPr dirty="0" err="1"/>
              <a:t>Цель</a:t>
            </a:r>
            <a:r>
              <a:rPr dirty="0"/>
              <a:t>: </a:t>
            </a:r>
            <a:r>
              <a:rPr dirty="0" err="1"/>
              <a:t>повысить</a:t>
            </a:r>
            <a:r>
              <a:rPr dirty="0"/>
              <a:t> </a:t>
            </a:r>
            <a:r>
              <a:rPr dirty="0" err="1"/>
              <a:t>успеваемость</a:t>
            </a:r>
            <a:r>
              <a:rPr dirty="0"/>
              <a:t> </a:t>
            </a:r>
            <a:r>
              <a:rPr dirty="0" err="1"/>
              <a:t>всех</a:t>
            </a:r>
            <a:r>
              <a:rPr dirty="0"/>
              <a:t> </a:t>
            </a:r>
            <a:r>
              <a:rPr dirty="0" err="1" smtClean="0"/>
              <a:t>учеников</a:t>
            </a:r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 smtClean="0"/>
              <a:t> </a:t>
            </a:r>
            <a:r>
              <a:rPr dirty="0" err="1"/>
              <a:t>Точно</a:t>
            </a:r>
            <a:r>
              <a:rPr dirty="0"/>
              <a:t> </a:t>
            </a:r>
            <a:r>
              <a:rPr dirty="0" err="1"/>
              <a:t>так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 </a:t>
            </a:r>
            <a:r>
              <a:rPr dirty="0" err="1"/>
              <a:t>работает</a:t>
            </a:r>
            <a:r>
              <a:rPr dirty="0"/>
              <a:t> </a:t>
            </a:r>
            <a:r>
              <a:rPr dirty="0" err="1"/>
              <a:t>бустинг</a:t>
            </a:r>
            <a:r>
              <a:rPr dirty="0"/>
              <a:t>:</a:t>
            </a:r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 smtClean="0"/>
              <a:t>   </a:t>
            </a:r>
            <a:r>
              <a:rPr dirty="0"/>
              <a:t>• </a:t>
            </a:r>
            <a:r>
              <a:rPr dirty="0" err="1"/>
              <a:t>Алгоритм</a:t>
            </a:r>
            <a:r>
              <a:rPr dirty="0"/>
              <a:t> </a:t>
            </a:r>
            <a:r>
              <a:rPr dirty="0" err="1"/>
              <a:t>фокусируется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трудных</a:t>
            </a:r>
            <a:r>
              <a:rPr dirty="0"/>
              <a:t> </a:t>
            </a:r>
            <a:r>
              <a:rPr dirty="0" err="1"/>
              <a:t>примерах</a:t>
            </a:r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 smtClean="0"/>
              <a:t>   </a:t>
            </a:r>
            <a:r>
              <a:rPr dirty="0"/>
              <a:t>• </a:t>
            </a:r>
            <a:r>
              <a:rPr dirty="0" err="1"/>
              <a:t>Уделяет</a:t>
            </a:r>
            <a:r>
              <a:rPr dirty="0"/>
              <a:t> </a:t>
            </a:r>
            <a:r>
              <a:rPr dirty="0" err="1"/>
              <a:t>им</a:t>
            </a:r>
            <a:r>
              <a:rPr dirty="0"/>
              <a:t> </a:t>
            </a:r>
            <a:r>
              <a:rPr dirty="0" err="1"/>
              <a:t>больше</a:t>
            </a:r>
            <a:r>
              <a:rPr dirty="0"/>
              <a:t> </a:t>
            </a:r>
            <a:r>
              <a:rPr dirty="0" err="1"/>
              <a:t>внимания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следующих</a:t>
            </a:r>
            <a:r>
              <a:rPr dirty="0"/>
              <a:t> </a:t>
            </a:r>
            <a:r>
              <a:rPr dirty="0" err="1"/>
              <a:t>итерациях</a:t>
            </a:r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 smtClean="0"/>
              <a:t>   </a:t>
            </a:r>
            <a:r>
              <a:rPr dirty="0"/>
              <a:t>• </a:t>
            </a:r>
            <a:r>
              <a:rPr dirty="0" err="1"/>
              <a:t>Постепенно</a:t>
            </a:r>
            <a:r>
              <a:rPr dirty="0"/>
              <a:t> </a:t>
            </a:r>
            <a:r>
              <a:rPr dirty="0" err="1"/>
              <a:t>улучшает</a:t>
            </a:r>
            <a:r>
              <a:rPr dirty="0"/>
              <a:t> </a:t>
            </a:r>
            <a:r>
              <a:rPr dirty="0" err="1"/>
              <a:t>качество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всей</a:t>
            </a:r>
            <a:r>
              <a:rPr dirty="0"/>
              <a:t> </a:t>
            </a:r>
            <a:r>
              <a:rPr dirty="0" err="1"/>
              <a:t>выборке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543911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en-US" dirty="0" err="1"/>
              <a:t>AdaBoost</a:t>
            </a:r>
            <a:r>
              <a:rPr lang="en-US" dirty="0"/>
              <a:t>: </a:t>
            </a:r>
            <a:r>
              <a:rPr lang="ru-RU" dirty="0"/>
              <a:t>Постановка задачи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846944" y="1620437"/>
            <a:ext cx="7315200" cy="4267700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8720" y="2070143"/>
                <a:ext cx="6766560" cy="3168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Предположим мы </a:t>
                </a:r>
                <a:r>
                  <a:rPr lang="ru-RU" dirty="0"/>
                  <a:t>решаем задачу бинарной классификации, где метки классов:</a:t>
                </a:r>
              </a:p>
              <a:p>
                <a:r>
                  <a:rPr lang="ru-RU" dirty="0"/>
                  <a:t>y∈{+1,−1}. </a:t>
                </a:r>
              </a:p>
              <a:p>
                <a:r>
                  <a:rPr lang="ru-RU" dirty="0"/>
                  <a:t>Качество классификатора оценивается через </a:t>
                </a:r>
                <a:r>
                  <a:rPr lang="ru-RU" b="1" dirty="0"/>
                  <a:t>экспоненциальную функцию потерь</a:t>
                </a:r>
                <a:r>
                  <a:rPr lang="ru-RU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𝑦𝐺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dirty="0"/>
                  <a:t>. </a:t>
                </a:r>
              </a:p>
              <a:p>
                <a:r>
                  <a:rPr lang="ru-RU" dirty="0"/>
                  <a:t>Здесь G(x) – ансамбль, который строится как взвешенная сумма базовых моделей: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ru-RU" dirty="0"/>
                  <a:t>, </a:t>
                </a:r>
              </a:p>
              <a:p>
                <a:r>
                  <a:rPr lang="ru-RU" dirty="0"/>
                  <a:t>а прогноз выдаётся знаком этой суммы: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20" y="2070143"/>
                <a:ext cx="6766560" cy="3168624"/>
              </a:xfrm>
              <a:prstGeom prst="rect">
                <a:avLst/>
              </a:prstGeom>
              <a:blipFill>
                <a:blip r:embed="rId2"/>
                <a:stretch>
                  <a:fillRect l="-721" t="-1156" b="-3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57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AdaBoost: Основная идея (1/2)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3"/>
          <p:cNvSpPr/>
          <p:nvPr/>
        </p:nvSpPr>
        <p:spPr>
          <a:xfrm>
            <a:off x="846944" y="1364917"/>
            <a:ext cx="7315200" cy="1408195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3"/>
          <p:cNvSpPr/>
          <p:nvPr/>
        </p:nvSpPr>
        <p:spPr>
          <a:xfrm>
            <a:off x="846944" y="3040748"/>
            <a:ext cx="7315200" cy="1651173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954873" y="1487543"/>
            <a:ext cx="34259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lang="ru-RU" sz="2000" b="1" dirty="0"/>
              <a:t>Шаг 1: Инициализация весов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18307" y="1993082"/>
                <a:ext cx="6766560" cy="491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 smtClean="0"/>
                  <a:t>​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307" y="1993082"/>
                <a:ext cx="6766560" cy="491096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54873" y="3179924"/>
            <a:ext cx="39412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lang="ru-RU" sz="2000" b="1" dirty="0"/>
              <a:t>Шаг </a:t>
            </a:r>
            <a:r>
              <a:rPr lang="ru-RU" sz="2000" b="1" dirty="0" smtClean="0"/>
              <a:t>2: Обучение базовой модели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97531" y="3641321"/>
                <a:ext cx="676656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  <a:defRPr sz="1800">
                    <a:solidFill>
                      <a:srgbClr val="3C3C3C"/>
                    </a:solidFill>
                  </a:defRPr>
                </a:pPr>
                <a:r>
                  <a:rPr lang="ru-RU" dirty="0"/>
                  <a:t>• </a:t>
                </a:r>
                <a:r>
                  <a:rPr lang="ru-RU" dirty="0" smtClean="0"/>
                  <a:t>На </a:t>
                </a:r>
                <a:r>
                  <a:rPr lang="ru-RU" dirty="0"/>
                  <a:t>каждой итерации обучается новая модель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</a:t>
                </a:r>
              </a:p>
              <a:p>
                <a:pPr>
                  <a:spcAft>
                    <a:spcPts val="1200"/>
                  </a:spcAft>
                  <a:defRPr sz="1800">
                    <a:solidFill>
                      <a:srgbClr val="3C3C3C"/>
                    </a:solidFill>
                  </a:defRPr>
                </a:pPr>
                <a:r>
                  <a:rPr lang="ru-RU" dirty="0"/>
                  <a:t>• </a:t>
                </a:r>
                <a:r>
                  <a:rPr lang="ru-RU" dirty="0" smtClean="0"/>
                  <a:t>Модель </a:t>
                </a:r>
                <a:r>
                  <a:rPr lang="ru-RU" dirty="0"/>
                  <a:t>обучается на взвешенной выборке (не на «чистых» данных)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31" y="3641321"/>
                <a:ext cx="6766560" cy="1077218"/>
              </a:xfrm>
              <a:prstGeom prst="rect">
                <a:avLst/>
              </a:prstGeom>
              <a:blipFill>
                <a:blip r:embed="rId3"/>
                <a:stretch>
                  <a:fillRect l="-811" t="-2825" b="-79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"/>
          <p:cNvSpPr/>
          <p:nvPr/>
        </p:nvSpPr>
        <p:spPr>
          <a:xfrm>
            <a:off x="846944" y="4959557"/>
            <a:ext cx="7315200" cy="1651173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997531" y="5119057"/>
            <a:ext cx="470192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lang="ru-RU" sz="2000" b="1" dirty="0"/>
              <a:t>Шаг 3</a:t>
            </a:r>
            <a:r>
              <a:rPr lang="ru-RU" sz="2000" b="1" dirty="0" smtClean="0"/>
              <a:t>: Вычисление взвешенной ошибки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18307" y="5678667"/>
                <a:ext cx="6977236" cy="594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ru-RU" dirty="0" smtClean="0"/>
                  <a:t>​ </a:t>
                </a:r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307" y="5678667"/>
                <a:ext cx="6977236" cy="594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567815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dirty="0" err="1"/>
              <a:t>AdaBoost</a:t>
            </a:r>
            <a:r>
              <a:rPr dirty="0"/>
              <a:t>: </a:t>
            </a:r>
            <a:r>
              <a:rPr dirty="0" err="1"/>
              <a:t>Основная</a:t>
            </a:r>
            <a:r>
              <a:rPr dirty="0"/>
              <a:t> </a:t>
            </a:r>
            <a:r>
              <a:rPr dirty="0" err="1"/>
              <a:t>идея</a:t>
            </a:r>
            <a:r>
              <a:rPr dirty="0"/>
              <a:t> </a:t>
            </a:r>
            <a:r>
              <a:rPr dirty="0" smtClean="0"/>
              <a:t>(</a:t>
            </a:r>
            <a:r>
              <a:rPr lang="ru-RU" dirty="0" smtClean="0"/>
              <a:t>2</a:t>
            </a:r>
            <a:r>
              <a:rPr dirty="0" smtClean="0"/>
              <a:t>/2</a:t>
            </a:r>
            <a:r>
              <a:rPr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3"/>
          <p:cNvSpPr/>
          <p:nvPr/>
        </p:nvSpPr>
        <p:spPr>
          <a:xfrm>
            <a:off x="846944" y="1291753"/>
            <a:ext cx="7315200" cy="1346198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3"/>
          <p:cNvSpPr/>
          <p:nvPr/>
        </p:nvSpPr>
        <p:spPr>
          <a:xfrm>
            <a:off x="846944" y="2888344"/>
            <a:ext cx="7315200" cy="1651173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954873" y="1400869"/>
            <a:ext cx="511935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lang="ru-RU" sz="2000" b="1" dirty="0"/>
              <a:t>Шаг </a:t>
            </a:r>
            <a:r>
              <a:rPr lang="ru-RU" sz="2000" b="1" dirty="0" smtClean="0"/>
              <a:t>4: Вычисление веса модели в ансамбле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18307" y="1938381"/>
                <a:ext cx="6766560" cy="526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 smtClean="0"/>
                  <a:t>​​</a:t>
                </a:r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307" y="1938381"/>
                <a:ext cx="6766560" cy="526491"/>
              </a:xfrm>
              <a:prstGeom prst="rect">
                <a:avLst/>
              </a:prstGeom>
              <a:blipFill>
                <a:blip r:embed="rId2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97531" y="3494865"/>
                <a:ext cx="6766560" cy="882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/>
                  <a:t>​, </a:t>
                </a:r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​ – нормировочный </a:t>
                </a:r>
                <a:r>
                  <a:rPr lang="ru-RU" dirty="0" smtClean="0"/>
                  <a:t>коэффициент</a:t>
                </a:r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31" y="3494865"/>
                <a:ext cx="6766560" cy="882165"/>
              </a:xfrm>
              <a:prstGeom prst="rect">
                <a:avLst/>
              </a:prstGeom>
              <a:blipFill>
                <a:blip r:embed="rId3"/>
                <a:stretch>
                  <a:fillRect l="-811" b="-103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3"/>
          <p:cNvSpPr/>
          <p:nvPr/>
        </p:nvSpPr>
        <p:spPr>
          <a:xfrm>
            <a:off x="846944" y="4841274"/>
            <a:ext cx="7315200" cy="1890706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997531" y="3036046"/>
            <a:ext cx="41579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lang="ru-RU" sz="2000" b="1" dirty="0"/>
              <a:t>Шаг 5</a:t>
            </a:r>
            <a:r>
              <a:rPr lang="ru-RU" sz="2000" b="1" dirty="0" smtClean="0"/>
              <a:t>: Обновление весов объектов</a:t>
            </a:r>
            <a:endParaRPr lang="ru-RU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97531" y="4859518"/>
            <a:ext cx="134043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lang="ru-RU" sz="2000" b="1" dirty="0" smtClean="0"/>
              <a:t>Интуиция</a:t>
            </a:r>
            <a:r>
              <a:rPr lang="en-US" sz="2000" b="1" dirty="0"/>
              <a:t>: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59990" y="5259628"/>
                <a:ext cx="676656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ru-RU" dirty="0"/>
                  <a:t>• </a:t>
                </a:r>
                <a:r>
                  <a:rPr lang="ru-RU" dirty="0" smtClean="0"/>
                  <a:t>Если </a:t>
                </a:r>
                <a:r>
                  <a:rPr lang="ru-RU" dirty="0"/>
                  <a:t>объект классифицируется верно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/>
                  <a:t>), его вес снижается.</a:t>
                </a:r>
              </a:p>
              <a:p>
                <a:pPr lvl="0"/>
                <a:r>
                  <a:rPr lang="ru-RU" dirty="0"/>
                  <a:t>• </a:t>
                </a:r>
                <a:r>
                  <a:rPr lang="ru-RU" dirty="0" smtClean="0"/>
                  <a:t>Если </a:t>
                </a:r>
                <a:r>
                  <a:rPr lang="ru-RU" dirty="0"/>
                  <a:t>объект ошибочный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ru-RU" dirty="0"/>
                  <a:t>), его вес увеличивается.</a:t>
                </a:r>
              </a:p>
              <a:p>
                <a:pPr lvl="0"/>
                <a:r>
                  <a:rPr lang="ru-RU" dirty="0"/>
                  <a:t>Таким образом ансамбль постепенно "фокусируется" на трудных примерах.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90" y="5259628"/>
                <a:ext cx="6766560" cy="1477328"/>
              </a:xfrm>
              <a:prstGeom prst="rect">
                <a:avLst/>
              </a:prstGeom>
              <a:blipFill>
                <a:blip r:embed="rId4"/>
                <a:stretch>
                  <a:fillRect l="-811" t="-2479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27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AdaBoost: Ключевой вывод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210312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C3C3C"/>
                </a:solidFill>
              </a:defRPr>
            </a:pPr>
            <a:endParaRPr/>
          </a:p>
        </p:txBody>
      </p:sp>
      <p:sp>
        <p:nvSpPr>
          <p:cNvPr id="13" name="Rectangle 3"/>
          <p:cNvSpPr/>
          <p:nvPr/>
        </p:nvSpPr>
        <p:spPr>
          <a:xfrm>
            <a:off x="1005840" y="1424065"/>
            <a:ext cx="7315200" cy="2011680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06544" y="1680067"/>
                <a:ext cx="7097376" cy="1707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 err="1"/>
                  <a:t>AdaBoost</a:t>
                </a:r>
                <a:r>
                  <a:rPr lang="ru-RU" dirty="0"/>
                  <a:t> можно интерпретировать как последовательную минимизацию экспоненциальной функции потерь. Каждый шаг подбирает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​ и 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, чтобы минимизировать: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544" y="1680067"/>
                <a:ext cx="7097376" cy="1707647"/>
              </a:xfrm>
              <a:prstGeom prst="rect">
                <a:avLst/>
              </a:prstGeom>
              <a:blipFill>
                <a:blip r:embed="rId2"/>
                <a:stretch>
                  <a:fillRect l="-773" t="-2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3"/>
          <p:cNvSpPr/>
          <p:nvPr/>
        </p:nvSpPr>
        <p:spPr>
          <a:xfrm>
            <a:off x="1005840" y="3959653"/>
            <a:ext cx="7315200" cy="2011680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44158" y="4388668"/>
                <a:ext cx="4741170" cy="115364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ru-RU" dirty="0"/>
                  <a:t>В итоге мы получаем сильный классификатор: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158" y="4388668"/>
                <a:ext cx="4741170" cy="1153649"/>
              </a:xfrm>
              <a:prstGeom prst="rect">
                <a:avLst/>
              </a:prstGeom>
              <a:blipFill>
                <a:blip r:embed="rId3"/>
                <a:stretch>
                  <a:fillRect l="-1028" t="-3175" r="-5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</a:defRPr>
            </a:pPr>
            <a:r>
              <a:t>Градиентный бустинг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8404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3C3C3C"/>
                </a:solidFill>
              </a:defRPr>
            </a:pPr>
            <a:r>
              <a:t>Gradient Boosting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Gradient Boosting: Описание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640080" y="1484026"/>
            <a:ext cx="786384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lang="ru-RU" dirty="0" smtClean="0"/>
              <a:t>Этот метод </a:t>
            </a:r>
            <a:r>
              <a:rPr lang="ru-RU" dirty="0"/>
              <a:t>последовательно строит модели, в которых каждый слабый ученик минимизирует остаточную ошибку предыдущего с помощью градиентного </a:t>
            </a:r>
            <a:r>
              <a:rPr lang="ru-RU" dirty="0" smtClean="0"/>
              <a:t>спуска</a:t>
            </a:r>
            <a:endParaRPr lang="en-US" dirty="0" smtClean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 smtClean="0"/>
              <a:t>• </a:t>
            </a:r>
            <a:r>
              <a:rPr lang="ru-RU" dirty="0" smtClean="0"/>
              <a:t>Напрямую снижает ошибку</a:t>
            </a:r>
            <a:r>
              <a:rPr lang="ru-RU" dirty="0"/>
              <a:t> </a:t>
            </a:r>
            <a:r>
              <a:rPr lang="ru-RU" dirty="0" smtClean="0"/>
              <a:t>за счет оптимизации функции потерь вместо корректировки весов выборки</a:t>
            </a:r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lang="ru-RU" dirty="0"/>
              <a:t>• </a:t>
            </a:r>
            <a:r>
              <a:rPr lang="ru-RU" dirty="0" smtClean="0"/>
              <a:t>В </a:t>
            </a:r>
            <a:r>
              <a:rPr lang="ru-RU" dirty="0"/>
              <a:t>отличие от </a:t>
            </a:r>
            <a:r>
              <a:rPr lang="ru-RU" dirty="0" err="1"/>
              <a:t>AdaBoost</a:t>
            </a:r>
            <a:r>
              <a:rPr lang="ru-RU" dirty="0"/>
              <a:t>, который работает только с экспоненциальной функцией потерь, </a:t>
            </a:r>
            <a:r>
              <a:rPr lang="ru-RU" b="1" dirty="0"/>
              <a:t>градиентный </a:t>
            </a:r>
            <a:r>
              <a:rPr lang="ru-RU" b="1" dirty="0" err="1"/>
              <a:t>бустинг</a:t>
            </a:r>
            <a:r>
              <a:rPr lang="ru-RU" dirty="0"/>
              <a:t> позволяет использовать любую дифференцируемую функцию потерь. Поэтому его применяют и для классификации, и для </a:t>
            </a:r>
            <a:r>
              <a:rPr lang="ru-RU" dirty="0" smtClean="0"/>
              <a:t>регрессии</a:t>
            </a:r>
            <a:endParaRPr lang="ru-RU"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Gradient Boosting: Формализация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640080" y="274320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C3C3C"/>
                </a:solidFill>
              </a:defRPr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40080" y="384048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C3C3C"/>
                </a:solidFill>
              </a:defRPr>
            </a:pPr>
            <a:endParaRPr/>
          </a:p>
        </p:txBody>
      </p:sp>
      <p:sp>
        <p:nvSpPr>
          <p:cNvPr id="11" name="Rectangle 3"/>
          <p:cNvSpPr/>
          <p:nvPr/>
        </p:nvSpPr>
        <p:spPr>
          <a:xfrm>
            <a:off x="803473" y="1644421"/>
            <a:ext cx="7315200" cy="2392430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03265" y="1804449"/>
                <a:ext cx="6737470" cy="1877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Пусть ансамбль после m шагов имеет вид: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ru-RU" dirty="0"/>
                  <a:t>, </a:t>
                </a:r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— слабые модели.</a:t>
                </a:r>
              </a:p>
              <a:p>
                <a:r>
                  <a:rPr lang="ru-RU" dirty="0"/>
                  <a:t>На шаге m+1 мы хотим подобрать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которая уменьшает функцию потерь:</a:t>
                </a:r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ru-RU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ru-RU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265" y="1804449"/>
                <a:ext cx="6737470" cy="1877502"/>
              </a:xfrm>
              <a:prstGeom prst="rect">
                <a:avLst/>
              </a:prstGeom>
              <a:blipFill>
                <a:blip r:embed="rId2"/>
                <a:stretch>
                  <a:fillRect l="-723" t="-9091" b="-327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Связь с градиентным спуском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210312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C3C3C"/>
                </a:solidFill>
              </a:defRPr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640080" y="3291839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C3C3C"/>
                </a:solidFill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640080" y="4389119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C3C3C"/>
                </a:solidFill>
              </a:defRPr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640080" y="5577839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C3C3C"/>
                </a:solidFill>
              </a:defRPr>
            </a:pPr>
            <a:endParaRPr/>
          </a:p>
        </p:txBody>
      </p:sp>
      <p:sp>
        <p:nvSpPr>
          <p:cNvPr id="13" name="Rectangle 3"/>
          <p:cNvSpPr/>
          <p:nvPr/>
        </p:nvSpPr>
        <p:spPr>
          <a:xfrm>
            <a:off x="640080" y="1661365"/>
            <a:ext cx="7315200" cy="2822648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2705" y="1850784"/>
                <a:ext cx="6677368" cy="2443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Вместо прямого поиска минимума, берём антиградиент функции потерь: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ru-RU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G</m:t>
                        </m:r>
                      </m:den>
                    </m:f>
                  </m:oMath>
                </a14:m>
                <a:r>
                  <a:rPr lang="ru-RU" dirty="0"/>
                  <a:t>​. </a:t>
                </a:r>
              </a:p>
              <a:p>
                <a:r>
                  <a:rPr lang="ru-RU" dirty="0"/>
                  <a:t>И обучаем новую модель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чтобы она аппроксимировала эти значения: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)~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. </a:t>
                </a:r>
              </a:p>
              <a:p>
                <a:r>
                  <a:rPr lang="ru-RU" dirty="0"/>
                  <a:t>То есть новая модель пытается предсказать направление, в котором нужно улучшить ансамбль.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05" y="1850784"/>
                <a:ext cx="6677368" cy="2443811"/>
              </a:xfrm>
              <a:prstGeom prst="rect">
                <a:avLst/>
              </a:prstGeom>
              <a:blipFill>
                <a:blip r:embed="rId2"/>
                <a:stretch>
                  <a:fillRect l="-822" t="-1500" r="-1279" b="-3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План презентации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78638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 smtClean="0"/>
              <a:t>1</a:t>
            </a:r>
            <a:r>
              <a:rPr dirty="0"/>
              <a:t>. </a:t>
            </a:r>
            <a:r>
              <a:rPr dirty="0" err="1"/>
              <a:t>Введение</a:t>
            </a:r>
            <a:r>
              <a:rPr dirty="0"/>
              <a:t> в </a:t>
            </a:r>
            <a:r>
              <a:rPr dirty="0" err="1"/>
              <a:t>ансамблевые</a:t>
            </a:r>
            <a:r>
              <a:rPr dirty="0"/>
              <a:t> </a:t>
            </a:r>
            <a:r>
              <a:rPr dirty="0" err="1"/>
              <a:t>методы</a:t>
            </a:r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 smtClean="0"/>
              <a:t>2</a:t>
            </a:r>
            <a:r>
              <a:rPr dirty="0"/>
              <a:t>. </a:t>
            </a:r>
            <a:r>
              <a:rPr dirty="0" err="1"/>
              <a:t>Слабый</a:t>
            </a:r>
            <a:r>
              <a:rPr dirty="0"/>
              <a:t> и </a:t>
            </a:r>
            <a:r>
              <a:rPr dirty="0" err="1"/>
              <a:t>сильный</a:t>
            </a:r>
            <a:r>
              <a:rPr dirty="0"/>
              <a:t> </a:t>
            </a:r>
            <a:r>
              <a:rPr dirty="0" err="1"/>
              <a:t>ученик</a:t>
            </a:r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 smtClean="0"/>
              <a:t>3</a:t>
            </a:r>
            <a:r>
              <a:rPr dirty="0"/>
              <a:t>. </a:t>
            </a:r>
            <a:r>
              <a:rPr dirty="0" err="1"/>
              <a:t>Смещение</a:t>
            </a:r>
            <a:r>
              <a:rPr dirty="0"/>
              <a:t> и </a:t>
            </a:r>
            <a:r>
              <a:rPr dirty="0" err="1"/>
              <a:t>разброс</a:t>
            </a:r>
            <a:r>
              <a:rPr dirty="0"/>
              <a:t> (Bias-Variance Decomposition</a:t>
            </a:r>
            <a:r>
              <a:rPr dirty="0" smtClean="0"/>
              <a:t>)</a:t>
            </a:r>
            <a:endParaRPr lang="ru-RU" dirty="0" smtClean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lang="ru-RU" dirty="0" smtClean="0"/>
              <a:t>4. Функционал качества</a:t>
            </a:r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lang="ru-RU" dirty="0" smtClean="0"/>
              <a:t>5. Компоненты ошибки</a:t>
            </a:r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lang="ru-RU" dirty="0"/>
              <a:t>6</a:t>
            </a:r>
            <a:r>
              <a:rPr dirty="0" smtClean="0"/>
              <a:t>. </a:t>
            </a:r>
            <a:r>
              <a:rPr dirty="0" err="1"/>
              <a:t>Метод</a:t>
            </a:r>
            <a:r>
              <a:rPr dirty="0"/>
              <a:t> </a:t>
            </a:r>
            <a:r>
              <a:rPr dirty="0" err="1"/>
              <a:t>бустинга</a:t>
            </a:r>
            <a:r>
              <a:rPr dirty="0"/>
              <a:t>: </a:t>
            </a:r>
            <a:r>
              <a:rPr dirty="0" err="1"/>
              <a:t>общая</a:t>
            </a:r>
            <a:r>
              <a:rPr dirty="0"/>
              <a:t> </a:t>
            </a:r>
            <a:r>
              <a:rPr dirty="0" err="1"/>
              <a:t>идея</a:t>
            </a:r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lang="ru-RU" dirty="0"/>
              <a:t>7</a:t>
            </a:r>
            <a:r>
              <a:rPr dirty="0" smtClean="0"/>
              <a:t>. </a:t>
            </a:r>
            <a:r>
              <a:rPr dirty="0" err="1"/>
              <a:t>Адаптивный</a:t>
            </a:r>
            <a:r>
              <a:rPr dirty="0"/>
              <a:t> </a:t>
            </a:r>
            <a:r>
              <a:rPr dirty="0" err="1" smtClean="0"/>
              <a:t>бустинг</a:t>
            </a:r>
            <a:endParaRPr lang="ru-RU"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lang="ru-RU" dirty="0"/>
              <a:t>8</a:t>
            </a:r>
            <a:r>
              <a:rPr dirty="0" smtClean="0"/>
              <a:t>. </a:t>
            </a:r>
            <a:r>
              <a:rPr dirty="0" err="1"/>
              <a:t>Градиентный</a:t>
            </a:r>
            <a:r>
              <a:rPr dirty="0"/>
              <a:t> </a:t>
            </a:r>
            <a:r>
              <a:rPr dirty="0" err="1" smtClean="0"/>
              <a:t>бустин</a:t>
            </a:r>
            <a:r>
              <a:rPr lang="ru-RU" dirty="0" smtClean="0"/>
              <a:t>г</a:t>
            </a:r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lang="ru-RU" dirty="0" smtClean="0"/>
              <a:t>9</a:t>
            </a:r>
            <a:r>
              <a:rPr dirty="0" smtClean="0"/>
              <a:t>. </a:t>
            </a:r>
            <a:r>
              <a:rPr dirty="0" err="1"/>
              <a:t>Сравнение</a:t>
            </a:r>
            <a:r>
              <a:rPr dirty="0"/>
              <a:t> </a:t>
            </a:r>
            <a:r>
              <a:rPr dirty="0" err="1"/>
              <a:t>методов</a:t>
            </a:r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lang="ru-RU" dirty="0" smtClean="0"/>
              <a:t>10</a:t>
            </a:r>
            <a:r>
              <a:rPr dirty="0" smtClean="0"/>
              <a:t>. </a:t>
            </a:r>
            <a:r>
              <a:rPr dirty="0" err="1"/>
              <a:t>Выводы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Обновление ансамбля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210312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C3C3C"/>
                </a:solidFill>
              </a:defRPr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640080" y="3291839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C3C3C"/>
                </a:solidFill>
              </a:defRPr>
            </a:pP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640080" y="4389119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C3C3C"/>
                </a:solidFill>
              </a:defRPr>
            </a:pPr>
            <a:endParaRPr/>
          </a:p>
        </p:txBody>
      </p:sp>
      <p:sp>
        <p:nvSpPr>
          <p:cNvPr id="14" name="Rectangle 3"/>
          <p:cNvSpPr/>
          <p:nvPr/>
        </p:nvSpPr>
        <p:spPr>
          <a:xfrm>
            <a:off x="640080" y="1661365"/>
            <a:ext cx="7315200" cy="2822648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71113" y="2190869"/>
                <a:ext cx="6653134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После обучения новой модели ансамбль обновляется: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</a:p>
              <a:p>
                <a:r>
                  <a:rPr lang="ru-RU" dirty="0"/>
                  <a:t>где ε&gt;0 — это </a:t>
                </a:r>
                <a:r>
                  <a:rPr lang="ru-RU" i="1" dirty="0"/>
                  <a:t>шаг обучения</a:t>
                </a:r>
                <a:r>
                  <a:rPr lang="ru-RU" dirty="0"/>
                  <a:t> (</a:t>
                </a:r>
                <a:r>
                  <a:rPr lang="ru-RU" dirty="0" err="1"/>
                  <a:t>learning</a:t>
                </a:r>
                <a:r>
                  <a:rPr lang="ru-RU" dirty="0"/>
                  <a:t> </a:t>
                </a:r>
                <a:r>
                  <a:rPr lang="ru-RU" dirty="0" err="1"/>
                  <a:t>rate</a:t>
                </a:r>
                <a:r>
                  <a:rPr lang="ru-RU" dirty="0"/>
                  <a:t>).</a:t>
                </a:r>
              </a:p>
              <a:p>
                <a:r>
                  <a:rPr lang="ru-RU" dirty="0"/>
                  <a:t>Таким образом, каждая новая модель уточняет прогноз, делая маленький «шаг градиентного спуска» в пространстве функций.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13" y="2190869"/>
                <a:ext cx="6653134" cy="1477328"/>
              </a:xfrm>
              <a:prstGeom prst="rect">
                <a:avLst/>
              </a:prstGeom>
              <a:blipFill>
                <a:blip r:embed="rId2"/>
                <a:stretch>
                  <a:fillRect l="-733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0000"/>
                </a:solidFill>
              </a:defRPr>
            </a:pPr>
            <a:r>
              <a:t>AdaBoost vs Gradient Boosting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57200" y="1645920"/>
            <a:ext cx="3931920" cy="4572000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828800"/>
            <a:ext cx="35661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0000"/>
                </a:solidFill>
              </a:defRPr>
            </a:pPr>
            <a:r>
              <a:t>AdaBoost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2468880"/>
            <a:ext cx="3566160" cy="3041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5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dirty="0" err="1"/>
              <a:t>Минимизирует</a:t>
            </a:r>
            <a:r>
              <a:rPr dirty="0"/>
              <a:t> </a:t>
            </a:r>
            <a:r>
              <a:rPr dirty="0" err="1"/>
              <a:t>экспоненциальную</a:t>
            </a:r>
            <a:r>
              <a:rPr dirty="0"/>
              <a:t> </a:t>
            </a:r>
            <a:r>
              <a:rPr dirty="0" err="1"/>
              <a:t>функцию</a:t>
            </a:r>
            <a:r>
              <a:rPr dirty="0"/>
              <a:t> </a:t>
            </a:r>
            <a:r>
              <a:rPr dirty="0" err="1"/>
              <a:t>потерь</a:t>
            </a:r>
            <a:endParaRPr dirty="0"/>
          </a:p>
          <a:p>
            <a:pPr>
              <a:spcAft>
                <a:spcPts val="1000"/>
              </a:spcAft>
              <a:defRPr sz="15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dirty="0" err="1"/>
              <a:t>Меняет</a:t>
            </a:r>
            <a:r>
              <a:rPr dirty="0"/>
              <a:t> </a:t>
            </a:r>
            <a:r>
              <a:rPr dirty="0" err="1"/>
              <a:t>веса</a:t>
            </a:r>
            <a:r>
              <a:rPr dirty="0"/>
              <a:t> </a:t>
            </a:r>
            <a:r>
              <a:rPr dirty="0" err="1"/>
              <a:t>объектов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каждой</a:t>
            </a:r>
            <a:r>
              <a:rPr dirty="0"/>
              <a:t> </a:t>
            </a:r>
            <a:r>
              <a:rPr dirty="0" err="1"/>
              <a:t>итерации</a:t>
            </a:r>
            <a:endParaRPr dirty="0"/>
          </a:p>
          <a:p>
            <a:pPr>
              <a:spcAft>
                <a:spcPts val="1000"/>
              </a:spcAft>
              <a:defRPr sz="15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dirty="0" err="1"/>
              <a:t>Базовые</a:t>
            </a:r>
            <a:r>
              <a:rPr dirty="0"/>
              <a:t> </a:t>
            </a:r>
            <a:r>
              <a:rPr dirty="0" err="1"/>
              <a:t>модели</a:t>
            </a:r>
            <a:r>
              <a:rPr dirty="0"/>
              <a:t> </a:t>
            </a:r>
            <a:r>
              <a:rPr dirty="0" err="1"/>
              <a:t>обучаются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взвешенной</a:t>
            </a:r>
            <a:r>
              <a:rPr dirty="0"/>
              <a:t> </a:t>
            </a:r>
            <a:r>
              <a:rPr dirty="0" err="1"/>
              <a:t>выборке</a:t>
            </a:r>
            <a:endParaRPr dirty="0"/>
          </a:p>
          <a:p>
            <a:pPr>
              <a:spcAft>
                <a:spcPts val="1000"/>
              </a:spcAft>
              <a:defRPr sz="15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dirty="0" err="1"/>
              <a:t>Часто</a:t>
            </a:r>
            <a:r>
              <a:rPr dirty="0"/>
              <a:t> </a:t>
            </a: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классификации</a:t>
            </a:r>
            <a:endParaRPr dirty="0"/>
          </a:p>
          <a:p>
            <a:pPr>
              <a:spcAft>
                <a:spcPts val="1000"/>
              </a:spcAft>
              <a:defRPr sz="1500">
                <a:solidFill>
                  <a:srgbClr val="3C3C3C"/>
                </a:solidFill>
              </a:defRPr>
            </a:pPr>
            <a:r>
              <a:rPr dirty="0" smtClean="0"/>
              <a:t>•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малом</a:t>
            </a:r>
            <a:r>
              <a:rPr dirty="0"/>
              <a:t> </a:t>
            </a:r>
            <a:r>
              <a:rPr dirty="0" err="1"/>
              <a:t>шуме</a:t>
            </a:r>
            <a:r>
              <a:rPr dirty="0"/>
              <a:t> — </a:t>
            </a:r>
            <a:r>
              <a:rPr dirty="0" err="1"/>
              <a:t>очень</a:t>
            </a:r>
            <a:r>
              <a:rPr dirty="0"/>
              <a:t> </a:t>
            </a:r>
            <a:r>
              <a:rPr dirty="0" err="1"/>
              <a:t>эффективен</a:t>
            </a:r>
            <a:endParaRPr dirty="0"/>
          </a:p>
          <a:p>
            <a:pPr>
              <a:spcAft>
                <a:spcPts val="1000"/>
              </a:spcAft>
              <a:defRPr sz="1500">
                <a:solidFill>
                  <a:srgbClr val="3C3C3C"/>
                </a:solidFill>
              </a:defRPr>
            </a:pPr>
            <a:r>
              <a:rPr dirty="0"/>
              <a:t>• В </a:t>
            </a:r>
            <a:r>
              <a:rPr dirty="0" err="1"/>
              <a:t>шумных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переобучаться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754880" y="1645920"/>
            <a:ext cx="3931920" cy="4572000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4937760" y="1828800"/>
            <a:ext cx="35661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0000"/>
                </a:solidFill>
              </a:defRPr>
            </a:pPr>
            <a:r>
              <a:t>Gradient Boosting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7760" y="2468880"/>
            <a:ext cx="3566160" cy="268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5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dirty="0" err="1"/>
              <a:t>Строит</a:t>
            </a:r>
            <a:r>
              <a:rPr dirty="0"/>
              <a:t> </a:t>
            </a:r>
            <a:r>
              <a:rPr dirty="0" err="1"/>
              <a:t>модель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антиградиента</a:t>
            </a:r>
            <a:r>
              <a:rPr dirty="0"/>
              <a:t> </a:t>
            </a:r>
            <a:r>
              <a:rPr dirty="0" err="1"/>
              <a:t>функции</a:t>
            </a:r>
            <a:r>
              <a:rPr dirty="0"/>
              <a:t> </a:t>
            </a:r>
            <a:r>
              <a:rPr dirty="0" err="1"/>
              <a:t>потерь</a:t>
            </a:r>
            <a:endParaRPr dirty="0"/>
          </a:p>
          <a:p>
            <a:pPr>
              <a:spcAft>
                <a:spcPts val="1000"/>
              </a:spcAft>
              <a:defRPr sz="15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dirty="0" err="1"/>
              <a:t>Работает</a:t>
            </a:r>
            <a:r>
              <a:rPr dirty="0"/>
              <a:t> с </a:t>
            </a:r>
            <a:r>
              <a:rPr dirty="0" err="1"/>
              <a:t>любой</a:t>
            </a:r>
            <a:r>
              <a:rPr dirty="0"/>
              <a:t> </a:t>
            </a:r>
            <a:r>
              <a:rPr dirty="0" err="1"/>
              <a:t>дифференцируемой</a:t>
            </a:r>
            <a:r>
              <a:rPr dirty="0"/>
              <a:t> </a:t>
            </a:r>
            <a:r>
              <a:rPr dirty="0" err="1"/>
              <a:t>функцией</a:t>
            </a:r>
            <a:r>
              <a:rPr dirty="0"/>
              <a:t> </a:t>
            </a:r>
            <a:r>
              <a:rPr dirty="0" err="1"/>
              <a:t>потерь</a:t>
            </a:r>
            <a:endParaRPr dirty="0"/>
          </a:p>
          <a:p>
            <a:pPr>
              <a:spcAft>
                <a:spcPts val="1000"/>
              </a:spcAft>
              <a:defRPr sz="15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dirty="0" err="1"/>
              <a:t>Подходит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регрессии</a:t>
            </a:r>
            <a:r>
              <a:rPr dirty="0"/>
              <a:t> и </a:t>
            </a:r>
            <a:r>
              <a:rPr dirty="0" err="1"/>
              <a:t>классификации</a:t>
            </a:r>
            <a:endParaRPr dirty="0"/>
          </a:p>
          <a:p>
            <a:pPr>
              <a:spcAft>
                <a:spcPts val="1000"/>
              </a:spcAft>
              <a:defRPr sz="15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гибкий</a:t>
            </a:r>
            <a:r>
              <a:rPr dirty="0"/>
              <a:t> </a:t>
            </a:r>
            <a:r>
              <a:rPr dirty="0" err="1"/>
              <a:t>метод</a:t>
            </a:r>
            <a:endParaRPr dirty="0"/>
          </a:p>
          <a:p>
            <a:pPr>
              <a:spcAft>
                <a:spcPts val="1000"/>
              </a:spcAft>
              <a:defRPr sz="15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dirty="0" err="1"/>
              <a:t>Часто</a:t>
            </a:r>
            <a:r>
              <a:rPr dirty="0"/>
              <a:t> </a:t>
            </a:r>
            <a:r>
              <a:rPr dirty="0" err="1"/>
              <a:t>дает</a:t>
            </a:r>
            <a:r>
              <a:rPr dirty="0"/>
              <a:t> </a:t>
            </a:r>
            <a:r>
              <a:rPr dirty="0" err="1"/>
              <a:t>лучшие</a:t>
            </a:r>
            <a:r>
              <a:rPr dirty="0"/>
              <a:t> </a:t>
            </a:r>
            <a:r>
              <a:rPr dirty="0" err="1"/>
              <a:t>практические</a:t>
            </a:r>
            <a:r>
              <a:rPr dirty="0"/>
              <a:t> </a:t>
            </a:r>
            <a:r>
              <a:rPr dirty="0" err="1" smtClean="0"/>
              <a:t>результаты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Источники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78638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 smtClean="0"/>
              <a:t>• </a:t>
            </a:r>
            <a:r>
              <a:rPr lang="en-US" dirty="0">
                <a:hlinkClick r:id="rId2"/>
              </a:rPr>
              <a:t>https://www.analytixlabs.co.in/blog/gradient-boosting-algorithm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lang="en-US" dirty="0">
                <a:hlinkClick r:id="rId3"/>
              </a:rPr>
              <a:t>https://www.geeksforgeeks.org/machine-learning/ml-gradient-boosting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lang="en-US" dirty="0">
                <a:hlinkClick r:id="rId4"/>
              </a:rPr>
              <a:t>https://www.geeksforgeeks.org/machine-learning/AdaBoost-in-Machine-Learning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lang="en-US" dirty="0">
                <a:hlinkClick r:id="rId5"/>
              </a:rPr>
              <a:t>https://spotintelligence.com/2023/08/21/adaboost-practical-introduction-with-how-to-python-tutorial-for-classification-regression</a:t>
            </a:r>
            <a:r>
              <a:rPr lang="en-US" dirty="0" smtClean="0">
                <a:hlinkClick r:id="rId5"/>
              </a:rPr>
              <a:t>/</a:t>
            </a:r>
            <a:endParaRPr lang="ru-RU"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endParaRPr lang="en-US" dirty="0" smtClean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lang="ru-RU" dirty="0"/>
              <a:t>• </a:t>
            </a:r>
            <a:r>
              <a:rPr lang="ru-RU" dirty="0" smtClean="0"/>
              <a:t>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www.toptal.com/machine-learning/ensemble-methods-machine-learning</a:t>
            </a:r>
            <a:endParaRPr lang="ru-RU" dirty="0" smtClean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</a:defRPr>
            </a:pPr>
            <a:r>
              <a:t>Спасибо за внимание!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такое</a:t>
            </a:r>
            <a:r>
              <a:rPr dirty="0"/>
              <a:t> </a:t>
            </a:r>
            <a:r>
              <a:rPr dirty="0" err="1"/>
              <a:t>ансамблевый</a:t>
            </a:r>
            <a:r>
              <a:rPr dirty="0"/>
              <a:t> </a:t>
            </a:r>
            <a:r>
              <a:rPr dirty="0" err="1"/>
              <a:t>метод</a:t>
            </a:r>
            <a:r>
              <a:rPr dirty="0"/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57634" y="1499016"/>
            <a:ext cx="786384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dirty="0" err="1"/>
              <a:t>Метод</a:t>
            </a:r>
            <a:r>
              <a:rPr dirty="0"/>
              <a:t> </a:t>
            </a:r>
            <a:r>
              <a:rPr dirty="0" err="1"/>
              <a:t>машинного</a:t>
            </a:r>
            <a:r>
              <a:rPr dirty="0"/>
              <a:t> </a:t>
            </a:r>
            <a:r>
              <a:rPr dirty="0" err="1"/>
              <a:t>обучения</a:t>
            </a:r>
            <a:r>
              <a:rPr dirty="0"/>
              <a:t>, </a:t>
            </a:r>
            <a:r>
              <a:rPr dirty="0" err="1"/>
              <a:t>где</a:t>
            </a:r>
            <a:r>
              <a:rPr dirty="0"/>
              <a:t> </a:t>
            </a:r>
            <a:r>
              <a:rPr dirty="0" err="1"/>
              <a:t>несколько</a:t>
            </a:r>
            <a:r>
              <a:rPr dirty="0"/>
              <a:t> </a:t>
            </a:r>
            <a:r>
              <a:rPr dirty="0" err="1"/>
              <a:t>моделей</a:t>
            </a:r>
            <a:r>
              <a:rPr dirty="0"/>
              <a:t> </a:t>
            </a:r>
            <a:r>
              <a:rPr dirty="0" err="1"/>
              <a:t>обучаются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решения</a:t>
            </a:r>
            <a:r>
              <a:rPr dirty="0"/>
              <a:t> </a:t>
            </a:r>
            <a:r>
              <a:rPr dirty="0" err="1"/>
              <a:t>одной</a:t>
            </a:r>
            <a:r>
              <a:rPr dirty="0"/>
              <a:t> и </a:t>
            </a:r>
            <a:r>
              <a:rPr dirty="0" err="1"/>
              <a:t>той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 </a:t>
            </a:r>
            <a:r>
              <a:rPr dirty="0" err="1"/>
              <a:t>проблемы</a:t>
            </a:r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dirty="0" err="1"/>
              <a:t>Модели</a:t>
            </a:r>
            <a:r>
              <a:rPr dirty="0"/>
              <a:t> </a:t>
            </a:r>
            <a:r>
              <a:rPr dirty="0" err="1"/>
              <a:t>объединяются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получения</a:t>
            </a:r>
            <a:r>
              <a:rPr dirty="0"/>
              <a:t> </a:t>
            </a:r>
            <a:r>
              <a:rPr dirty="0" err="1"/>
              <a:t>лучших</a:t>
            </a:r>
            <a:r>
              <a:rPr dirty="0"/>
              <a:t> </a:t>
            </a:r>
            <a:r>
              <a:rPr dirty="0" err="1"/>
              <a:t>результатов</a:t>
            </a:r>
            <a:endParaRPr dirty="0"/>
          </a:p>
          <a:p>
            <a:pPr>
              <a:spcAft>
                <a:spcPts val="1200"/>
              </a:spcAft>
              <a:defRPr sz="18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dirty="0" err="1"/>
              <a:t>Основная</a:t>
            </a:r>
            <a:r>
              <a:rPr dirty="0"/>
              <a:t> </a:t>
            </a:r>
            <a:r>
              <a:rPr dirty="0" err="1"/>
              <a:t>предпосылка</a:t>
            </a:r>
            <a:r>
              <a:rPr dirty="0"/>
              <a:t>: </a:t>
            </a:r>
            <a:r>
              <a:rPr dirty="0" err="1"/>
              <a:t>результат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нескольких</a:t>
            </a:r>
            <a:r>
              <a:rPr dirty="0"/>
              <a:t> </a:t>
            </a:r>
            <a:r>
              <a:rPr dirty="0" err="1"/>
              <a:t>моделей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точен</a:t>
            </a:r>
            <a:r>
              <a:rPr dirty="0"/>
              <a:t>, </a:t>
            </a:r>
            <a:r>
              <a:rPr dirty="0" err="1"/>
              <a:t>чем</a:t>
            </a:r>
            <a:r>
              <a:rPr dirty="0"/>
              <a:t> </a:t>
            </a:r>
            <a:r>
              <a:rPr dirty="0" err="1"/>
              <a:t>результат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одной</a:t>
            </a:r>
            <a:r>
              <a:rPr dirty="0"/>
              <a:t> </a:t>
            </a:r>
            <a:r>
              <a:rPr dirty="0" err="1"/>
              <a:t>модели</a:t>
            </a:r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22" y="3620335"/>
            <a:ext cx="7315200" cy="2994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Слабый и сильный ученик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914400" y="1645920"/>
            <a:ext cx="7315200" cy="2011680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097280" y="1783080"/>
            <a:ext cx="194476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rPr dirty="0" err="1"/>
              <a:t>Слабый</a:t>
            </a:r>
            <a:r>
              <a:rPr dirty="0"/>
              <a:t> </a:t>
            </a:r>
            <a:r>
              <a:rPr dirty="0" err="1" smtClean="0"/>
              <a:t>ученик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188720" y="2240280"/>
            <a:ext cx="6766560" cy="1036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6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lang="ru-RU" dirty="0" smtClean="0"/>
              <a:t>Это о</a:t>
            </a:r>
            <a:r>
              <a:rPr dirty="0" err="1" smtClean="0"/>
              <a:t>бычные</a:t>
            </a:r>
            <a:r>
              <a:rPr dirty="0" smtClean="0"/>
              <a:t> </a:t>
            </a:r>
            <a:r>
              <a:rPr dirty="0" err="1"/>
              <a:t>модели</a:t>
            </a:r>
            <a:r>
              <a:rPr dirty="0"/>
              <a:t>: </a:t>
            </a:r>
            <a:r>
              <a:rPr dirty="0" err="1"/>
              <a:t>линейная</a:t>
            </a:r>
            <a:r>
              <a:rPr dirty="0"/>
              <a:t> </a:t>
            </a:r>
            <a:r>
              <a:rPr dirty="0" err="1"/>
              <a:t>регрессия</a:t>
            </a:r>
            <a:r>
              <a:rPr dirty="0"/>
              <a:t>, </a:t>
            </a:r>
            <a:r>
              <a:rPr dirty="0" err="1"/>
              <a:t>дерево</a:t>
            </a:r>
            <a:r>
              <a:rPr dirty="0"/>
              <a:t> </a:t>
            </a:r>
            <a:r>
              <a:rPr dirty="0" err="1"/>
              <a:t>решений</a:t>
            </a:r>
            <a:endParaRPr dirty="0"/>
          </a:p>
          <a:p>
            <a:pPr>
              <a:spcAft>
                <a:spcPts val="800"/>
              </a:spcAft>
              <a:defRPr sz="16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lang="ru-RU" dirty="0" smtClean="0"/>
              <a:t>Они являются </a:t>
            </a:r>
            <a:r>
              <a:rPr lang="ru-RU" dirty="0"/>
              <a:t>с</a:t>
            </a:r>
            <a:r>
              <a:rPr dirty="0" err="1" smtClean="0"/>
              <a:t>троительны</a:t>
            </a:r>
            <a:r>
              <a:rPr lang="ru-RU" dirty="0" smtClean="0"/>
              <a:t>ми</a:t>
            </a:r>
            <a:r>
              <a:rPr dirty="0" smtClean="0"/>
              <a:t> </a:t>
            </a:r>
            <a:r>
              <a:rPr dirty="0" err="1" smtClean="0"/>
              <a:t>блок</a:t>
            </a:r>
            <a:r>
              <a:rPr lang="ru-RU" dirty="0" err="1" smtClean="0"/>
              <a:t>ами</a:t>
            </a:r>
            <a:r>
              <a:rPr dirty="0" smtClean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сложных</a:t>
            </a:r>
            <a:r>
              <a:rPr dirty="0"/>
              <a:t> </a:t>
            </a:r>
            <a:r>
              <a:rPr dirty="0" err="1"/>
              <a:t>моделей</a:t>
            </a:r>
            <a:endParaRPr dirty="0"/>
          </a:p>
          <a:p>
            <a:pPr>
              <a:spcAft>
                <a:spcPts val="800"/>
              </a:spcAft>
              <a:defRPr sz="16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dirty="0" err="1"/>
              <a:t>Простые</a:t>
            </a:r>
            <a:r>
              <a:rPr dirty="0"/>
              <a:t> и </a:t>
            </a:r>
            <a:r>
              <a:rPr dirty="0" err="1"/>
              <a:t>быстрые</a:t>
            </a:r>
            <a:r>
              <a:rPr dirty="0"/>
              <a:t> в </a:t>
            </a:r>
            <a:r>
              <a:rPr dirty="0" err="1"/>
              <a:t>обучении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914400" y="3931920"/>
            <a:ext cx="7315200" cy="2011680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097280" y="4069080"/>
            <a:ext cx="20329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rPr dirty="0" err="1"/>
              <a:t>Сильный</a:t>
            </a:r>
            <a:r>
              <a:rPr dirty="0"/>
              <a:t> </a:t>
            </a:r>
            <a:r>
              <a:rPr dirty="0" err="1" smtClean="0"/>
              <a:t>ученик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188720" y="4526280"/>
            <a:ext cx="6766560" cy="68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6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lang="ru-RU" dirty="0" smtClean="0"/>
              <a:t>Это </a:t>
            </a:r>
            <a:r>
              <a:rPr lang="ru-RU" dirty="0"/>
              <a:t>о</a:t>
            </a:r>
            <a:r>
              <a:rPr dirty="0" err="1" smtClean="0"/>
              <a:t>бъединение</a:t>
            </a:r>
            <a:r>
              <a:rPr dirty="0" smtClean="0"/>
              <a:t> </a:t>
            </a:r>
            <a:r>
              <a:rPr dirty="0" err="1"/>
              <a:t>множества</a:t>
            </a:r>
            <a:r>
              <a:rPr dirty="0"/>
              <a:t> </a:t>
            </a:r>
            <a:r>
              <a:rPr dirty="0" err="1"/>
              <a:t>слабых</a:t>
            </a:r>
            <a:r>
              <a:rPr dirty="0"/>
              <a:t> </a:t>
            </a:r>
            <a:r>
              <a:rPr dirty="0" err="1"/>
              <a:t>учеников</a:t>
            </a:r>
            <a:endParaRPr dirty="0"/>
          </a:p>
          <a:p>
            <a:pPr>
              <a:spcAft>
                <a:spcPts val="800"/>
              </a:spcAft>
              <a:defRPr sz="16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dirty="0" err="1"/>
              <a:t>Улучшение</a:t>
            </a:r>
            <a:r>
              <a:rPr dirty="0"/>
              <a:t> </a:t>
            </a:r>
            <a:r>
              <a:rPr dirty="0" err="1"/>
              <a:t>качества</a:t>
            </a:r>
            <a:r>
              <a:rPr dirty="0"/>
              <a:t> </a:t>
            </a:r>
            <a:r>
              <a:rPr dirty="0" err="1" smtClean="0"/>
              <a:t>модели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Смещение и разброс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914400" y="1645920"/>
            <a:ext cx="7315200" cy="2011680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097280" y="1783080"/>
            <a:ext cx="6949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88720" y="2240280"/>
                <a:ext cx="6766560" cy="116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  <a:defRPr sz="1600">
                    <a:solidFill>
                      <a:srgbClr val="3C3C3C"/>
                    </a:solidFill>
                  </a:defRPr>
                </a:pPr>
                <a:r>
                  <a:rPr lang="ru-RU" sz="1600" dirty="0" smtClean="0"/>
                  <a:t>Мы </a:t>
                </a:r>
                <a:r>
                  <a:rPr lang="ru-RU" sz="1600" dirty="0"/>
                  <a:t>решаем задачу регрессии с квадратичной функцией </a:t>
                </a:r>
                <a:r>
                  <a:rPr lang="ru-RU" sz="1600" dirty="0" smtClean="0"/>
                  <a:t>по</a:t>
                </a:r>
                <a:r>
                  <a:rPr dirty="0" err="1" smtClean="0"/>
                  <a:t>терь</a:t>
                </a:r>
                <a:endParaRPr dirty="0"/>
              </a:p>
              <a:p>
                <a:pPr>
                  <a:spcAft>
                    <a:spcPts val="800"/>
                  </a:spcAft>
                  <a:defRPr sz="1600">
                    <a:solidFill>
                      <a:srgbClr val="3C3C3C"/>
                    </a:solidFill>
                  </a:defRPr>
                </a:pPr>
                <a:r>
                  <a:rPr lang="ru-RU" dirty="0" smtClean="0"/>
                  <a:t>Для </a:t>
                </a:r>
                <a:r>
                  <a:rPr lang="ru-RU" dirty="0" smtClean="0"/>
                  <a:t>этого и</a:t>
                </a:r>
                <a:r>
                  <a:rPr dirty="0" err="1" smtClean="0"/>
                  <a:t>спользуется</a:t>
                </a:r>
                <a:r>
                  <a:rPr dirty="0" smtClean="0"/>
                  <a:t> </a:t>
                </a:r>
                <a:r>
                  <a:rPr dirty="0" err="1"/>
                  <a:t>специальный</a:t>
                </a:r>
                <a:r>
                  <a:rPr dirty="0"/>
                  <a:t> </a:t>
                </a:r>
                <a:r>
                  <a:rPr dirty="0" err="1"/>
                  <a:t>функционал</a:t>
                </a:r>
                <a:r>
                  <a:rPr dirty="0"/>
                  <a:t> </a:t>
                </a:r>
                <a:r>
                  <a:rPr dirty="0" err="1"/>
                  <a:t>для</a:t>
                </a:r>
                <a:r>
                  <a:rPr dirty="0"/>
                  <a:t> </a:t>
                </a:r>
                <a:r>
                  <a:rPr dirty="0" err="1"/>
                  <a:t>оценки</a:t>
                </a:r>
                <a:r>
                  <a:rPr dirty="0"/>
                  <a:t> </a:t>
                </a:r>
                <a:r>
                  <a:rPr dirty="0" err="1" smtClean="0"/>
                  <a:t>качества</a:t>
                </a:r>
                <a:r>
                  <a:rPr lang="en-US" dirty="0" smtClean="0"/>
                  <a:t>:</a:t>
                </a:r>
                <a:endParaRPr dirty="0"/>
              </a:p>
              <a:p>
                <a:pPr>
                  <a:spcAft>
                    <a:spcPts val="800"/>
                  </a:spcAft>
                  <a:defRPr sz="1600">
                    <a:solidFill>
                      <a:srgbClr val="3C3C3C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u-RU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ru-RU" sz="1600">
                              <a:latin typeface="Cambria Math" panose="02040503050406030204" pitchFamily="18" charset="0"/>
                            </a:rPr>
                            <m:t>ε</m:t>
                          </m:r>
                        </m:sub>
                      </m:sSub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 sz="1600"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</m:d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ru-RU" sz="16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6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ru-RU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 sz="16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ru-RU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20" y="2240280"/>
                <a:ext cx="6766560" cy="1160767"/>
              </a:xfrm>
              <a:prstGeom prst="rect">
                <a:avLst/>
              </a:prstGeom>
              <a:blipFill>
                <a:blip r:embed="rId2"/>
                <a:stretch>
                  <a:fillRect l="-450" t="-1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914400" y="3931920"/>
            <a:ext cx="7315200" cy="2011680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4400" y="3931920"/>
                <a:ext cx="6766560" cy="2289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ru-RU" dirty="0"/>
                  <a:t>г</a:t>
                </a:r>
                <a:r>
                  <a:rPr lang="ru-RU" dirty="0" smtClean="0"/>
                  <a:t>де </a:t>
                </a:r>
                <a:r>
                  <a:rPr lang="en-US" dirty="0"/>
                  <a:t>X</a:t>
                </a:r>
                <a:r>
                  <a:rPr lang="ru-RU" dirty="0"/>
                  <a:t> — обучающая </a:t>
                </a:r>
                <a:r>
                  <a:rPr lang="ru-RU" dirty="0" smtClean="0"/>
                  <a:t>выборка</a:t>
                </a:r>
                <a:r>
                  <a:rPr lang="en-US" dirty="0"/>
                  <a:t>;</a:t>
                </a:r>
                <a:endParaRPr lang="ru-RU" dirty="0"/>
              </a:p>
              <a:p>
                <a:pPr lvl="0"/>
                <a:r>
                  <a:rPr lang="ru-RU" dirty="0"/>
                  <a:t>x — точка из тестового </a:t>
                </a:r>
                <a:r>
                  <a:rPr lang="ru-RU" dirty="0" smtClean="0"/>
                  <a:t>множества</a:t>
                </a:r>
                <a:r>
                  <a:rPr lang="en-US" dirty="0"/>
                  <a:t>;</a:t>
                </a:r>
                <a:endParaRPr lang="ru-RU" dirty="0"/>
              </a:p>
              <a:p>
                <a:pPr lvl="0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— целевая зависимость, которую мы </a:t>
                </a:r>
                <a:r>
                  <a:rPr lang="ru-RU" dirty="0" smtClean="0"/>
                  <a:t>можем </a:t>
                </a:r>
                <a:r>
                  <a:rPr lang="ru-RU" dirty="0"/>
                  <a:t>измерить с точностью до случайного шума </a:t>
                </a:r>
                <a:r>
                  <a:rPr lang="ru-RU" dirty="0" smtClean="0"/>
                  <a:t>ε</a:t>
                </a:r>
                <a:r>
                  <a:rPr lang="en-US" dirty="0"/>
                  <a:t>;</a:t>
                </a:r>
                <a:endParaRPr lang="ru-RU" dirty="0"/>
              </a:p>
              <a:p>
                <a:pPr lvl="0"/>
                <a:r>
                  <a:rPr lang="ru-RU" dirty="0"/>
                  <a:t>a(x, X) — значение алгоритма, обученного на выборке X, в точке </a:t>
                </a:r>
                <a:r>
                  <a:rPr lang="ru-RU" dirty="0" smtClean="0"/>
                  <a:t>x</a:t>
                </a:r>
                <a:r>
                  <a:rPr lang="en-US" dirty="0" smtClean="0"/>
                  <a:t>;</a:t>
                </a:r>
                <a:endParaRPr lang="ru-RU" dirty="0"/>
              </a:p>
              <a:p>
                <a:pPr lvl="0"/>
                <a:r>
                  <a:rPr lang="ru-RU" dirty="0"/>
                  <a:t>​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/>
                  <a:t>— среднее по всем тестовым точкам 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sub>
                    </m:sSub>
                  </m:oMath>
                </a14:m>
                <a:r>
                  <a:rPr lang="ru-RU" dirty="0"/>
                  <a:t>​ — среднее по всем обучающим выборкам X и случайному шуму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endParaRPr lang="ru-RU" dirty="0"/>
              </a:p>
              <a:p>
                <a:pPr>
                  <a:spcAft>
                    <a:spcPts val="800"/>
                  </a:spcAft>
                  <a:defRPr sz="1600">
                    <a:solidFill>
                      <a:srgbClr val="3C3C3C"/>
                    </a:solidFill>
                  </a:defRPr>
                </a:pPr>
                <a:endParaRPr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931920"/>
                <a:ext cx="6766560" cy="2289729"/>
              </a:xfrm>
              <a:prstGeom prst="rect">
                <a:avLst/>
              </a:prstGeom>
              <a:blipFill>
                <a:blip r:embed="rId3"/>
                <a:stretch>
                  <a:fillRect l="-721" t="-13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40651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ru-RU" dirty="0"/>
              <a:t>Функционал качества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914400" y="1645920"/>
            <a:ext cx="7315200" cy="2011680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097280" y="1783080"/>
            <a:ext cx="6949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97280" y="2240280"/>
                <a:ext cx="6766560" cy="1297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  <a:defRPr sz="1600">
                    <a:solidFill>
                      <a:srgbClr val="3C3C3C"/>
                    </a:solidFill>
                  </a:defRPr>
                </a:pPr>
                <a:r>
                  <a:rPr lang="ru-RU" sz="1600" dirty="0" smtClean="0"/>
                  <a:t>Для</a:t>
                </a:r>
                <a:r>
                  <a:rPr lang="ru-RU" sz="1600" dirty="0"/>
                  <a:t> Q(a) существует разложение на три компоненты — шум, смещение и разброс. Это разложение называется </a:t>
                </a:r>
                <a:r>
                  <a:rPr lang="ru-RU" sz="1600" b="1" dirty="0" err="1"/>
                  <a:t>bias-variance</a:t>
                </a:r>
                <a:r>
                  <a:rPr lang="ru-RU" sz="1600" b="1" dirty="0"/>
                  <a:t> </a:t>
                </a:r>
                <a:r>
                  <a:rPr lang="ru-RU" sz="1600" b="1" dirty="0" err="1"/>
                  <a:t>decomposition</a:t>
                </a:r>
                <a:r>
                  <a:rPr lang="ru-RU" sz="1600" dirty="0"/>
                  <a:t>, оно — одно из мощных средств для анализа работы ансамблей. </a:t>
                </a:r>
              </a:p>
              <a:p>
                <a:pPr>
                  <a:spcAft>
                    <a:spcPts val="800"/>
                  </a:spcAft>
                  <a:defRPr sz="1600">
                    <a:solidFill>
                      <a:srgbClr val="3C3C3C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ru-RU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16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ru-RU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240280"/>
                <a:ext cx="6766560" cy="1297150"/>
              </a:xfrm>
              <a:prstGeom prst="rect">
                <a:avLst/>
              </a:prstGeom>
              <a:blipFill>
                <a:blip r:embed="rId2"/>
                <a:stretch>
                  <a:fillRect l="-450" t="-14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914400" y="3931920"/>
            <a:ext cx="7315200" cy="2011680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36885" y="3931920"/>
                <a:ext cx="6766560" cy="2314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𝑏𝑖𝑎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это </a:t>
                </a:r>
                <a:r>
                  <a:rPr lang="ru-RU" b="1" dirty="0"/>
                  <a:t>смещение</a:t>
                </a:r>
                <a:r>
                  <a:rPr lang="ru-RU" dirty="0"/>
                  <a:t> предсказания алгоритма в точке x, усреднённого по всем возможным обучающим выборкам, относительно истинной зависимости </a:t>
                </a:r>
                <a:r>
                  <a:rPr lang="ru-RU" i="1" dirty="0" smtClean="0"/>
                  <a:t>f</a:t>
                </a:r>
                <a:r>
                  <a:rPr lang="en-US" dirty="0" smtClean="0"/>
                  <a:t>;</a:t>
                </a:r>
              </a:p>
              <a:p>
                <a:pPr lvl="0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это</a:t>
                </a:r>
                <a:r>
                  <a:rPr lang="ru-RU" dirty="0"/>
                  <a:t> </a:t>
                </a:r>
                <a:r>
                  <a:rPr lang="ru-RU" b="1" dirty="0"/>
                  <a:t>дисперсия (разброс)</a:t>
                </a:r>
                <a:r>
                  <a:rPr lang="ru-RU" dirty="0"/>
                  <a:t> предсказаний алгоритма в зависимости от обучающей выборки </a:t>
                </a:r>
                <a:r>
                  <a:rPr lang="ru-RU" dirty="0" smtClean="0"/>
                  <a:t>X</a:t>
                </a:r>
                <a:r>
                  <a:rPr lang="en-US" dirty="0" smtClean="0"/>
                  <a:t>;</a:t>
                </a:r>
              </a:p>
              <a:p>
                <a:pPr lvl="0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sub>
                    </m:sSub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d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это </a:t>
                </a:r>
                <a:r>
                  <a:rPr lang="ru-RU" dirty="0"/>
                  <a:t>неустранимый </a:t>
                </a:r>
                <a:r>
                  <a:rPr lang="ru-RU" b="1" dirty="0"/>
                  <a:t>шум</a:t>
                </a:r>
                <a:r>
                  <a:rPr lang="ru-RU" dirty="0"/>
                  <a:t> в данных.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85" y="3931920"/>
                <a:ext cx="6766560" cy="2314544"/>
              </a:xfrm>
              <a:prstGeom prst="rect">
                <a:avLst/>
              </a:prstGeom>
              <a:blipFill>
                <a:blip r:embed="rId3"/>
                <a:stretch>
                  <a:fillRect l="-811" t="-1316" r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3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Компоненты ошибки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640080" y="2743200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C3C3C"/>
                </a:solidFill>
              </a:defRPr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640080" y="5486399"/>
            <a:ext cx="7863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C3C3C"/>
                </a:solidFill>
              </a:defRPr>
            </a:pPr>
            <a:endParaRPr/>
          </a:p>
        </p:txBody>
      </p:sp>
      <p:sp>
        <p:nvSpPr>
          <p:cNvPr id="13" name="Rectangle 3"/>
          <p:cNvSpPr/>
          <p:nvPr/>
        </p:nvSpPr>
        <p:spPr>
          <a:xfrm>
            <a:off x="742013" y="2468879"/>
            <a:ext cx="7315200" cy="2011680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009839" y="2736055"/>
            <a:ext cx="67325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 нам известно, что ошибка алгоритма раскладывается на шум, смещение и разброс, можно подумать над способом сократить ошибку. Понятно, что с шумом уже ничего не сделать — это минимально возможная ошибка. Какую можно придумать процедуру, чтобы, например, сократить смещение?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Два основных алгоритма бустинга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914400" y="1645920"/>
            <a:ext cx="7315200" cy="2011680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097280" y="1783080"/>
            <a:ext cx="6949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rPr dirty="0"/>
              <a:t>1. </a:t>
            </a:r>
            <a:r>
              <a:rPr dirty="0" err="1"/>
              <a:t>Адаптивный</a:t>
            </a:r>
            <a:r>
              <a:rPr dirty="0"/>
              <a:t> </a:t>
            </a:r>
            <a:r>
              <a:rPr dirty="0" err="1"/>
              <a:t>бустинг</a:t>
            </a:r>
            <a:r>
              <a:rPr dirty="0"/>
              <a:t> (</a:t>
            </a:r>
            <a:r>
              <a:rPr dirty="0" err="1"/>
              <a:t>AdaBoost</a:t>
            </a:r>
            <a:r>
              <a:rPr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720" y="2240280"/>
            <a:ext cx="6766560" cy="128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6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dirty="0" err="1"/>
              <a:t>Работает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перераспределение</a:t>
            </a:r>
            <a:r>
              <a:rPr dirty="0"/>
              <a:t> </a:t>
            </a:r>
            <a:r>
              <a:rPr dirty="0" err="1"/>
              <a:t>весов</a:t>
            </a:r>
            <a:r>
              <a:rPr dirty="0"/>
              <a:t> </a:t>
            </a:r>
            <a:r>
              <a:rPr dirty="0" err="1"/>
              <a:t>объектов</a:t>
            </a:r>
            <a:endParaRPr dirty="0"/>
          </a:p>
          <a:p>
            <a:pPr>
              <a:spcAft>
                <a:spcPts val="800"/>
              </a:spcAft>
              <a:defRPr sz="16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dirty="0" err="1"/>
              <a:t>Минимизирует</a:t>
            </a:r>
            <a:r>
              <a:rPr dirty="0"/>
              <a:t> </a:t>
            </a:r>
            <a:r>
              <a:rPr dirty="0" err="1"/>
              <a:t>экспоненциальную</a:t>
            </a:r>
            <a:r>
              <a:rPr dirty="0"/>
              <a:t> </a:t>
            </a:r>
            <a:r>
              <a:rPr dirty="0" err="1"/>
              <a:t>функцию</a:t>
            </a:r>
            <a:r>
              <a:rPr dirty="0"/>
              <a:t> </a:t>
            </a:r>
            <a:r>
              <a:rPr dirty="0" err="1"/>
              <a:t>потерь</a:t>
            </a:r>
            <a:endParaRPr dirty="0"/>
          </a:p>
          <a:p>
            <a:pPr>
              <a:spcAft>
                <a:spcPts val="800"/>
              </a:spcAft>
              <a:defRPr sz="1600">
                <a:solidFill>
                  <a:srgbClr val="3C3C3C"/>
                </a:solidFill>
              </a:defRPr>
            </a:pPr>
            <a:r>
              <a:rPr dirty="0"/>
              <a:t>• </a:t>
            </a:r>
            <a:r>
              <a:rPr dirty="0" err="1"/>
              <a:t>Фокусируется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сложных</a:t>
            </a:r>
            <a:r>
              <a:rPr dirty="0"/>
              <a:t> </a:t>
            </a:r>
            <a:r>
              <a:rPr dirty="0" err="1"/>
              <a:t>примерах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914400" y="3931920"/>
            <a:ext cx="7315200" cy="2011680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097280" y="4069080"/>
            <a:ext cx="6949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2. Градиентный бустинг (Gradient Boosting)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8720" y="4526280"/>
            <a:ext cx="6766560" cy="128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600">
                <a:solidFill>
                  <a:srgbClr val="3C3C3C"/>
                </a:solidFill>
              </a:defRPr>
            </a:pPr>
            <a:r>
              <a:t>• Использует градиентный спуск</a:t>
            </a:r>
          </a:p>
          <a:p>
            <a:pPr>
              <a:spcAft>
                <a:spcPts val="800"/>
              </a:spcAft>
              <a:defRPr sz="1600">
                <a:solidFill>
                  <a:srgbClr val="3C3C3C"/>
                </a:solidFill>
              </a:defRPr>
            </a:pPr>
            <a:r>
              <a:t>• Работает с любой дифференцируемой функцией потерь</a:t>
            </a:r>
          </a:p>
          <a:p>
            <a:pPr>
              <a:spcAft>
                <a:spcPts val="800"/>
              </a:spcAft>
              <a:defRPr sz="1600">
                <a:solidFill>
                  <a:srgbClr val="3C3C3C"/>
                </a:solidFill>
              </a:defRPr>
            </a:pPr>
            <a:r>
              <a:t>• Более гибкий и универсальный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</a:defRPr>
            </a:pPr>
            <a:r>
              <a:t>Адаптивный бустинг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8404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3C3C3C"/>
                </a:solidFill>
              </a:defRPr>
            </a:pPr>
            <a:r>
              <a:t>AdaBoost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170</TotalTime>
  <Words>740</Words>
  <Application>Microsoft Office PowerPoint</Application>
  <PresentationFormat>Экран (4:3)</PresentationFormat>
  <Paragraphs>151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La mente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Shik Olga</dc:creator>
  <cp:keywords/>
  <dc:description>generated using python-pptx</dc:description>
  <cp:lastModifiedBy>Shik Olga</cp:lastModifiedBy>
  <cp:revision>36</cp:revision>
  <dcterms:created xsi:type="dcterms:W3CDTF">2013-01-27T09:14:16Z</dcterms:created>
  <dcterms:modified xsi:type="dcterms:W3CDTF">2025-10-07T17:59:20Z</dcterms:modified>
  <cp:category/>
</cp:coreProperties>
</file>