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  <p:sldId id="267" r:id="rId13"/>
    <p:sldId id="277" r:id="rId14"/>
    <p:sldId id="280" r:id="rId15"/>
    <p:sldId id="268" r:id="rId16"/>
    <p:sldId id="269" r:id="rId17"/>
    <p:sldId id="275" r:id="rId18"/>
    <p:sldId id="273" r:id="rId19"/>
    <p:sldId id="270" r:id="rId20"/>
    <p:sldId id="284" r:id="rId21"/>
    <p:sldId id="276" r:id="rId22"/>
    <p:sldId id="281" r:id="rId23"/>
    <p:sldId id="272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CD58-B4EE-4364-945D-FFD673B38AC2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09679-7C49-4224-B7A2-4C3609F1B0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09679-7C49-4224-B7A2-4C3609F1B08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0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09679-7C49-4224-B7A2-4C3609F1B08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1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3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8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2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2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2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1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81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51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87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E29D2E2-A30B-4788-AEFF-73FDB1F85AEF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F659F23-4051-416C-BDA9-BCE722C7AE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ADB00-0BE0-4A0E-BFC7-70CEBE1CE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Random Forest</a:t>
            </a:r>
            <a:endParaRPr lang="ru-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B8041B-B36A-40E5-BE48-3469B4BF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6880" y="4496118"/>
            <a:ext cx="2783840" cy="1655762"/>
          </a:xfrm>
        </p:spPr>
        <p:txBody>
          <a:bodyPr/>
          <a:lstStyle/>
          <a:p>
            <a:pPr algn="l"/>
            <a:r>
              <a:rPr lang="ru-RU" dirty="0"/>
              <a:t>Гавлюк Ирина</a:t>
            </a:r>
          </a:p>
          <a:p>
            <a:pPr algn="l"/>
            <a:r>
              <a:rPr lang="ru-RU" dirty="0"/>
              <a:t>Клыков Александр</a:t>
            </a:r>
          </a:p>
          <a:p>
            <a:pPr algn="l"/>
            <a:r>
              <a:rPr lang="ru-RU" dirty="0"/>
              <a:t>5030102/20101</a:t>
            </a:r>
          </a:p>
        </p:txBody>
      </p:sp>
    </p:spTree>
    <p:extLst>
      <p:ext uri="{BB962C8B-B14F-4D97-AF65-F5344CB8AC3E}">
        <p14:creationId xmlns:p14="http://schemas.microsoft.com/office/powerpoint/2010/main" val="70792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2D76BD-3763-47F0-B543-B2D03B9C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Случайный выбор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6D823-0CC3-41DD-B030-97AB4102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24224"/>
            <a:ext cx="9872871" cy="3671776"/>
          </a:xfrm>
        </p:spPr>
        <p:txBody>
          <a:bodyPr>
            <a:normAutofit/>
          </a:bodyPr>
          <a:lstStyle/>
          <a:p>
            <a:pPr marL="44450" indent="401638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важный компонент метода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это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выбор признаков (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построении каждого узла дерево рассматривает не все признаки, а лишь случайное подмножество из них. </a:t>
            </a:r>
          </a:p>
          <a:p>
            <a:pPr marL="44450" indent="401638">
              <a:lnSpc>
                <a:spcPct val="100000"/>
              </a:lnSpc>
              <a:buNone/>
            </a:pPr>
            <a:r>
              <a: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всего признаков M, то выбирается, например, m =√M признаков при классификации или m = M/3 при регрессии.</a:t>
            </a:r>
          </a:p>
        </p:txBody>
      </p:sp>
    </p:spTree>
    <p:extLst>
      <p:ext uri="{BB962C8B-B14F-4D97-AF65-F5344CB8AC3E}">
        <p14:creationId xmlns:p14="http://schemas.microsoft.com/office/powerpoint/2010/main" val="361074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8CA02-1D0D-4832-BBBE-847D8EA3A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318" y="456499"/>
            <a:ext cx="9875520" cy="1356360"/>
          </a:xfrm>
        </p:spPr>
        <p:txBody>
          <a:bodyPr>
            <a:normAutofit/>
          </a:bodyPr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Проблема переобучения и её решение в случайном лесе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54CC49F-34E6-4256-A763-8C71542B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22" y="2015309"/>
            <a:ext cx="4221162" cy="2814108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8342AB-C8FB-41EA-8BB7-56DCF809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447" y="4683598"/>
            <a:ext cx="5510877" cy="14919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07E3F7-6887-4320-89BA-7D46D97F2CBD}"/>
              </a:ext>
            </a:extLst>
          </p:cNvPr>
          <p:cNvSpPr txBox="1"/>
          <p:nvPr/>
        </p:nvSpPr>
        <p:spPr>
          <a:xfrm>
            <a:off x="651991" y="4829417"/>
            <a:ext cx="43975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6575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решает эту проблему статистическим усреднением.</a:t>
            </a:r>
          </a:p>
        </p:txBody>
      </p:sp>
      <p:pic>
        <p:nvPicPr>
          <p:cNvPr id="6" name="Объект 7">
            <a:extLst>
              <a:ext uri="{FF2B5EF4-FFF2-40B4-BE49-F238E27FC236}">
                <a16:creationId xmlns:a16="http://schemas.microsoft.com/office/drawing/2014/main" id="{BFD82326-9FDC-415C-B905-82C75E87F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760" y="2015309"/>
            <a:ext cx="4221162" cy="281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CEF85-5BA2-4283-8BF0-A29A007C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956442"/>
            <a:ext cx="9875520" cy="1356360"/>
          </a:xfrm>
        </p:spPr>
        <p:txBody>
          <a:bodyPr>
            <a:normAutofit/>
          </a:bodyPr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Кросс-валидация как способ оценки качества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209344-C37B-4E3E-86F1-2F4FC6DC6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890344"/>
                <a:ext cx="9872871" cy="3205655"/>
              </a:xfrm>
            </p:spPr>
            <p:txBody>
              <a:bodyPr>
                <a:normAutofit/>
              </a:bodyPr>
              <a:lstStyle/>
              <a:p>
                <a:pPr marL="45720" indent="0" algn="l">
                  <a:lnSpc>
                    <a:spcPct val="100000"/>
                  </a:lnSpc>
                  <a:buNone/>
                </a:pPr>
                <a:r>
                  <a:rPr lang="ru-RU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</a:t>
                </a:r>
                <a:r>
                  <a:rPr lang="ru-RU" sz="24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росс-валидация </a:t>
                </a:r>
                <a14:m>
                  <m:oMath xmlns:m="http://schemas.openxmlformats.org/officeDocument/2006/math">
                    <m:r>
                      <a:rPr lang="ru-RU" sz="24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метод оценки модели, при котором данные делятся на несколько частей (называемых </a:t>
                </a:r>
                <a:r>
                  <a:rPr lang="ru-RU" sz="2400" b="0" i="0" u="none" strike="noStrike" baseline="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фолдами</a:t>
                </a:r>
                <a:r>
                  <a:rPr lang="ru-RU" sz="2400" b="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Модель обучается на k−1 частях и проверяется на оставшейся, после чего результат усредняется по всем разбиениям.</a:t>
                </a:r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4209344-C37B-4E3E-86F1-2F4FC6DC6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890344"/>
                <a:ext cx="9872871" cy="3205655"/>
              </a:xfrm>
              <a:blipFill>
                <a:blip r:embed="rId2"/>
                <a:stretch>
                  <a:fillRect l="-494" t="-1521" r="-17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79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85D96-F332-4F65-AB84-ADBE86BC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Эксперимент: классификация на наборе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2B5FA23-A018-4A34-B1E9-DFFC82A34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22" y="2247896"/>
            <a:ext cx="9144018" cy="3657607"/>
          </a:xfrm>
        </p:spPr>
      </p:pic>
    </p:spTree>
    <p:extLst>
      <p:ext uri="{BB962C8B-B14F-4D97-AF65-F5344CB8AC3E}">
        <p14:creationId xmlns:p14="http://schemas.microsoft.com/office/powerpoint/2010/main" val="246383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85D96-F332-4F65-AB84-ADBE86BC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Эксперимент: классификация на наборе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C2F2CE9-AE4A-49F6-87A4-1CF0EA6B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22" y="2247896"/>
            <a:ext cx="9144018" cy="3657607"/>
          </a:xfrm>
        </p:spPr>
      </p:pic>
    </p:spTree>
    <p:extLst>
      <p:ext uri="{BB962C8B-B14F-4D97-AF65-F5344CB8AC3E}">
        <p14:creationId xmlns:p14="http://schemas.microsoft.com/office/powerpoint/2010/main" val="271134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03424-DD0C-4A96-8F2D-2E9AB4EF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927276"/>
            <a:ext cx="9875520" cy="1356360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Эксперимент: классификация на наборе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47EB9CF-C96F-438F-9198-C2D9075F6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7704" y="2458103"/>
            <a:ext cx="6400813" cy="3657607"/>
          </a:xfrm>
        </p:spPr>
      </p:pic>
    </p:spTree>
    <p:extLst>
      <p:ext uri="{BB962C8B-B14F-4D97-AF65-F5344CB8AC3E}">
        <p14:creationId xmlns:p14="http://schemas.microsoft.com/office/powerpoint/2010/main" val="181092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9FAEA5-FB09-4A1F-9252-17E19B4F2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61" t="3569" r="9214" b="10064"/>
          <a:stretch/>
        </p:blipFill>
        <p:spPr>
          <a:xfrm>
            <a:off x="2249213" y="1726564"/>
            <a:ext cx="7693573" cy="4886279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C6F98F-6648-49DA-BE5A-06C97BEE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Эксперимент: классификация на наборе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05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C6F98F-6648-49DA-BE5A-06C97BEE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Эксперимент: классификация на наборе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5CAE7-5CE5-44E8-ACC5-8DFBE2844D87}"/>
              </a:ext>
            </a:extLst>
          </p:cNvPr>
          <p:cNvSpPr txBox="1"/>
          <p:nvPr/>
        </p:nvSpPr>
        <p:spPr>
          <a:xfrm>
            <a:off x="1671143" y="1965325"/>
            <a:ext cx="8324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графиков и интерпретация результатов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DA7A4-192D-4D9E-9356-0A5A083DB3AF}"/>
              </a:ext>
            </a:extLst>
          </p:cNvPr>
          <p:cNvSpPr txBox="1"/>
          <p:nvPr/>
        </p:nvSpPr>
        <p:spPr>
          <a:xfrm>
            <a:off x="1143000" y="2686735"/>
            <a:ext cx="10342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График влияния глубины дерева на точность: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 переобучения: дерево «запоминает» обучающие данные, но теряет способность обобщать.</a:t>
            </a:r>
          </a:p>
          <a:p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График влияния </a:t>
            </a:r>
            <a:r>
              <a:rPr lang="ru-RU" sz="24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случайного выбора признаков: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 наиболее устойчивые результаты, но различия невелики — потому что набор </a:t>
            </a:r>
            <a:r>
              <a:rPr lang="ru-RU" sz="2400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прост и содержит мало шума.</a:t>
            </a:r>
          </a:p>
          <a:p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Матрица ошибок (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matrix)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делает немного меньше ошибок в среднем, но преимущество незначительно, что объясняется малым объёмом выборки.</a:t>
            </a:r>
          </a:p>
          <a:p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Важность признаков: </a:t>
            </a:r>
            <a:r>
              <a:rPr lang="ru-RU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сумма всех важностей нормирована к 1.</a:t>
            </a:r>
          </a:p>
        </p:txBody>
      </p:sp>
    </p:spTree>
    <p:extLst>
      <p:ext uri="{BB962C8B-B14F-4D97-AF65-F5344CB8AC3E}">
        <p14:creationId xmlns:p14="http://schemas.microsoft.com/office/powerpoint/2010/main" val="334655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C6F98F-6648-49DA-BE5A-06C97BEE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Эксперимент: регрессия на наборе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2AD0C5C-99CE-488F-84DF-BCBC4DCD2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322" y="2247896"/>
            <a:ext cx="9144018" cy="3657607"/>
          </a:xfrm>
        </p:spPr>
      </p:pic>
    </p:spTree>
    <p:extLst>
      <p:ext uri="{BB962C8B-B14F-4D97-AF65-F5344CB8AC3E}">
        <p14:creationId xmlns:p14="http://schemas.microsoft.com/office/powerpoint/2010/main" val="23707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85D96-F332-4F65-AB84-ADBE86BC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Эксперимент: регрессия на наборе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5A8F3C5-254B-4C4B-AF59-0FD40FC63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0184" y="1965960"/>
            <a:ext cx="4411631" cy="4411631"/>
          </a:xfrm>
        </p:spPr>
      </p:pic>
    </p:spTree>
    <p:extLst>
      <p:ext uri="{BB962C8B-B14F-4D97-AF65-F5344CB8AC3E}">
        <p14:creationId xmlns:p14="http://schemas.microsoft.com/office/powerpoint/2010/main" val="93440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B598C-8590-4F0A-8D13-81C09BF3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427" y="601716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2E197-023B-41D9-B4DD-05579F1C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427" y="1958076"/>
            <a:ext cx="9546021" cy="1954925"/>
          </a:xfrm>
        </p:spPr>
        <p:txBody>
          <a:bodyPr/>
          <a:lstStyle/>
          <a:p>
            <a:pPr marL="44450" indent="492125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(случайный лес) — это ансамблевый алгоритм машинного обучения, основанный на объединении множества решающих деревьев.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506C8CF-2587-4801-AEDA-843C64B8F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1" t="25534" r="17882" b="-617"/>
          <a:stretch/>
        </p:blipFill>
        <p:spPr bwMode="auto">
          <a:xfrm>
            <a:off x="3035124" y="2706023"/>
            <a:ext cx="6121751" cy="3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975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85D96-F332-4F65-AB84-ADBE86BC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Эксперимент: регрессия на наборе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A86BB77-2667-4384-8D64-6CCEE3F88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245" y="2065016"/>
            <a:ext cx="7605403" cy="43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8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85D96-F332-4F65-AB84-ADBE86BC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Эксперимент: регрессия на наборе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ru-RU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1605391-14D0-4C16-9745-93971EAD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314" y="2163813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4049906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DC6F98F-6648-49DA-BE5A-06C97BEE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Эксперимент: регрессия на наборе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5CAE7-5CE5-44E8-ACC5-8DFBE2844D87}"/>
              </a:ext>
            </a:extLst>
          </p:cNvPr>
          <p:cNvSpPr txBox="1"/>
          <p:nvPr/>
        </p:nvSpPr>
        <p:spPr>
          <a:xfrm>
            <a:off x="1671143" y="1965325"/>
            <a:ext cx="8324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графиков и интерпретация результатов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DA7A4-192D-4D9E-9356-0A5A083DB3AF}"/>
                  </a:ext>
                </a:extLst>
              </p:cNvPr>
              <p:cNvSpPr txBox="1"/>
              <p:nvPr/>
            </p:nvSpPr>
            <p:spPr>
              <a:xfrm>
                <a:off x="735724" y="2686735"/>
                <a:ext cx="10749457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График влияния </a:t>
                </a:r>
                <a:r>
                  <a:rPr lang="ru-RU" sz="2400" b="1" dirty="0" err="1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bagging</a:t>
                </a:r>
                <a:r>
                  <a:rPr lang="ru-RU" sz="24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случайного выбора признаков: </a:t>
                </a:r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без случайности деревья в лесу становятся одинаковыми и теряется сам эффект ансамбля.</a:t>
                </a:r>
              </a:p>
              <a:p>
                <a:r>
                  <a:rPr lang="ru-RU" sz="24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График сравнения фактических и предсказанных значений: </a:t>
                </a:r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точки заметно отклоняются, но тенденция присутствует — это соответствует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</m:e>
                      <m:sup>
                        <m:r>
                          <a:rPr lang="ru-RU" sz="2400" i="1" dirty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0.5, что вполне приемлемо для шумных биомедицинских данных.</a:t>
                </a:r>
              </a:p>
              <a:p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ru-RU" sz="24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График важности признаков: </a:t>
                </a:r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Высота столбика не измеряется в физических единицах — это нормированные относительные значения.</a:t>
                </a:r>
              </a:p>
              <a:p>
                <a:r>
                  <a:rPr lang="ru-RU" sz="2400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График зависимости качества от глубины дерева: </a:t>
                </a:r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усреднение</a:t>
                </a:r>
              </a:p>
              <a:p>
                <a:r>
                  <a:rPr lang="ru-RU" sz="2400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множеству деревьев компенсирует переобучение, и качество остаётся стабильным.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7DA7A4-192D-4D9E-9356-0A5A083DB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4" y="2686735"/>
                <a:ext cx="10749457" cy="3785652"/>
              </a:xfrm>
              <a:prstGeom prst="rect">
                <a:avLst/>
              </a:prstGeom>
              <a:blipFill>
                <a:blip r:embed="rId2"/>
                <a:stretch>
                  <a:fillRect l="-908" t="-1288" r="-737" b="-2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5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02431-4707-4FF1-B0AF-BE691C09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35118"/>
            <a:ext cx="9875520" cy="1356360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Важность признаков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9D030A-3D3C-4027-BB28-B0C864E4C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022" y="2790611"/>
            <a:ext cx="8155975" cy="1832577"/>
          </a:xfrm>
        </p:spPr>
      </p:pic>
    </p:spTree>
    <p:extLst>
      <p:ext uri="{BB962C8B-B14F-4D97-AF65-F5344CB8AC3E}">
        <p14:creationId xmlns:p14="http://schemas.microsoft.com/office/powerpoint/2010/main" val="318977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9EA80-1C3B-46D1-A36A-31F3BA3F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529C9-C463-4D4B-9AC8-EE877581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65960"/>
            <a:ext cx="10197662" cy="440383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объединяет преимущества простых решающих деревьев и ансамблевых методов, используя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случайный выбор признаков.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Метод устойчив к переобучению и даёт стабильные результаты даже на шумных данных.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Для простых задач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преимущество выражается не столько в росте точности, сколько в уменьшении разброса результатов.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Для сложных задач (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лес значительно улучшает качество предсказаний по сравнению с одиночным деревом.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В задаче прогнозирования диабета одно дерево плохо справилось из-за переобучения: на обучающих данных оно запомнило отдельные случаи, но не выявило общих закономерностей. Лес устранил эту проблему, усреднив множество деревьев, обученных на разных </a:t>
            </a:r>
            <a:r>
              <a:rPr lang="ru-RU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подвыборках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подмножествах признаков.</a:t>
            </a:r>
          </a:p>
          <a:p>
            <a:pPr marL="45720" indent="0">
              <a:buNone/>
            </a:pP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Дополнительное преимущество метода — возможность интерпретации через важность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482344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7642AD-A9B7-4A0E-8655-2C66BF3D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9826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F9852-C19C-4A78-8B63-0D2F279B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564" y="956441"/>
            <a:ext cx="9875520" cy="1356360"/>
          </a:xfrm>
        </p:spPr>
        <p:txBody>
          <a:bodyPr>
            <a:noAutofit/>
          </a:bodyPr>
          <a:lstStyle/>
          <a:p>
            <a:pPr marL="536575" indent="-536575" defTabSz="893763">
              <a:lnSpc>
                <a:spcPct val="100000"/>
              </a:lnSpc>
              <a:buFont typeface="Times New Roman" panose="02020603050405020304" pitchFamily="18" charset="0"/>
              <a:buChar char="§"/>
            </a:pPr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Дерево решений как базовый элемент ансамбля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72B055-604C-41C9-AD40-478F2924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64" y="3069021"/>
            <a:ext cx="9872871" cy="3373820"/>
          </a:xfrm>
        </p:spPr>
        <p:txBody>
          <a:bodyPr>
            <a:normAutofit/>
          </a:bodyPr>
          <a:lstStyle/>
          <a:p>
            <a:pPr marL="44450" indent="492125">
              <a:lnSpc>
                <a:spcPct val="100000"/>
              </a:lnSpc>
              <a:buNone/>
            </a:pP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решений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модель, которая последовательно делит пространство признаков на области, более однородные по целевой переменной. В каждом узле выбирается условие вида «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s», где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4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один из признаков, а s — порог, по которому происходит разделение.</a:t>
            </a:r>
          </a:p>
        </p:txBody>
      </p:sp>
    </p:spTree>
    <p:extLst>
      <p:ext uri="{BB962C8B-B14F-4D97-AF65-F5344CB8AC3E}">
        <p14:creationId xmlns:p14="http://schemas.microsoft.com/office/powerpoint/2010/main" val="398481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8E67-1ABD-4224-ABDC-90E3C53D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Типы задач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E5DAFD8-D40B-47A2-8950-1EB6319531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4" t="24532" r="14054"/>
          <a:stretch/>
        </p:blipFill>
        <p:spPr bwMode="auto">
          <a:xfrm>
            <a:off x="5379607" y="2060553"/>
            <a:ext cx="6486572" cy="36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4DD33-990A-4F85-AD0E-59E04D827F85}"/>
              </a:ext>
            </a:extLst>
          </p:cNvPr>
          <p:cNvSpPr txBox="1"/>
          <p:nvPr/>
        </p:nvSpPr>
        <p:spPr>
          <a:xfrm>
            <a:off x="910083" y="2375864"/>
            <a:ext cx="4469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6575"/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задаче </a:t>
            </a:r>
            <a:r>
              <a:rPr lang="ru-RU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отнести объект к одному из заранее известных классов. </a:t>
            </a:r>
            <a:r>
              <a:rPr lang="ru-RU" sz="24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определить вид цветка по его длине и ширине лепестков.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2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8E67-1ABD-4224-ABDC-90E3C53D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Типы задач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4DD33-990A-4F85-AD0E-59E04D827F85}"/>
              </a:ext>
            </a:extLst>
          </p:cNvPr>
          <p:cNvSpPr txBox="1"/>
          <p:nvPr/>
        </p:nvSpPr>
        <p:spPr>
          <a:xfrm>
            <a:off x="910083" y="2375864"/>
            <a:ext cx="44695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2925" algn="l"/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задаче </a:t>
            </a:r>
            <a:r>
              <a:rPr lang="ru-RU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регрессии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требуется предсказать числовое значение — </a:t>
            </a:r>
            <a:r>
              <a:rPr lang="ru-RU" sz="2400" b="0" i="0" u="none" strike="noStrike" baseline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уровень заболевания по физиологическим показателям.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A2B6DC8E-1480-428F-B060-719EFB22F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7" t="24528" r="9553" b="6246"/>
          <a:stretch/>
        </p:blipFill>
        <p:spPr bwMode="auto">
          <a:xfrm>
            <a:off x="5108028" y="1652687"/>
            <a:ext cx="6693399" cy="406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78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8E67-1ABD-4224-ABDC-90E3C53D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Типы задач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4DD33-990A-4F85-AD0E-59E04D827F85}"/>
              </a:ext>
            </a:extLst>
          </p:cNvPr>
          <p:cNvSpPr txBox="1"/>
          <p:nvPr/>
        </p:nvSpPr>
        <p:spPr>
          <a:xfrm>
            <a:off x="910083" y="2375864"/>
            <a:ext cx="107774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2925" algn="l"/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задачах </a:t>
            </a:r>
            <a:r>
              <a:rPr lang="ru-RU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кластеризации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есть разделения объектов на группы без заранее известных меток классов. В этом случае алгоритм применяется в неклассическом виде: деревья строятся на основе метрик сходства между объектами, и расстояния между ними можно интерпретировать как меру принадлежности к одному кластеру.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1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D2D64-8F1E-41A3-B267-1AD6888C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Критерии разбиений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2ECEE8-FB0F-4842-A7C9-54106FBFB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5781" y="1841413"/>
            <a:ext cx="5095045" cy="13563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D0151B-BCBD-4E4D-A346-7421DBF084F9}"/>
              </a:ext>
            </a:extLst>
          </p:cNvPr>
          <p:cNvSpPr txBox="1"/>
          <p:nvPr/>
        </p:nvSpPr>
        <p:spPr>
          <a:xfrm>
            <a:off x="1250731" y="222745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2925"/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классификации обычно используется </a:t>
            </a:r>
            <a:r>
              <a:rPr lang="ru-RU" sz="2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Джини</a:t>
            </a: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F209B-F08D-43AF-8A2A-54CE6EA254AC}"/>
              </a:ext>
            </a:extLst>
          </p:cNvPr>
          <p:cNvSpPr txBox="1"/>
          <p:nvPr/>
        </p:nvSpPr>
        <p:spPr>
          <a:xfrm>
            <a:off x="1143000" y="34592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2925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регрессии нечистота узла измеряется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среднеквадратичной ошибкой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MSE):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A9FCB25-6428-4E93-AA7B-4C1FBE89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10" y="3459270"/>
            <a:ext cx="4508928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6FDB9E2-1F19-49EB-98C3-9FD2AC91D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210" y="3594218"/>
            <a:ext cx="7007203" cy="1245312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E70EB8F-33C7-407E-9F65-59225199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838" cy="1355725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Критерии разбиений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A2DE7-591E-4AF8-8AED-70F04BBE5737}"/>
              </a:ext>
            </a:extLst>
          </p:cNvPr>
          <p:cNvSpPr txBox="1"/>
          <p:nvPr/>
        </p:nvSpPr>
        <p:spPr>
          <a:xfrm>
            <a:off x="1376854" y="2309676"/>
            <a:ext cx="90599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2925"/>
            <a:r>
              <a:rPr lang="ru-RU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выбирается так, чтобы максимизировать уменьшение нечистоты: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66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6198E-8532-4237-8CEC-866CE928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10376338" cy="1356360"/>
          </a:xfrm>
        </p:spPr>
        <p:txBody>
          <a:bodyPr/>
          <a:lstStyle/>
          <a:p>
            <a:pPr marL="571500" indent="-571500">
              <a:buFont typeface="Times New Roman" panose="02020603050405020304" pitchFamily="18" charset="0"/>
              <a:buChar char="§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Ансамблевые методы и идея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BA3071B-BFE4-4B52-B814-2FD71B45D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063" y="4131370"/>
            <a:ext cx="6969874" cy="16117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FF2F8-B83A-4598-BAFC-A7751161C9E3}"/>
              </a:ext>
            </a:extLst>
          </p:cNvPr>
          <p:cNvSpPr txBox="1"/>
          <p:nvPr/>
        </p:nvSpPr>
        <p:spPr>
          <a:xfrm>
            <a:off x="1674551" y="2161722"/>
            <a:ext cx="9143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6088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сделать модель устойчивее, применяют ансамблевые методы. Один из них —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bagging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A7B0A-26BF-43E2-AB5C-E9541F004BBE}"/>
              </a:ext>
            </a:extLst>
          </p:cNvPr>
          <p:cNvSpPr txBox="1"/>
          <p:nvPr/>
        </p:nvSpPr>
        <p:spPr>
          <a:xfrm>
            <a:off x="1530125" y="3238879"/>
            <a:ext cx="8806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6088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задаче регрессии итоговое предсказание получается усреднением, то в классификации используется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большинства деревьев.</a:t>
            </a:r>
          </a:p>
        </p:txBody>
      </p:sp>
    </p:spTree>
    <p:extLst>
      <p:ext uri="{BB962C8B-B14F-4D97-AF65-F5344CB8AC3E}">
        <p14:creationId xmlns:p14="http://schemas.microsoft.com/office/powerpoint/2010/main" val="40262776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2272</TotalTime>
  <Words>795</Words>
  <Application>Microsoft Office PowerPoint</Application>
  <PresentationFormat>Широкоэкранный</PresentationFormat>
  <Paragraphs>61</Paragraphs>
  <Slides>25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Calibri</vt:lpstr>
      <vt:lpstr>Cambria Math</vt:lpstr>
      <vt:lpstr>Corbel</vt:lpstr>
      <vt:lpstr>Times New Roman</vt:lpstr>
      <vt:lpstr>Базис</vt:lpstr>
      <vt:lpstr>Random Forest</vt:lpstr>
      <vt:lpstr>Введение</vt:lpstr>
      <vt:lpstr>1. Дерево решений как базовый элемент ансамбля</vt:lpstr>
      <vt:lpstr>1.1 Типы задач</vt:lpstr>
      <vt:lpstr>1.1 Типы задач</vt:lpstr>
      <vt:lpstr>1.1 Типы задач</vt:lpstr>
      <vt:lpstr>1.2 Критерии разбиений</vt:lpstr>
      <vt:lpstr>1.2 Критерии разбиений</vt:lpstr>
      <vt:lpstr>2. Ансамблевые методы и идея bagging</vt:lpstr>
      <vt:lpstr>3. Случайный выбор признаков</vt:lpstr>
      <vt:lpstr>4. Проблема переобучения и её решение в случайном лесе</vt:lpstr>
      <vt:lpstr>5. Кросс-валидация как способ оценки качества</vt:lpstr>
      <vt:lpstr>6. Эксперимент: классификация на наборе Iris</vt:lpstr>
      <vt:lpstr>6. Эксперимент: классификация на наборе Iris</vt:lpstr>
      <vt:lpstr>6. Эксперимент: классификация на наборе Iris</vt:lpstr>
      <vt:lpstr>6. Эксперимент: классификация на наборе Iris</vt:lpstr>
      <vt:lpstr>6. Эксперимент: классификация на наборе Iris</vt:lpstr>
      <vt:lpstr>7. Эксперимент: регрессия на наборе Diabetes</vt:lpstr>
      <vt:lpstr>7. Эксперимент: регрессия на наборе Diabetes</vt:lpstr>
      <vt:lpstr>7. Эксперимент: регрессия на наборе Diabetes</vt:lpstr>
      <vt:lpstr>7. Эксперимент: регрессия на наборе Diabetes</vt:lpstr>
      <vt:lpstr>7. Эксперимент: регрессия на наборе Diabetes</vt:lpstr>
      <vt:lpstr>8. Важность признаков</vt:lpstr>
      <vt:lpstr>9. 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</dc:title>
  <dc:creator>Ирина Гавлюк</dc:creator>
  <cp:lastModifiedBy>Ирина Гавлюк</cp:lastModifiedBy>
  <cp:revision>15</cp:revision>
  <dcterms:created xsi:type="dcterms:W3CDTF">2025-10-18T20:39:47Z</dcterms:created>
  <dcterms:modified xsi:type="dcterms:W3CDTF">2025-10-20T10:50:51Z</dcterms:modified>
</cp:coreProperties>
</file>