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7DDD0-2BAE-EB44-1D20-E27D5A0AA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5F5FBE-B830-C6EA-CC46-0107979AC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4C5E7-EAC4-EC43-CD91-34FD8FBE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12E108-97A6-07E0-9944-18A6293F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473699-3C1F-E985-7F58-E4375E93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0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A13C2-4DD4-1644-4A7B-D1C41B4E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43F31D-97E4-786C-F430-1D7F43C1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20E6D-367B-5670-3E46-E577F107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4EC2EB-0561-FDE9-69A9-17E86D2C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07E4DD-45A6-C77C-FA11-198CA66D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06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523950-A4BB-0891-A4B4-FC3220CBE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8D1BA6-E4DB-43C4-D78C-9FCC98ED1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C782A-162F-30C5-04FE-6BB2F6AD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9E150-8EAC-C680-873C-C6796E81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A05B2-131A-05E0-8500-B31D9D58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9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2862B-7F0C-2E8E-855D-06E710CE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247C4-4BD3-8BDA-AD45-7EBB64D0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D1008-A573-829F-FA14-AA7EE093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C5957-60EA-0ED1-F985-26A968F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DCA46-C40D-9B3E-F68B-09B50796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40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48615-4515-C5DD-3635-18240015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800132-C364-578C-59AB-EFAEB9EE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70EEF-FE14-FB18-47B7-F9A4949C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2F5D02-12A6-FF8E-20EF-3FF3FC45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79A807-24F5-8746-E55E-06DA25EC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0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09F24-4496-3C83-DE50-2016F18C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CBB28-97EC-4F23-BC01-E786327CD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4070DB-537E-774C-0779-87837755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05BB7E-1425-96E8-DF8B-52CD149E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94A3E2-1FF6-80AA-B618-192CE307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286E4D-4EF0-2B28-FD14-7B9C48C4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91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24118-001F-DE16-AE52-5BE4B447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DFEDD3-F06A-E2F1-CF4E-CE26DB900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C17843-0070-4F3F-F372-1589369F2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ECBD4E-7925-EE59-7330-1BD3F2BCB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E4F337-D4B1-CC35-D7FA-A8E14986C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6E3723-23D1-BC61-F498-7371E479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C30856-C3DE-4761-B612-F59157DF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FAD852-8AF8-D721-82F0-B4ECD8D0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20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410F0-E2E8-81FD-04D4-01145B5B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08A732-80E4-DE12-62E2-F2B27A45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8A2815-6198-1A40-22DA-B5CFC613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2BAF1A-5611-0FBB-E877-F083B0C6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1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5A3682-67D9-9210-8872-E4A2A2733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3FA65F-2EE1-AB0B-4161-D19D9358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DBD4A-CFF6-BFE7-4A96-9EF4DE8B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7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2120F-A95E-5034-C9C2-31CB8A38F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04F14-CDFC-A3D4-2332-62335F8A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F7AFFB-F472-1EEA-8DD5-73DF327E3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90A71A-6351-E8EB-10D5-7751E44E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8A8A6D-6515-BD3B-9BC8-ACA02DE07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D03323-7758-F13E-1BE4-88D55CC9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38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DB9F1-C9A7-18F5-B75D-E4F6C4D7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CE8C53-8ACF-6C40-D26B-1BB3AA485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3BC7D5-CFEC-EE8B-6ED7-7053D1AC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2123BC-0F1E-50CE-406B-E151458C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C33E1-87DE-2897-08FC-4ED47BAD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ABFE24-6467-0356-6804-D43F5075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95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85B7C-FBA1-B35C-B1D2-4F438A88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454D7C-3ADE-FAE1-0226-147A791C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8738F-1A02-8D9B-1DDB-5E412496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95D69-BC81-4F96-B120-CFF9A2B5D15B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9F089F-443F-991C-E372-621F67AC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E6DD02-29B9-CCA0-C3CD-1EB61FE89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B1BD8-3BBC-4E61-AB4F-F5CCADB8D9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98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Методы нормализации данных в машинном обучении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00868" y="4565321"/>
            <a:ext cx="2746075" cy="1828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Выполнили:</a:t>
            </a:r>
            <a:br>
              <a:rPr lang="ru-RU"/>
            </a:br>
            <a:r>
              <a:rPr lang="ru-RU"/>
              <a:t>Дубровин Тихон</a:t>
            </a:r>
            <a:br>
              <a:rPr lang="ru-RU"/>
            </a:br>
            <a:r>
              <a:rPr lang="ru-RU"/>
              <a:t>Мурыгин Евгений</a:t>
            </a:r>
            <a:br>
              <a:rPr lang="ru-RU"/>
            </a:br>
            <a:r>
              <a:rPr lang="ru-RU"/>
              <a:t>5030102/20101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FB205-D046-2E88-9847-4144BA47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Robust-Scaling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93A1A-FE95-020F-CD59-421B2711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Метод нормализации данных, который использует медиану и </a:t>
            </a:r>
            <a:r>
              <a:rPr lang="ru-RU" dirty="0" err="1">
                <a:ea typeface="+mn-lt"/>
                <a:cs typeface="+mn-lt"/>
              </a:rPr>
              <a:t>межквартильный</a:t>
            </a:r>
            <a:r>
              <a:rPr lang="ru-RU" dirty="0">
                <a:ea typeface="+mn-lt"/>
                <a:cs typeface="+mn-lt"/>
              </a:rPr>
              <a:t> размах (IQR) вместо среднего значения и стандартного отклонения.</a:t>
            </a:r>
            <a:br>
              <a:rPr lang="ru-RU" dirty="0">
                <a:ea typeface="+mn-lt"/>
                <a:cs typeface="+mn-lt"/>
              </a:rPr>
            </a:br>
            <a:br>
              <a:rPr lang="ru-RU" dirty="0">
                <a:ea typeface="+mn-lt"/>
                <a:cs typeface="+mn-lt"/>
              </a:rPr>
            </a:br>
            <a:r>
              <a:rPr lang="ru-RU" dirty="0" err="1">
                <a:ea typeface="+mn-lt"/>
                <a:cs typeface="+mn-lt"/>
              </a:rPr>
              <a:t>x_scaled</a:t>
            </a:r>
            <a:r>
              <a:rPr lang="ru-RU" dirty="0">
                <a:ea typeface="+mn-lt"/>
                <a:cs typeface="+mn-lt"/>
              </a:rPr>
              <a:t> = (x – </a:t>
            </a:r>
            <a:r>
              <a:rPr lang="ru-RU" dirty="0" err="1">
                <a:ea typeface="+mn-lt"/>
                <a:cs typeface="+mn-lt"/>
              </a:rPr>
              <a:t>x_median</a:t>
            </a:r>
            <a:r>
              <a:rPr lang="ru-RU" dirty="0">
                <a:ea typeface="+mn-lt"/>
                <a:cs typeface="+mn-lt"/>
              </a:rPr>
              <a:t>) / IQR, где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IQR - разница между 75-м и 25-м процентилем (Q3 и Q1)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Плюсы: устойчивость к выбросам</a:t>
            </a:r>
            <a:br>
              <a:rPr lang="ru-RU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Минусы: не даёт фиксированный диапазон, хуже работает на </a:t>
            </a:r>
            <a:r>
              <a:rPr lang="en-US" dirty="0">
                <a:ea typeface="+mn-lt"/>
                <a:cs typeface="+mn-lt"/>
              </a:rPr>
              <a:t>“</a:t>
            </a:r>
            <a:r>
              <a:rPr lang="ru-RU" dirty="0">
                <a:ea typeface="+mn-lt"/>
                <a:cs typeface="+mn-lt"/>
              </a:rPr>
              <a:t>чистых</a:t>
            </a:r>
            <a:r>
              <a:rPr lang="en-US" dirty="0">
                <a:ea typeface="+mn-lt"/>
                <a:cs typeface="+mn-lt"/>
              </a:rPr>
              <a:t>” </a:t>
            </a:r>
            <a:r>
              <a:rPr lang="ru-RU" dirty="0">
                <a:ea typeface="+mn-lt"/>
                <a:cs typeface="+mn-lt"/>
              </a:rPr>
              <a:t>данных</a:t>
            </a:r>
          </a:p>
        </p:txBody>
      </p:sp>
    </p:spTree>
    <p:extLst>
      <p:ext uri="{BB962C8B-B14F-4D97-AF65-F5344CB8AC3E}">
        <p14:creationId xmlns:p14="http://schemas.microsoft.com/office/powerpoint/2010/main" val="305685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62F09-2A01-85A1-5A3B-3C9E892B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</a:t>
            </a:r>
            <a:r>
              <a:rPr lang="ru-RU" err="1"/>
              <a:t>Robust-scaling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A4DAC-6BA9-B96E-8207-4BD29354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ru-RU"/>
              <a:t>Данные: </a:t>
            </a:r>
            <a:r>
              <a:rPr lang="ru-RU">
                <a:ea typeface="+mn-lt"/>
                <a:cs typeface="+mn-lt"/>
              </a:rPr>
              <a:t>[22, 25, 28, 30, 32, 35, 40, 65]</a:t>
            </a:r>
          </a:p>
          <a:p>
            <a:pPr marL="0" indent="0">
              <a:buNone/>
            </a:pPr>
            <a:r>
              <a:rPr lang="ru-RU" err="1">
                <a:ea typeface="+mn-lt"/>
                <a:cs typeface="+mn-lt"/>
              </a:rPr>
              <a:t>median</a:t>
            </a:r>
            <a:r>
              <a:rPr lang="ru-RU">
                <a:ea typeface="+mn-lt"/>
                <a:cs typeface="+mn-lt"/>
              </a:rPr>
              <a:t> = (30 + 32) / 2 = 31</a:t>
            </a:r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Q1 = (25 + 28) / 2 = 26.5, Q3 = (35 + 40) / 2 = 37, IQR = Q3 - Q1 = 37.5 - 26.5 = 11</a:t>
            </a:r>
            <a:endParaRPr lang="ru-RU"/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Преобразованные значения:</a:t>
            </a:r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(22 - 31) / 11 = -9 / 11 ≈ -0.818</a:t>
            </a:r>
            <a:endParaRPr lang="ru-RU"/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(25 - 31) / 11 = -6 / 11 ≈ -0.545</a:t>
            </a:r>
            <a:endParaRPr lang="ru-RU"/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(28 - 31) / 11 = -3 / 11 ≈ -0.273</a:t>
            </a:r>
            <a:endParaRPr lang="ru-RU"/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(30 - 31) / 11 = -1 / 11 ≈ -0.091</a:t>
            </a:r>
            <a:endParaRPr lang="ru-RU"/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(32 - 31) / 11 = 1 / 11 ≈ 0.091</a:t>
            </a:r>
            <a:endParaRPr lang="ru-RU"/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(35 - 31) / 11 = 4 / 11 ≈ 0.364</a:t>
            </a:r>
            <a:endParaRPr lang="ru-RU"/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(40 - 31) / 11 = 9 / 11 ≈ 0.818</a:t>
            </a:r>
            <a:endParaRPr lang="ru-RU"/>
          </a:p>
          <a:p>
            <a:pPr>
              <a:buNone/>
            </a:pPr>
            <a:r>
              <a:rPr lang="ru-RU">
                <a:ea typeface="+mn-lt"/>
                <a:cs typeface="+mn-lt"/>
              </a:rPr>
              <a:t>(65 - 31) / 11 = 34 / 11 ≈ 3.091</a:t>
            </a:r>
            <a:endParaRPr lang="ru-RU"/>
          </a:p>
          <a:p>
            <a:pPr>
              <a:buNone/>
            </a:pPr>
            <a:endParaRPr lang="ru-RU">
              <a:ea typeface="+mn-lt"/>
              <a:cs typeface="+mn-lt"/>
            </a:endParaRPr>
          </a:p>
          <a:p>
            <a:pPr marL="0" indent="0">
              <a:buNone/>
            </a:pPr>
            <a:endParaRPr lang="ru-RU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090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71904-9833-6FFC-A4DF-D150A382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Логарифмическая нормализация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E8D6B-8545-6195-C3B2-DB656357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Метод преобразования данных, который использует логарифм для изменения масштаба и распределения значений.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x_normalized</a:t>
            </a:r>
            <a:r>
              <a:rPr lang="en-US" dirty="0"/>
              <a:t> = log(x + c)</a:t>
            </a:r>
            <a:r>
              <a:rPr lang="ru-RU" dirty="0"/>
              <a:t>, где с -  небольшая константа (часто1)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Плюсы</a:t>
            </a:r>
            <a:r>
              <a:rPr lang="en-US" dirty="0"/>
              <a:t>:</a:t>
            </a:r>
            <a:r>
              <a:rPr lang="ru-RU" dirty="0"/>
              <a:t> делает распределение более симметричным, сохраняет данные соотношения (</a:t>
            </a:r>
            <a:r>
              <a:rPr lang="en-US" dirty="0"/>
              <a:t>log(a) - log(b) = log(a/b)</a:t>
            </a:r>
            <a:r>
              <a:rPr lang="ru-RU" dirty="0"/>
              <a:t> ), уменьшение влияния выбросов.</a:t>
            </a:r>
          </a:p>
          <a:p>
            <a:pPr marL="0" indent="0">
              <a:buNone/>
            </a:pPr>
            <a:r>
              <a:rPr lang="ru-RU" dirty="0"/>
              <a:t>Минусы</a:t>
            </a:r>
            <a:r>
              <a:rPr lang="en-US" dirty="0"/>
              <a:t>:</a:t>
            </a:r>
            <a:r>
              <a:rPr lang="ru-RU" dirty="0"/>
              <a:t> только положительные значения (без модификаций),</a:t>
            </a:r>
          </a:p>
          <a:p>
            <a:pPr marL="0" indent="0">
              <a:buNone/>
            </a:pPr>
            <a:r>
              <a:rPr lang="ru-RU" dirty="0"/>
              <a:t>Нет фиксированного диапазона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92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058FF-FB90-EE1C-ECD1-E131C3B3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Log-scaling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F5089-2EF3-D385-1BB5-59ECBD9F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Данные:</a:t>
            </a:r>
            <a:r>
              <a:rPr lang="ru-RU" dirty="0"/>
              <a:t> [10, 20, 40, 100]</a:t>
            </a:r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Преобразованные значения: </a:t>
            </a:r>
            <a:endParaRPr lang="ru-RU" dirty="0"/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/>
              <a:t>ln(10 + 1) = ln(11) ≈ 2.40</a:t>
            </a:r>
          </a:p>
          <a:p>
            <a:pPr marL="0" indent="0">
              <a:buNone/>
            </a:pPr>
            <a:r>
              <a:rPr lang="en-US" dirty="0"/>
              <a:t>ln(20 + 1) = ln(21) ≈ 3.04</a:t>
            </a:r>
          </a:p>
          <a:p>
            <a:pPr marL="0" indent="0">
              <a:buNone/>
            </a:pPr>
            <a:r>
              <a:rPr lang="en-US" dirty="0"/>
              <a:t>ln(40 + 1) = ln(41) ≈ 3.71</a:t>
            </a:r>
          </a:p>
          <a:p>
            <a:pPr marL="0" indent="0">
              <a:buNone/>
            </a:pPr>
            <a:r>
              <a:rPr lang="en-US" dirty="0"/>
              <a:t>ln(100 + 1) = ln(101) ≈ 4.62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32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D4F4E-B90F-C241-B782-D246106B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по применению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D25B4-F77A-FFAB-BFF3-1BACB2DB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Z-score</a:t>
            </a:r>
            <a:r>
              <a:rPr lang="ru-RU" dirty="0"/>
              <a:t> –  достаточно универсальный метод, предпочтителен, если данные имеют нормальное распределение и имеют малое количество выбросов.</a:t>
            </a:r>
            <a:br>
              <a:rPr lang="ru-RU" dirty="0"/>
            </a:br>
            <a:r>
              <a:rPr lang="ru-RU" dirty="0"/>
              <a:t>Отлично работает с методами, основанных на расстояниях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K-means, KNN, </a:t>
            </a:r>
            <a:r>
              <a:rPr lang="ru-RU" dirty="0"/>
              <a:t>Метод опорных векторов.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Min-max –</a:t>
            </a:r>
            <a:r>
              <a:rPr lang="ru-RU" dirty="0"/>
              <a:t> применяется если требуются данные в фиксированном диапазоне </a:t>
            </a:r>
            <a:r>
              <a:rPr lang="en-US" dirty="0"/>
              <a:t>[0,1] </a:t>
            </a:r>
            <a:r>
              <a:rPr lang="ru-RU" dirty="0"/>
              <a:t>и распределение не нормальное (в идеальном случае, равномерное). </a:t>
            </a:r>
            <a:br>
              <a:rPr lang="ru-RU" dirty="0"/>
            </a:br>
            <a:r>
              <a:rPr lang="ru-RU" dirty="0"/>
              <a:t>Подходит, например, для работы с изображениями.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1619758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C15E8-A542-4745-26C1-A2421E64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Советы по применению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10BD32-7A4B-C525-C8C4-43046347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358"/>
          </a:xfrm>
        </p:spPr>
        <p:txBody>
          <a:bodyPr>
            <a:normAutofit/>
          </a:bodyPr>
          <a:lstStyle/>
          <a:p>
            <a:r>
              <a:rPr lang="en-US" dirty="0"/>
              <a:t>Robust-scaling </a:t>
            </a:r>
            <a:r>
              <a:rPr lang="ru-RU" dirty="0"/>
              <a:t>– предпочтителен, если датасет имеет значительное количество выбросов. Можно применять для тех же методов что и </a:t>
            </a:r>
            <a:r>
              <a:rPr lang="en-US" dirty="0"/>
              <a:t>z-score</a:t>
            </a:r>
            <a:r>
              <a:rPr lang="ru-RU" dirty="0"/>
              <a:t>, если из-за выбросов он начинает плохо работать.</a:t>
            </a:r>
          </a:p>
          <a:p>
            <a:r>
              <a:rPr lang="en-US" dirty="0"/>
              <a:t>Log-scaling </a:t>
            </a:r>
            <a:r>
              <a:rPr lang="ru-RU" dirty="0"/>
              <a:t>– используется, если данные ассиметричны (зачастую, именно для правостороннего смещения), требует доработок при работе с отрицательными числами. Также после использования </a:t>
            </a:r>
            <a:r>
              <a:rPr lang="en-US" dirty="0"/>
              <a:t>log-scaling</a:t>
            </a:r>
            <a:r>
              <a:rPr lang="ru-RU" dirty="0"/>
              <a:t> можно использовать </a:t>
            </a:r>
            <a:r>
              <a:rPr lang="en-US" dirty="0"/>
              <a:t>z-score</a:t>
            </a:r>
            <a:r>
              <a:rPr lang="ru-RU" dirty="0"/>
              <a:t> для дообработки данных.</a:t>
            </a:r>
          </a:p>
          <a:p>
            <a:r>
              <a:rPr lang="ru-RU" dirty="0"/>
              <a:t>На практике можно использовать кросс-валидацию для выбора оптимального метода нормализации.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63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7E160CD-7E79-466D-AB7C-81B8B663D02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37709705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4224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02839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328100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89308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874125"/>
                    </a:ext>
                  </a:extLst>
                </a:gridCol>
              </a:tblGrid>
              <a:tr h="254466">
                <a:tc>
                  <a:txBody>
                    <a:bodyPr/>
                    <a:lstStyle/>
                    <a:p>
                      <a:r>
                        <a:rPr lang="ru-RU" sz="800"/>
                        <a:t>Модель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Z-score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Min-Max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Robust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Log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Обоснование предпочтений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83113"/>
                  </a:ext>
                </a:extLst>
              </a:tr>
              <a:tr h="1101729">
                <a:tc>
                  <a:txBody>
                    <a:bodyPr/>
                    <a:lstStyle/>
                    <a:p>
                      <a:r>
                        <a:rPr lang="ru-RU" sz="800"/>
                        <a:t>Линейная регрессия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Z-</a:t>
                      </a:r>
                      <a:r>
                        <a:rPr lang="ru-RU" sz="800" dirty="0" err="1"/>
                        <a:t>score</a:t>
                      </a:r>
                      <a:r>
                        <a:rPr lang="ru-RU" sz="800" dirty="0"/>
                        <a:t> помогает с нормальностью и градиентами; </a:t>
                      </a:r>
                      <a:r>
                        <a:rPr lang="ru-RU" sz="800" dirty="0" err="1"/>
                        <a:t>Log</a:t>
                      </a:r>
                      <a:r>
                        <a:rPr lang="ru-RU" sz="800" dirty="0"/>
                        <a:t> для асимметричных целевых переменных. </a:t>
                      </a:r>
                      <a:r>
                        <a:rPr lang="ru-RU" sz="800" dirty="0" err="1"/>
                        <a:t>Min</a:t>
                      </a:r>
                      <a:r>
                        <a:rPr lang="ru-RU" sz="800" dirty="0"/>
                        <a:t>-Max менее эффективен из-за выбросов.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628191"/>
                  </a:ext>
                </a:extLst>
              </a:tr>
              <a:tr h="870657">
                <a:tc>
                  <a:txBody>
                    <a:bodyPr/>
                    <a:lstStyle/>
                    <a:p>
                      <a:r>
                        <a:rPr lang="ru-RU" sz="800"/>
                        <a:t>Логистическая регрессия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Масштабирование важно для градиентного спуска; Z-</a:t>
                      </a:r>
                      <a:r>
                        <a:rPr lang="ru-RU" sz="800" dirty="0" err="1"/>
                        <a:t>score</a:t>
                      </a:r>
                      <a:r>
                        <a:rPr lang="ru-RU" sz="800" dirty="0"/>
                        <a:t> и </a:t>
                      </a:r>
                      <a:r>
                        <a:rPr lang="ru-RU" sz="800" dirty="0" err="1"/>
                        <a:t>Min</a:t>
                      </a:r>
                      <a:r>
                        <a:rPr lang="ru-RU" sz="800" dirty="0"/>
                        <a:t>-Max стабилизируют; </a:t>
                      </a:r>
                      <a:r>
                        <a:rPr lang="ru-RU" sz="800" dirty="0" err="1"/>
                        <a:t>Log</a:t>
                      </a:r>
                      <a:r>
                        <a:rPr lang="ru-RU" sz="800" dirty="0"/>
                        <a:t> редко нужен, если нет асимметрии.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606901"/>
                  </a:ext>
                </a:extLst>
              </a:tr>
              <a:tr h="639586">
                <a:tc>
                  <a:txBody>
                    <a:bodyPr/>
                    <a:lstStyle/>
                    <a:p>
                      <a:r>
                        <a:rPr lang="en-US" sz="800"/>
                        <a:t>SVM (Support Vector Machines)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Чувствительна к масштабу; Robust хорош при выбросах; Log не подходит для расстояний.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800706"/>
                  </a:ext>
                </a:extLst>
              </a:tr>
              <a:tr h="793634">
                <a:tc>
                  <a:txBody>
                    <a:bodyPr/>
                    <a:lstStyle/>
                    <a:p>
                      <a:r>
                        <a:rPr lang="en-US" sz="800"/>
                        <a:t>KNN (K-Nearest Neighbors)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Зависит от расстояний — Min-Max и Robust предпочтительны; Z-score может работать, но чувствителен к выбросам.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492415"/>
                  </a:ext>
                </a:extLst>
              </a:tr>
              <a:tr h="716609">
                <a:tc>
                  <a:txBody>
                    <a:bodyPr/>
                    <a:lstStyle/>
                    <a:p>
                      <a:r>
                        <a:rPr lang="ru-RU" sz="800"/>
                        <a:t>Нейронные сети (</a:t>
                      </a:r>
                      <a:r>
                        <a:rPr lang="en-US" sz="800"/>
                        <a:t>MLP, CNN)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Z-score </a:t>
                      </a:r>
                      <a:r>
                        <a:rPr lang="ru-RU" sz="800" dirty="0"/>
                        <a:t>ускоряет сходимость; </a:t>
                      </a:r>
                      <a:r>
                        <a:rPr lang="en-US" sz="800" dirty="0"/>
                        <a:t>Min-Max </a:t>
                      </a:r>
                      <a:r>
                        <a:rPr lang="ru-RU" sz="800" dirty="0"/>
                        <a:t>для ограниченных активаций; </a:t>
                      </a:r>
                      <a:r>
                        <a:rPr lang="en-US" sz="800" dirty="0"/>
                        <a:t>Log </a:t>
                      </a:r>
                      <a:r>
                        <a:rPr lang="ru-RU" sz="800" dirty="0"/>
                        <a:t>для асимметричных</a:t>
                      </a:r>
                      <a:r>
                        <a:rPr lang="en-US" sz="800" dirty="0"/>
                        <a:t> </a:t>
                      </a:r>
                      <a:r>
                        <a:rPr lang="ru-RU" sz="800" dirty="0"/>
                        <a:t>входов.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248696"/>
                  </a:ext>
                </a:extLst>
              </a:tr>
              <a:tr h="870657">
                <a:tc>
                  <a:txBody>
                    <a:bodyPr/>
                    <a:lstStyle/>
                    <a:p>
                      <a:r>
                        <a:rPr lang="ru-RU" sz="800"/>
                        <a:t>Деревья решений / </a:t>
                      </a:r>
                      <a:r>
                        <a:rPr lang="en-US" sz="800"/>
                        <a:t>Random Forest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Не чувствительны к масштабу; </a:t>
                      </a:r>
                      <a:r>
                        <a:rPr lang="ru-RU" sz="800" dirty="0" err="1"/>
                        <a:t>Log</a:t>
                      </a:r>
                      <a:r>
                        <a:rPr lang="ru-RU" sz="800" dirty="0"/>
                        <a:t> может помочь с асимметрией в признаках для лучшей интерпретации.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191717"/>
                  </a:ext>
                </a:extLst>
              </a:tr>
              <a:tr h="639586">
                <a:tc>
                  <a:txBody>
                    <a:bodyPr/>
                    <a:lstStyle/>
                    <a:p>
                      <a:r>
                        <a:rPr lang="en-US" sz="800"/>
                        <a:t>PCA (Principal Component Analysis)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Требует центрирования; Z-</a:t>
                      </a:r>
                      <a:r>
                        <a:rPr lang="ru-RU" sz="800" dirty="0" err="1"/>
                        <a:t>score</a:t>
                      </a:r>
                      <a:r>
                        <a:rPr lang="ru-RU" sz="800" dirty="0"/>
                        <a:t> и </a:t>
                      </a:r>
                      <a:r>
                        <a:rPr lang="ru-RU" sz="800" dirty="0" err="1"/>
                        <a:t>Robust</a:t>
                      </a:r>
                      <a:r>
                        <a:rPr lang="ru-RU" sz="800" dirty="0"/>
                        <a:t> сохраняют различия; </a:t>
                      </a:r>
                      <a:r>
                        <a:rPr lang="ru-RU" sz="800" dirty="0" err="1"/>
                        <a:t>Min</a:t>
                      </a:r>
                      <a:r>
                        <a:rPr lang="ru-RU" sz="800" dirty="0"/>
                        <a:t>-Max искажает.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969432"/>
                  </a:ext>
                </a:extLst>
              </a:tr>
              <a:tr h="408514">
                <a:tc>
                  <a:txBody>
                    <a:bodyPr/>
                    <a:lstStyle/>
                    <a:p>
                      <a:r>
                        <a:rPr lang="en-US" sz="800"/>
                        <a:t>K-Means (</a:t>
                      </a:r>
                      <a:r>
                        <a:rPr lang="ru-RU" sz="800"/>
                        <a:t>кластеризация)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Высокое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Расстояния важны; Robust для данных с шумом.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62082"/>
                  </a:ext>
                </a:extLst>
              </a:tr>
              <a:tr h="562562">
                <a:tc>
                  <a:txBody>
                    <a:bodyPr/>
                    <a:lstStyle/>
                    <a:p>
                      <a:r>
                        <a:rPr lang="en-US" sz="800"/>
                        <a:t>Gradient Boosting (XGBoost, LightGBM)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Низкое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/>
                        <a:t>Среднее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800" dirty="0"/>
                        <a:t>Деревья не требуют нормализации, но </a:t>
                      </a:r>
                      <a:r>
                        <a:rPr lang="ru-RU" sz="800" dirty="0" err="1"/>
                        <a:t>Log</a:t>
                      </a:r>
                      <a:r>
                        <a:rPr lang="ru-RU" sz="800" dirty="0"/>
                        <a:t>/</a:t>
                      </a:r>
                      <a:r>
                        <a:rPr lang="ru-RU" sz="800" dirty="0" err="1"/>
                        <a:t>Robust</a:t>
                      </a:r>
                      <a:r>
                        <a:rPr lang="ru-RU" sz="800" dirty="0"/>
                        <a:t> помогают с выбросами/асимметрией.</a:t>
                      </a:r>
                    </a:p>
                  </a:txBody>
                  <a:tcPr marL="18516" marR="18516" marT="9258" marB="92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50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27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CE86B1F-5A3C-4F7C-A0E9-4565D484A7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"/>
          <a:ext cx="12192000" cy="686351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2205575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15344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2872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323905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13419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7199363"/>
                    </a:ext>
                  </a:extLst>
                </a:gridCol>
              </a:tblGrid>
              <a:tr h="399849">
                <a:tc>
                  <a:txBody>
                    <a:bodyPr/>
                    <a:lstStyle/>
                    <a:p>
                      <a:r>
                        <a:rPr lang="ru-RU" sz="1200"/>
                        <a:t>Вид данных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Z-score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Min-Max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Log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Обоснование предпочтений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531774"/>
                  </a:ext>
                </a:extLst>
              </a:tr>
              <a:tr h="702896">
                <a:tc>
                  <a:txBody>
                    <a:bodyPr/>
                    <a:lstStyle/>
                    <a:p>
                      <a:r>
                        <a:rPr lang="ru-RU" sz="1200"/>
                        <a:t>Нормально распределенные (без выбросов)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Низкое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Z-score </a:t>
                      </a:r>
                      <a:r>
                        <a:rPr lang="ru-RU" sz="1200"/>
                        <a:t>и </a:t>
                      </a:r>
                      <a:r>
                        <a:rPr lang="en-US" sz="1200"/>
                        <a:t>Min-Max </a:t>
                      </a:r>
                      <a:r>
                        <a:rPr lang="ru-RU" sz="1200"/>
                        <a:t>сохраняют форму; </a:t>
                      </a:r>
                      <a:r>
                        <a:rPr lang="en-US" sz="1200"/>
                        <a:t>Robust </a:t>
                      </a:r>
                      <a:r>
                        <a:rPr lang="ru-RU" sz="1200"/>
                        <a:t>избыточен.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016952"/>
                  </a:ext>
                </a:extLst>
              </a:tr>
              <a:tr h="834982">
                <a:tc>
                  <a:txBody>
                    <a:bodyPr/>
                    <a:lstStyle/>
                    <a:p>
                      <a:r>
                        <a:rPr lang="ru-RU" sz="1200" dirty="0"/>
                        <a:t>С асимметрией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Log</a:t>
                      </a:r>
                      <a:r>
                        <a:rPr lang="ru-RU" sz="1200" dirty="0"/>
                        <a:t> снижает асимметричность; другие методы могут не исправить нелинейность.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339894"/>
                  </a:ext>
                </a:extLst>
              </a:tr>
              <a:tr h="834982">
                <a:tc>
                  <a:txBody>
                    <a:bodyPr/>
                    <a:lstStyle/>
                    <a:p>
                      <a:r>
                        <a:rPr lang="ru-RU" sz="1200" dirty="0"/>
                        <a:t>С выбросами</a:t>
                      </a:r>
                      <a:endParaRPr lang="en-US" sz="1200" dirty="0"/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Низкое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Низкое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Robust</a:t>
                      </a:r>
                      <a:r>
                        <a:rPr lang="ru-RU" sz="1200" dirty="0"/>
                        <a:t> игнорирует выбросы; </a:t>
                      </a:r>
                      <a:r>
                        <a:rPr lang="ru-RU" sz="1200" dirty="0" err="1"/>
                        <a:t>Log</a:t>
                      </a:r>
                      <a:r>
                        <a:rPr lang="ru-RU" sz="1200" dirty="0"/>
                        <a:t> сглаживает большие значения.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261788"/>
                  </a:ext>
                </a:extLst>
              </a:tr>
              <a:tr h="702896">
                <a:tc>
                  <a:txBody>
                    <a:bodyPr/>
                    <a:lstStyle/>
                    <a:p>
                      <a:r>
                        <a:rPr lang="ru-RU" sz="1200"/>
                        <a:t>Только положительные значения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Log подходит; Z-score может создать отрицательные.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619899"/>
                  </a:ext>
                </a:extLst>
              </a:tr>
              <a:tr h="702896">
                <a:tc>
                  <a:txBody>
                    <a:bodyPr/>
                    <a:lstStyle/>
                    <a:p>
                      <a:r>
                        <a:rPr lang="ru-RU" sz="1200"/>
                        <a:t>С отрицательными значениями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Не применимо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Log требует сдвига; Min-Max работает, но чувствителен.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760499"/>
                  </a:ext>
                </a:extLst>
              </a:tr>
              <a:tr h="570811">
                <a:tc>
                  <a:txBody>
                    <a:bodyPr/>
                    <a:lstStyle/>
                    <a:p>
                      <a:r>
                        <a:rPr lang="ru-RU" sz="1200"/>
                        <a:t>Категориальные/бинарные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Низкое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Низкое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Не применимо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Min</a:t>
                      </a:r>
                      <a:r>
                        <a:rPr lang="ru-RU" sz="1200" dirty="0"/>
                        <a:t>-Max для </a:t>
                      </a:r>
                      <a:r>
                        <a:rPr lang="ru-RU" sz="1200" dirty="0" err="1"/>
                        <a:t>one-hot</a:t>
                      </a:r>
                      <a:r>
                        <a:rPr lang="ru-RU" sz="1200" dirty="0"/>
                        <a:t>; другие не нужны.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893481"/>
                  </a:ext>
                </a:extLst>
              </a:tr>
              <a:tr h="702896">
                <a:tc>
                  <a:txBody>
                    <a:bodyPr/>
                    <a:lstStyle/>
                    <a:p>
                      <a:r>
                        <a:rPr lang="ru-RU" sz="1200"/>
                        <a:t>Временные ряды (с трендами)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Log для экспоненциальных трендов; Robust для шума.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254447"/>
                  </a:ext>
                </a:extLst>
              </a:tr>
              <a:tr h="834982">
                <a:tc>
                  <a:txBody>
                    <a:bodyPr/>
                    <a:lstStyle/>
                    <a:p>
                      <a:r>
                        <a:rPr lang="ru-RU" sz="1200"/>
                        <a:t>Изображения/пиксели (0-255)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Низкое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Низкое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Min-Max стандартен; Z-score может нарушить интерпретируемость.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612565"/>
                  </a:ext>
                </a:extLst>
              </a:tr>
              <a:tr h="570811">
                <a:tc>
                  <a:txBody>
                    <a:bodyPr/>
                    <a:lstStyle/>
                    <a:p>
                      <a:r>
                        <a:rPr lang="ru-RU" sz="1200"/>
                        <a:t>Финансовые данные (с волатильностью)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Среднее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Низкое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/>
                        <a:t>Высокое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Robust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Log</a:t>
                      </a:r>
                      <a:r>
                        <a:rPr lang="ru-RU" sz="1200" dirty="0"/>
                        <a:t> справляются с выбросами и асимметрией.</a:t>
                      </a:r>
                    </a:p>
                  </a:txBody>
                  <a:tcPr marL="39599" marR="39599" marT="19799" marB="19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32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4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4ACD8-390D-B739-083F-9CF8063B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Что такое нормализация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36B0E-5FB9-6E64-5E98-50465E91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Нормализация данных в машинном обучении преобразует данные в общий формат, чтобы их можно было использовать в аналитике и алгоритмах машинного обучения.  Нормализация данных в машинном обучении может применяться к числовым и категориальным данным, и это может помочь снизить сложность данных.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Нормализация может помочь уменьшить количество функций путем объединения различных функций в одну или исключения избыточных функций. Её можно использовать для стандартизации информации, чтобы гарантировать, что все входные параметры находятся в одном и том же диапазоне. При её применении может снижаться шанс переобучения и влияния отклонений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8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50C35-46BB-11C0-0F6C-B3885FA6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(ч.1)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AED00-4FB2-8095-7242-6D708B3F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Номинативные данные — это тип данных, которые не упорядочены и не ранжированы. Они обычно являются качественными и могут использоваться для категоризации объектов, например, цвета волос. При нормализации  важно использовать методы, которые не зависят от числовых значений данных, такие как </a:t>
            </a:r>
            <a:r>
              <a:rPr lang="ru-RU" dirty="0" err="1">
                <a:ea typeface="+mn-lt"/>
                <a:cs typeface="+mn-lt"/>
              </a:rPr>
              <a:t>one-hot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encoding</a:t>
            </a:r>
            <a:r>
              <a:rPr lang="ru-RU" dirty="0">
                <a:ea typeface="+mn-lt"/>
                <a:cs typeface="+mn-lt"/>
              </a:rPr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Порядковые данные — это тип данных, которые упорядочены или ранжированы. Они обычно являются качественными и могут использоваться для ранжирования объектов. Например, шкала опроса от 1 до 5. При нормализации порядковых данных важно использовать методы, сохраняющие порядок данных, такие как </a:t>
            </a:r>
            <a:r>
              <a:rPr lang="ru-RU" dirty="0" err="1">
                <a:ea typeface="+mn-lt"/>
                <a:cs typeface="+mn-lt"/>
              </a:rPr>
              <a:t>min-max</a:t>
            </a:r>
            <a:r>
              <a:rPr lang="ru-RU" dirty="0">
                <a:ea typeface="+mn-lt"/>
                <a:cs typeface="+mn-lt"/>
              </a:rPr>
              <a:t> нормализация.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46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50FAC-BCA6-9E99-1D2F-EF979226F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7EBBB-6C02-3A3F-F25B-13943484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(ч.2)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73CFB-C2D5-62C0-AB68-939FAF9A8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Интервальные данные — это тип данных, которые упорядочены, но не обязательно ранжированы. Такие данные не имеют истинной точки нуля. Они обычно являются количественными и могут использоваться для измерения разницы между двумя объектами. Например, календарные годы. При их нормализации используют методы, сохраняющие интервал между точками данных, такие как z-</a:t>
            </a:r>
            <a:r>
              <a:rPr lang="ru-RU" dirty="0" err="1">
                <a:ea typeface="+mn-lt"/>
                <a:cs typeface="+mn-lt"/>
              </a:rPr>
              <a:t>score</a:t>
            </a:r>
            <a:r>
              <a:rPr lang="ru-RU" dirty="0">
                <a:ea typeface="+mn-lt"/>
                <a:cs typeface="+mn-lt"/>
              </a:rPr>
              <a:t> нормализация.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Данные соотношения — это тип данных, которые и упорядочены, и ранжированы. Такие данные обладают истинным нулём. Они обычно являются количественными и могут использоваться для измерения соотношения между двумя объектами. Пример - длина или абсолютная температура. При нормализации данных соотношения важно использовать методы, сохраняющие соотношение между точками данных, такие как логарифмическая нормализация.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53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4A19B-7FE8-E10B-0238-F0FEA66E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Почему нужно применять нормализацию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23D20-6058-2D60-63A3-4BEB39CEF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ea typeface="+mn-lt"/>
                <a:cs typeface="+mn-lt"/>
              </a:rPr>
              <a:t> Для корректной работы алгоритмов, чувствительных к масштабу данных.</a:t>
            </a:r>
            <a:endParaRPr lang="ru-RU"/>
          </a:p>
          <a:p>
            <a:r>
              <a:rPr lang="ru-RU">
                <a:ea typeface="+mn-lt"/>
                <a:cs typeface="+mn-lt"/>
              </a:rPr>
              <a:t> Для улучшения производительности моделей.</a:t>
            </a:r>
            <a:endParaRPr lang="ru-RU"/>
          </a:p>
          <a:p>
            <a:r>
              <a:rPr lang="ru-RU">
                <a:ea typeface="+mn-lt"/>
                <a:cs typeface="+mn-lt"/>
              </a:rPr>
              <a:t> Для сравнения значимости признаков.</a:t>
            </a:r>
            <a:endParaRPr lang="ru-RU"/>
          </a:p>
          <a:p>
            <a:r>
              <a:rPr lang="ru-RU">
                <a:ea typeface="+mn-lt"/>
                <a:cs typeface="+mn-lt"/>
              </a:rPr>
              <a:t> Для устойчивости к выбросам и асимметрии данных.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58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A560B-ED90-CBA3-136A-1B26B4F6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StandardScaling</a:t>
            </a:r>
            <a:r>
              <a:rPr lang="ru-RU"/>
              <a:t> (Z-</a:t>
            </a:r>
            <a:r>
              <a:rPr lang="ru-RU" err="1"/>
              <a:t>score</a:t>
            </a:r>
            <a:r>
              <a:rPr lang="ru-RU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63580-D8B6-2AA3-66F2-451E44C4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Метод нормализации, который преобразует данные к распределению с средним значением 0 и стандартным отклонением 1.</a:t>
            </a:r>
            <a:br>
              <a:rPr lang="ru-RU" dirty="0">
                <a:ea typeface="+mn-lt"/>
                <a:cs typeface="+mn-lt"/>
              </a:rPr>
            </a:br>
            <a:br>
              <a:rPr lang="ru-RU" dirty="0">
                <a:ea typeface="+mn-lt"/>
                <a:cs typeface="+mn-lt"/>
              </a:rPr>
            </a:br>
            <a:r>
              <a:rPr lang="ru-RU" dirty="0" err="1">
                <a:ea typeface="+mn-lt"/>
                <a:cs typeface="+mn-lt"/>
              </a:rPr>
              <a:t>x_scaled</a:t>
            </a:r>
            <a:r>
              <a:rPr lang="ru-RU" dirty="0">
                <a:ea typeface="+mn-lt"/>
                <a:cs typeface="+mn-lt"/>
              </a:rPr>
              <a:t> = (x - μ) / σ, где 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x — исходное, μ — среднее, σ — стандартное отклонение </a:t>
            </a:r>
            <a:br>
              <a:rPr lang="ru-RU" dirty="0">
                <a:ea typeface="+mn-lt"/>
                <a:cs typeface="+mn-lt"/>
              </a:rPr>
            </a:b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Плюсы: сохраняет нормальное распределение (меняет параметры распределения), простой в реализации.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Минусы: чувствителен к выбросам.</a:t>
            </a:r>
          </a:p>
        </p:txBody>
      </p:sp>
    </p:spTree>
    <p:extLst>
      <p:ext uri="{BB962C8B-B14F-4D97-AF65-F5344CB8AC3E}">
        <p14:creationId xmlns:p14="http://schemas.microsoft.com/office/powerpoint/2010/main" val="269729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20132-2A96-68A9-E89F-F57A9E79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Z-</a:t>
            </a:r>
            <a:r>
              <a:rPr lang="ru-RU" err="1"/>
              <a:t>score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91280-D5FB-8C5A-5B37-AE90DE064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Данные: [10, 20, 30, 40, 50]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Среднее (μ) = 30 , Стандартное отклонение (σ) ≈ 15.81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Преобразованные значения: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(10 - 30) / 15.81 ≈ -1.26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(20 - 30) / 15.81 ≈ -0.63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(30 - 30) / 15.81 = 0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(40 - 30) / 15.81 ≈ 0.63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(50 - 30) / 15.81 ≈ 1.26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547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C0381-5B86-A89F-7DC6-105618C2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err="1"/>
              <a:t>Min-max</a:t>
            </a:r>
            <a:r>
              <a:rPr lang="ru-RU"/>
              <a:t> </a:t>
            </a:r>
            <a:r>
              <a:rPr lang="ru-RU" err="1"/>
              <a:t>scaling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864CB-8B18-046E-5224-4797EF65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Метод нормализации, который преобразует значения признаков в определенный диапазон, обычно [0, 1].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x_scaled</a:t>
            </a:r>
            <a:r>
              <a:rPr lang="ru-RU" dirty="0">
                <a:ea typeface="+mn-lt"/>
                <a:cs typeface="+mn-lt"/>
              </a:rPr>
              <a:t> = (x - </a:t>
            </a:r>
            <a:r>
              <a:rPr lang="ru-RU" dirty="0" err="1">
                <a:ea typeface="+mn-lt"/>
                <a:cs typeface="+mn-lt"/>
              </a:rPr>
              <a:t>min</a:t>
            </a:r>
            <a:r>
              <a:rPr lang="ru-RU" dirty="0">
                <a:ea typeface="+mn-lt"/>
                <a:cs typeface="+mn-lt"/>
              </a:rPr>
              <a:t>) / (</a:t>
            </a:r>
            <a:r>
              <a:rPr lang="ru-RU" dirty="0" err="1">
                <a:ea typeface="+mn-lt"/>
                <a:cs typeface="+mn-lt"/>
              </a:rPr>
              <a:t>max</a:t>
            </a:r>
            <a:r>
              <a:rPr lang="ru-RU" dirty="0">
                <a:ea typeface="+mn-lt"/>
                <a:cs typeface="+mn-lt"/>
              </a:rPr>
              <a:t> - </a:t>
            </a:r>
            <a:r>
              <a:rPr lang="ru-RU" dirty="0" err="1">
                <a:ea typeface="+mn-lt"/>
                <a:cs typeface="+mn-lt"/>
              </a:rPr>
              <a:t>min</a:t>
            </a:r>
            <a:r>
              <a:rPr lang="ru-RU" dirty="0">
                <a:ea typeface="+mn-lt"/>
                <a:cs typeface="+mn-lt"/>
              </a:rPr>
              <a:t>), где</a:t>
            </a:r>
          </a:p>
          <a:p>
            <a:pPr>
              <a:buNone/>
            </a:pPr>
            <a:r>
              <a:rPr lang="ru-RU" dirty="0">
                <a:ea typeface="+mn-lt"/>
                <a:cs typeface="+mn-lt"/>
              </a:rPr>
              <a:t>x — исходное, </a:t>
            </a:r>
            <a:r>
              <a:rPr lang="ru-RU" dirty="0" err="1">
                <a:ea typeface="+mn-lt"/>
                <a:cs typeface="+mn-lt"/>
              </a:rPr>
              <a:t>min</a:t>
            </a:r>
            <a:r>
              <a:rPr lang="ru-RU" dirty="0">
                <a:ea typeface="+mn-lt"/>
                <a:cs typeface="+mn-lt"/>
              </a:rPr>
              <a:t> — минимальное, </a:t>
            </a:r>
            <a:r>
              <a:rPr lang="ru-RU" dirty="0" err="1">
                <a:ea typeface="+mn-lt"/>
                <a:cs typeface="+mn-lt"/>
              </a:rPr>
              <a:t>max</a:t>
            </a:r>
            <a:r>
              <a:rPr lang="ru-RU" dirty="0">
                <a:ea typeface="+mn-lt"/>
                <a:cs typeface="+mn-lt"/>
              </a:rPr>
              <a:t> — максимальное</a:t>
            </a:r>
          </a:p>
          <a:p>
            <a:pPr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Плюсы: сохраняет исходное распределение (линейно переносит), даёт фиксированный диапазон, простой.</a:t>
            </a:r>
          </a:p>
          <a:p>
            <a:pPr marL="0" indent="0">
              <a:buNone/>
            </a:pPr>
            <a:r>
              <a:rPr lang="ru-RU" dirty="0"/>
              <a:t>Минусы: чувствителен к выбросам.</a:t>
            </a:r>
            <a:endParaRPr lang="en-US" dirty="0"/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291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EA6DB-0677-D9CC-3EDA-8D630FCF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 </a:t>
            </a:r>
            <a:r>
              <a:rPr lang="ru-RU" err="1"/>
              <a:t>min-max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C1DA0-4870-E748-9312-33778527B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Данные: [10, 20, 30, 40, 50]</a:t>
            </a:r>
            <a:endParaRPr lang="ru-RU" dirty="0"/>
          </a:p>
          <a:p>
            <a:pPr marL="0" indent="0">
              <a:buNone/>
            </a:pPr>
            <a:r>
              <a:rPr lang="ru-RU" dirty="0" err="1">
                <a:ea typeface="+mn-lt"/>
                <a:cs typeface="+mn-lt"/>
              </a:rPr>
              <a:t>min</a:t>
            </a:r>
            <a:r>
              <a:rPr lang="ru-RU" dirty="0">
                <a:ea typeface="+mn-lt"/>
                <a:cs typeface="+mn-lt"/>
              </a:rPr>
              <a:t> = 10, </a:t>
            </a:r>
            <a:r>
              <a:rPr lang="ru-RU" dirty="0" err="1">
                <a:ea typeface="+mn-lt"/>
                <a:cs typeface="+mn-lt"/>
              </a:rPr>
              <a:t>max</a:t>
            </a:r>
            <a:r>
              <a:rPr lang="ru-RU" dirty="0">
                <a:ea typeface="+mn-lt"/>
                <a:cs typeface="+mn-lt"/>
              </a:rPr>
              <a:t> = 50, </a:t>
            </a:r>
            <a:r>
              <a:rPr lang="ru-RU" dirty="0" err="1">
                <a:ea typeface="+mn-lt"/>
                <a:cs typeface="+mn-lt"/>
              </a:rPr>
              <a:t>range</a:t>
            </a:r>
            <a:r>
              <a:rPr lang="ru-RU" dirty="0">
                <a:ea typeface="+mn-lt"/>
                <a:cs typeface="+mn-lt"/>
              </a:rPr>
              <a:t> = 50 - 10 = 40</a:t>
            </a:r>
            <a:endParaRPr lang="ru-RU" dirty="0"/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Преобразованные значения:</a:t>
            </a:r>
            <a:endParaRPr lang="ru-RU" dirty="0"/>
          </a:p>
          <a:p>
            <a:pPr marL="0" indent="0">
              <a:buNone/>
            </a:pP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(10 - 10) / 40 = 0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(20 - 10) / 40 = 0.25</a:t>
            </a:r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(30 - 10) / 40 = 0.5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(40 - 10) / 40 = 0.75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(50 - 10) / 40 =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190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1613</Words>
  <Application>Microsoft Office PowerPoint</Application>
  <PresentationFormat>Широкоэкранный</PresentationFormat>
  <Paragraphs>213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Тема Office</vt:lpstr>
      <vt:lpstr>Методы нормализации данных в машинном обучении</vt:lpstr>
      <vt:lpstr>Что такое нормализация данных</vt:lpstr>
      <vt:lpstr>Типы данных (ч.1)</vt:lpstr>
      <vt:lpstr>Типы данных (ч.2)</vt:lpstr>
      <vt:lpstr>Почему нужно применять нормализацию</vt:lpstr>
      <vt:lpstr>StandardScaling (Z-score)</vt:lpstr>
      <vt:lpstr>Пример Z-score</vt:lpstr>
      <vt:lpstr>Min-max scaling</vt:lpstr>
      <vt:lpstr>Пример min-max</vt:lpstr>
      <vt:lpstr>Robust-Scaling</vt:lpstr>
      <vt:lpstr>Пример Robust-scaling</vt:lpstr>
      <vt:lpstr>Логарифмическая нормализация</vt:lpstr>
      <vt:lpstr>Пример Log-scaling</vt:lpstr>
      <vt:lpstr>Советы по применению:</vt:lpstr>
      <vt:lpstr>Советы по применению: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нормализации данных в машинном обучении</dc:title>
  <dc:creator>Евгений Мурыгин</dc:creator>
  <cp:lastModifiedBy>1</cp:lastModifiedBy>
  <cp:revision>7</cp:revision>
  <dcterms:created xsi:type="dcterms:W3CDTF">2025-09-28T11:28:30Z</dcterms:created>
  <dcterms:modified xsi:type="dcterms:W3CDTF">2025-10-13T12:16:29Z</dcterms:modified>
</cp:coreProperties>
</file>