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6DE43F-416E-4CD8-9FBB-7229D58191E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CEB255-2C98-46D9-BFF9-54587DC635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59AEFF-82DD-4459-B392-000EFD7ABB1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71E509-77FB-46B3-AC8C-467BB6305D2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425694D-F8CC-47CD-B62D-D941EB80D5A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448FAD7-EF51-49BE-8013-6D99EED8C4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9C322C8-8A24-43E2-BBBC-B45D91BED5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67A8DB3-B2D4-4516-9CD7-F0916F1B4BB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31197B8-10B7-4531-8CDD-55F7F014311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ADC8798-DFA4-43E8-8D4D-A8E47267311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E03A4F8-198A-4EC8-9378-31537AD24A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445D03-3B20-4998-B0DD-48DCF42D52E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F42F6FD-F497-4EE0-9CA3-7AD62AB45A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B459DBE-2F4E-4C97-B916-CF424BD00A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A80C436-AB50-4536-B7E4-93B7053F18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086EDFF-3C1C-4F61-A5A2-F46B3A2AC31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E1248FE-6C63-40F2-9B26-5B6C7F25199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7446CE-C08E-4EEA-A5B6-57B6EAED6D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59CAAE-478C-47E4-8460-A18BCF4BBA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08437D-668E-415A-9576-11F2C343AC3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CA8FC8-829C-42A9-9AF9-B68EB86AF2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C1C755-B41A-4685-B3E1-7BF756B03D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379781-D20C-4AB8-A696-6FA6B33192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07C613-B002-4D9E-A965-3214E87F14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Aptos Display"/>
              </a:rPr>
              <a:t>Образец заголовка</a:t>
            </a:r>
            <a:endParaRPr b="0" lang="ru-RU" sz="60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787878"/>
                </a:solidFill>
                <a:latin typeface="Aptos"/>
              </a:rPr>
              <a:t>&lt;дата/время&gt;</a:t>
            </a:r>
            <a:endParaRPr b="0" lang="ru-RU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621F4F-C890-4848-9E36-9501E0A84AAD}" type="slidenum">
              <a:rPr b="0" lang="ru-RU" sz="1200" spc="-1" strike="noStrike">
                <a:solidFill>
                  <a:srgbClr val="787878"/>
                </a:solidFill>
                <a:latin typeface="Aptos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ptos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ptos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ptos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ptos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ptos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ptos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ptos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ptos Display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Aptos"/>
              </a:rPr>
              <a:t>Образец текста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Aptos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Aptos"/>
              </a:rPr>
              <a:t>Третий уровень</a:t>
            </a:r>
            <a:endParaRPr b="0" lang="ru-RU" sz="2000" spc="-1" strike="noStrike">
              <a:solidFill>
                <a:srgbClr val="000000"/>
              </a:solidFill>
              <a:latin typeface="Aptos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Aptos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Aptos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Aptos"/>
              </a:rPr>
              <a:t>Пятый уровень</a:t>
            </a:r>
            <a:endParaRPr b="0" lang="ru-RU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787878"/>
                </a:solidFill>
                <a:latin typeface="Aptos"/>
              </a:rPr>
              <a:t>&lt;дата/время&gt;</a:t>
            </a:r>
            <a:endParaRPr b="0" lang="ru-RU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569AD8-BBF1-484D-88B7-B61AC3E53039}" type="slidenum">
              <a:rPr b="0" lang="ru-RU" sz="1200" spc="-1" strike="noStrike">
                <a:solidFill>
                  <a:srgbClr val="787878"/>
                </a:solidFill>
                <a:latin typeface="Aptos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ru-RU" sz="6000" spc="-1" strike="noStrike">
                <a:solidFill>
                  <a:srgbClr val="000000"/>
                </a:solidFill>
                <a:latin typeface="inherit"/>
              </a:rPr>
              <a:t>Язык программирования </a:t>
            </a:r>
            <a:r>
              <a:rPr b="1" lang="en-US" sz="6000" spc="-1" strike="noStrike">
                <a:solidFill>
                  <a:srgbClr val="000000"/>
                </a:solidFill>
                <a:latin typeface="inherit"/>
              </a:rPr>
              <a:t>LISP</a:t>
            </a:r>
            <a:endParaRPr b="0" lang="ru-RU" sz="60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7000"/>
          </a:bodyPr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inherit"/>
              </a:rPr>
              <a:t>Кромачев Максим</a:t>
            </a:r>
            <a:endParaRPr b="0" lang="ru-RU" sz="2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inherit"/>
              </a:rPr>
              <a:t>Асанов Дамир</a:t>
            </a:r>
            <a:endParaRPr b="0" lang="ru-RU" sz="2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inherit"/>
              </a:rPr>
              <a:t>Сажин Даниил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>
              <a:rPr sz="2400"/>
            </a:br>
            <a:endParaRPr b="0" lang="ru-RU" sz="2400" spc="-1" strike="noStrike">
              <a:latin typeface="Arial"/>
            </a:endParaRPr>
          </a:p>
        </p:txBody>
      </p:sp>
      <p:pic>
        <p:nvPicPr>
          <p:cNvPr id="84" name="Рисунок 4" descr=""/>
          <p:cNvPicPr/>
          <p:nvPr/>
        </p:nvPicPr>
        <p:blipFill>
          <a:blip r:embed="rId1"/>
          <a:stretch/>
        </p:blipFill>
        <p:spPr>
          <a:xfrm>
            <a:off x="261720" y="230040"/>
            <a:ext cx="2523960" cy="160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285720" y="365040"/>
            <a:ext cx="806760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ptos Display"/>
              </a:rPr>
              <a:t>Работа с битами и байтами: функция </a:t>
            </a: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ldb</a:t>
            </a:r>
            <a:endParaRPr b="0" lang="ru-RU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(ldb </a:t>
            </a:r>
            <a:r>
              <a:rPr b="0" lang="ru-RU" sz="2800" spc="-1" strike="noStrike">
                <a:solidFill>
                  <a:srgbClr val="000000"/>
                </a:solidFill>
                <a:latin typeface="Aptos"/>
              </a:rPr>
              <a:t>спецификация число)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[1]&gt; (ldb (byte 8 0) #xCAFEBABE)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190</a:t>
            </a: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	</a:t>
            </a:r>
            <a:r>
              <a:rPr b="0" lang="en-US" sz="2800" spc="-1" strike="noStrike">
                <a:solidFill>
                  <a:srgbClr val="808080"/>
                </a:solidFill>
                <a:latin typeface="Aptos"/>
              </a:rPr>
              <a:t>; #xBE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[2]&gt; (ldb (byte 8 16) #xCAFEBABE)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254</a:t>
            </a: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	</a:t>
            </a:r>
            <a:r>
              <a:rPr b="0" lang="en-US" sz="2800" spc="-1" strike="noStrike">
                <a:solidFill>
                  <a:srgbClr val="808080"/>
                </a:solidFill>
                <a:latin typeface="Aptos"/>
              </a:rPr>
              <a:t>; #xFE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[3]&gt; (ldb (byte 4 16) #xC0FFEE)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0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114" name="Рисунок 3" descr=""/>
          <p:cNvPicPr/>
          <p:nvPr/>
        </p:nvPicPr>
        <p:blipFill>
          <a:blip r:embed="rId1"/>
          <a:stretch/>
        </p:blipFill>
        <p:spPr>
          <a:xfrm>
            <a:off x="290880" y="90360"/>
            <a:ext cx="2523960" cy="160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285720" y="365040"/>
            <a:ext cx="806760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ptos Display"/>
              </a:rPr>
              <a:t>Работа с битами и байтами: функция </a:t>
            </a: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dpb</a:t>
            </a:r>
            <a:endParaRPr b="0" lang="ru-RU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838080" y="1575720"/>
            <a:ext cx="10515240" cy="4600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(dpb </a:t>
            </a:r>
            <a:r>
              <a:rPr b="0" lang="ru-RU" sz="2000" spc="-1" strike="noStrike">
                <a:solidFill>
                  <a:srgbClr val="000000"/>
                </a:solidFill>
                <a:latin typeface="Aptos"/>
              </a:rPr>
              <a:t>значение спецификация число)</a:t>
            </a:r>
            <a:endParaRPr b="0" lang="ru-RU" sz="20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[1]&gt; (defvar x #xD00D)</a:t>
            </a:r>
            <a:endParaRPr b="0" lang="ru-RU" sz="20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X</a:t>
            </a:r>
            <a:endParaRPr b="0" lang="ru-RU" sz="20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[2]&gt; (dpb #xEA (byte 8 4) x)</a:t>
            </a:r>
            <a:endParaRPr b="0" lang="ru-RU" sz="20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57005</a:t>
            </a:r>
            <a:endParaRPr b="0" lang="ru-RU" sz="20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[3]&gt; (format t “~x” x)</a:t>
            </a:r>
            <a:endParaRPr b="0" lang="ru-RU" sz="20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D00D</a:t>
            </a:r>
            <a:endParaRPr b="0" lang="ru-RU" sz="20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NIL</a:t>
            </a:r>
            <a:endParaRPr b="0" lang="ru-RU" sz="20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[4]&gt; (setf x (dpb #xEA (byte 8 4) x) )</a:t>
            </a:r>
            <a:endParaRPr b="0" lang="ru-RU" sz="20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57005</a:t>
            </a:r>
            <a:endParaRPr b="0" lang="ru-RU" sz="20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[5]&gt; (format t “~x” x)</a:t>
            </a:r>
            <a:endParaRPr b="0" lang="ru-RU" sz="20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DEAD</a:t>
            </a:r>
            <a:endParaRPr b="0" lang="ru-RU" sz="20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NIL</a:t>
            </a:r>
            <a:endParaRPr b="0" lang="ru-RU" sz="20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117" name="Рисунок 3" descr=""/>
          <p:cNvPicPr/>
          <p:nvPr/>
        </p:nvPicPr>
        <p:blipFill>
          <a:blip r:embed="rId1"/>
          <a:stretch/>
        </p:blipFill>
        <p:spPr>
          <a:xfrm>
            <a:off x="290880" y="90360"/>
            <a:ext cx="2523960" cy="160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506760" y="365040"/>
            <a:ext cx="784656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ptos Display"/>
              </a:rPr>
              <a:t>Задача</a:t>
            </a:r>
            <a:endParaRPr b="0" lang="ru-RU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Aptos"/>
              </a:rPr>
              <a:t>Прочитать беззнаковое целое число из стандартного потока ввода и изменить порядок следования битов в байтах числа на обратный. Результат вывести в стандартный поток вывода.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120" name="Рисунок 3" descr=""/>
          <p:cNvPicPr/>
          <p:nvPr/>
        </p:nvPicPr>
        <p:blipFill>
          <a:blip r:embed="rId1"/>
          <a:stretch/>
        </p:blipFill>
        <p:spPr>
          <a:xfrm>
            <a:off x="290880" y="90360"/>
            <a:ext cx="2523960" cy="1600200"/>
          </a:xfrm>
          <a:prstGeom prst="rect">
            <a:avLst/>
          </a:prstGeom>
          <a:ln w="0">
            <a:noFill/>
          </a:ln>
        </p:spPr>
      </p:pic>
      <p:pic>
        <p:nvPicPr>
          <p:cNvPr id="121" name="Рисунок 6" descr=""/>
          <p:cNvPicPr/>
          <p:nvPr/>
        </p:nvPicPr>
        <p:blipFill>
          <a:blip r:embed="rId2"/>
          <a:stretch/>
        </p:blipFill>
        <p:spPr>
          <a:xfrm>
            <a:off x="2581200" y="3205080"/>
            <a:ext cx="7029360" cy="340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084840" y="365040"/>
            <a:ext cx="826848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9000"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ptos Display"/>
              </a:rPr>
              <a:t>Чтение из стандартного потока ввода и запись в стандартный поток вывода</a:t>
            </a:r>
            <a:endParaRPr b="0" lang="ru-RU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838080" y="1690560"/>
            <a:ext cx="10515240" cy="448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Aptos"/>
              </a:rPr>
              <a:t>Чтение – функция </a:t>
            </a: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read</a:t>
            </a:r>
            <a:endParaRPr b="0" lang="ru-RU" sz="20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[1]&gt; (defvar num 0)</a:t>
            </a:r>
            <a:endParaRPr b="0" lang="ru-RU" sz="20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NUM</a:t>
            </a:r>
            <a:endParaRPr b="0" lang="ru-RU" sz="20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[2]&gt; (setf num (read) )</a:t>
            </a:r>
            <a:endParaRPr b="0" lang="ru-RU" sz="20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101</a:t>
            </a:r>
            <a:endParaRPr b="0" lang="ru-RU" sz="20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101</a:t>
            </a:r>
            <a:endParaRPr b="0" lang="ru-RU" sz="20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ptos"/>
              </a:rPr>
              <a:t>Запись – функции </a:t>
            </a: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print </a:t>
            </a:r>
            <a:r>
              <a:rPr b="0" lang="ru-RU" sz="2000" spc="-1" strike="noStrike">
                <a:solidFill>
                  <a:srgbClr val="000000"/>
                </a:solidFill>
                <a:latin typeface="Aptos"/>
              </a:rPr>
              <a:t>или </a:t>
            </a: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format</a:t>
            </a:r>
            <a:endParaRPr b="0" lang="ru-RU" sz="20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[3]&gt; (print num)</a:t>
            </a:r>
            <a:endParaRPr b="0" lang="ru-RU" sz="20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101</a:t>
            </a:r>
            <a:endParaRPr b="0" lang="ru-RU" sz="20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101</a:t>
            </a:r>
            <a:endParaRPr b="0" lang="ru-RU" sz="20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[4]&gt; (format t “~d”num)</a:t>
            </a:r>
            <a:endParaRPr b="0" lang="ru-RU" sz="20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101</a:t>
            </a:r>
            <a:endParaRPr b="0" lang="ru-RU" sz="20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NIL</a:t>
            </a:r>
            <a:endParaRPr b="0" lang="ru-RU" sz="20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124" name="Рисунок 3" descr=""/>
          <p:cNvPicPr/>
          <p:nvPr/>
        </p:nvPicPr>
        <p:blipFill>
          <a:blip r:embed="rId1"/>
          <a:stretch/>
        </p:blipFill>
        <p:spPr>
          <a:xfrm>
            <a:off x="290880" y="90360"/>
            <a:ext cx="2523960" cy="160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376080" y="365040"/>
            <a:ext cx="7977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ptos Display"/>
              </a:rPr>
              <a:t>Циклы: простой цикл с помощью </a:t>
            </a: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loop</a:t>
            </a:r>
            <a:endParaRPr b="0" lang="ru-RU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998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4000"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(loop </a:t>
            </a:r>
            <a:r>
              <a:rPr b="0" lang="ru-RU" sz="2800" spc="-1" strike="noStrike">
                <a:solidFill>
                  <a:srgbClr val="000000"/>
                </a:solidFill>
                <a:latin typeface="Aptos"/>
              </a:rPr>
              <a:t>форма 1 … форма</a:t>
            </a: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N</a:t>
            </a:r>
            <a:r>
              <a:rPr b="0" lang="ru-RU" sz="2800" spc="-1" strike="noStrike">
                <a:solidFill>
                  <a:srgbClr val="000000"/>
                </a:solidFill>
                <a:latin typeface="Aptos"/>
              </a:rPr>
              <a:t>)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[1]&gt; (setf n 3)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3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[2]&gt; (loop 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(unless (&gt;= n 0) (return) )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(print n)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(decf n) )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127" name="Рисунок 3" descr=""/>
          <p:cNvPicPr/>
          <p:nvPr/>
        </p:nvPicPr>
        <p:blipFill>
          <a:blip r:embed="rId1"/>
          <a:stretch/>
        </p:blipFill>
        <p:spPr>
          <a:xfrm>
            <a:off x="290880" y="90360"/>
            <a:ext cx="2523960" cy="1600200"/>
          </a:xfrm>
          <a:prstGeom prst="rect">
            <a:avLst/>
          </a:prstGeom>
          <a:ln w="0">
            <a:noFill/>
          </a:ln>
        </p:spPr>
      </p:pic>
      <p:pic>
        <p:nvPicPr>
          <p:cNvPr id="128" name="Рисунок 7" descr=""/>
          <p:cNvPicPr/>
          <p:nvPr/>
        </p:nvPicPr>
        <p:blipFill>
          <a:blip r:embed="rId2"/>
          <a:stretch/>
        </p:blipFill>
        <p:spPr>
          <a:xfrm>
            <a:off x="1018440" y="4759200"/>
            <a:ext cx="6487560" cy="200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426480" y="365040"/>
            <a:ext cx="79268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ptos Display"/>
              </a:rPr>
              <a:t>Циклы: цикл со счетчиком </a:t>
            </a: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dotimes</a:t>
            </a:r>
            <a:endParaRPr b="0" lang="ru-RU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131" name="Рисунок 3" descr=""/>
          <p:cNvPicPr/>
          <p:nvPr/>
        </p:nvPicPr>
        <p:blipFill>
          <a:blip r:embed="rId1"/>
          <a:stretch/>
        </p:blipFill>
        <p:spPr>
          <a:xfrm>
            <a:off x="290880" y="90360"/>
            <a:ext cx="2523960" cy="160020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5" descr=""/>
          <p:cNvPicPr/>
          <p:nvPr/>
        </p:nvPicPr>
        <p:blipFill>
          <a:blip r:embed="rId2"/>
          <a:stretch/>
        </p:blipFill>
        <p:spPr>
          <a:xfrm>
            <a:off x="968760" y="1825560"/>
            <a:ext cx="9426240" cy="466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144960" y="365040"/>
            <a:ext cx="820836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ptos Display"/>
              </a:rPr>
              <a:t>Решение задачи</a:t>
            </a:r>
            <a:endParaRPr b="0" lang="ru-RU" sz="44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134" name="Объект 5" descr=""/>
          <p:cNvPicPr/>
          <p:nvPr/>
        </p:nvPicPr>
        <p:blipFill>
          <a:blip r:embed="rId1"/>
          <a:stretch/>
        </p:blipFill>
        <p:spPr>
          <a:xfrm>
            <a:off x="758520" y="1690560"/>
            <a:ext cx="6695640" cy="4350960"/>
          </a:xfrm>
          <a:prstGeom prst="rect">
            <a:avLst/>
          </a:prstGeom>
          <a:ln w="0">
            <a:noFill/>
          </a:ln>
        </p:spPr>
      </p:pic>
      <p:pic>
        <p:nvPicPr>
          <p:cNvPr id="135" name="Рисунок 3" descr=""/>
          <p:cNvPicPr/>
          <p:nvPr/>
        </p:nvPicPr>
        <p:blipFill>
          <a:blip r:embed="rId2"/>
          <a:stretch/>
        </p:blipFill>
        <p:spPr>
          <a:xfrm>
            <a:off x="290880" y="90360"/>
            <a:ext cx="2523960" cy="160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768120" y="365040"/>
            <a:ext cx="758520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ptos Display"/>
              </a:rPr>
              <a:t>Решение задачи: функция </a:t>
            </a: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change-byte</a:t>
            </a:r>
            <a:endParaRPr b="0" lang="ru-RU" sz="44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137" name="Объект 6" descr=""/>
          <p:cNvPicPr/>
          <p:nvPr/>
        </p:nvPicPr>
        <p:blipFill>
          <a:blip r:embed="rId1"/>
          <a:stretch/>
        </p:blipFill>
        <p:spPr>
          <a:xfrm>
            <a:off x="728640" y="2467080"/>
            <a:ext cx="7585200" cy="1995120"/>
          </a:xfrm>
          <a:prstGeom prst="rect">
            <a:avLst/>
          </a:prstGeom>
          <a:ln w="0">
            <a:noFill/>
          </a:ln>
        </p:spPr>
      </p:pic>
      <p:pic>
        <p:nvPicPr>
          <p:cNvPr id="138" name="Рисунок 3" descr=""/>
          <p:cNvPicPr/>
          <p:nvPr/>
        </p:nvPicPr>
        <p:blipFill>
          <a:blip r:embed="rId2"/>
          <a:stretch/>
        </p:blipFill>
        <p:spPr>
          <a:xfrm>
            <a:off x="290880" y="90360"/>
            <a:ext cx="2523960" cy="160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239280" y="365040"/>
            <a:ext cx="81140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ptos Display"/>
              </a:rPr>
              <a:t>Решение задачи: проверка битов в байте</a:t>
            </a:r>
            <a:endParaRPr b="0" lang="ru-RU" sz="44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140" name="Объект 5" descr=""/>
          <p:cNvPicPr/>
          <p:nvPr/>
        </p:nvPicPr>
        <p:blipFill>
          <a:blip r:embed="rId1"/>
          <a:stretch/>
        </p:blipFill>
        <p:spPr>
          <a:xfrm>
            <a:off x="651960" y="1806120"/>
            <a:ext cx="4904640" cy="243936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3" descr=""/>
          <p:cNvPicPr/>
          <p:nvPr/>
        </p:nvPicPr>
        <p:blipFill>
          <a:blip r:embed="rId2"/>
          <a:stretch/>
        </p:blipFill>
        <p:spPr>
          <a:xfrm>
            <a:off x="290880" y="90360"/>
            <a:ext cx="2523960" cy="160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255840" y="365040"/>
            <a:ext cx="80978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ptos Display"/>
              </a:rPr>
              <a:t>Решение задач: инвертирование битов в байте</a:t>
            </a:r>
            <a:endParaRPr b="0" lang="ru-RU" sz="44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143" name="Объект 5" descr=""/>
          <p:cNvPicPr/>
          <p:nvPr/>
        </p:nvPicPr>
        <p:blipFill>
          <a:blip r:embed="rId1"/>
          <a:stretch/>
        </p:blipFill>
        <p:spPr>
          <a:xfrm>
            <a:off x="1097640" y="1966320"/>
            <a:ext cx="9996120" cy="4350960"/>
          </a:xfrm>
          <a:prstGeom prst="rect">
            <a:avLst/>
          </a:prstGeom>
          <a:ln w="0">
            <a:noFill/>
          </a:ln>
        </p:spPr>
      </p:pic>
      <p:pic>
        <p:nvPicPr>
          <p:cNvPr id="144" name="Рисунок 3" descr=""/>
          <p:cNvPicPr/>
          <p:nvPr/>
        </p:nvPicPr>
        <p:blipFill>
          <a:blip r:embed="rId2"/>
          <a:stretch/>
        </p:blipFill>
        <p:spPr>
          <a:xfrm>
            <a:off x="290880" y="90360"/>
            <a:ext cx="2523960" cy="160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71240" y="365040"/>
            <a:ext cx="818208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Aptos Display"/>
              </a:rPr>
              <a:t>Стандартные арифметические функции</a:t>
            </a:r>
            <a:endParaRPr b="0" lang="ru-RU" sz="40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838080" y="1690560"/>
            <a:ext cx="10515240" cy="448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Aptos"/>
              </a:rPr>
              <a:t>Сложение, вычитание, умножение, деление</a:t>
            </a:r>
            <a:endParaRPr b="0" lang="ru-RU" sz="14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</a:rPr>
              <a:t>[1]&gt; (* 1.5 11/13 0.2e-1 #C(1 0) )</a:t>
            </a:r>
            <a:endParaRPr b="0" lang="ru-RU" sz="14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</a:rPr>
              <a:t>0.035384616</a:t>
            </a:r>
            <a:endParaRPr b="0" lang="ru-RU" sz="14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Aptos"/>
              </a:rPr>
              <a:t>Инкремент и декремент</a:t>
            </a:r>
            <a:endParaRPr b="0" lang="ru-RU" sz="14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Aptos"/>
              </a:rPr>
              <a:t>1+, 1-</a:t>
            </a:r>
            <a:endParaRPr b="0" lang="ru-RU" sz="14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</a:rPr>
              <a:t>Incf, decf (</a:t>
            </a:r>
            <a:r>
              <a:rPr b="0" lang="ru-RU" sz="1400" spc="-1" strike="noStrike">
                <a:solidFill>
                  <a:srgbClr val="000000"/>
                </a:solidFill>
                <a:latin typeface="Aptos"/>
              </a:rPr>
              <a:t>похожи на операции ++ и -- из Си)</a:t>
            </a:r>
            <a:endParaRPr b="0" lang="ru-RU" sz="14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</a:rPr>
              <a:t>[2]&gt; (1+ 42) </a:t>
            </a:r>
            <a:r>
              <a:rPr b="0" lang="en-US" sz="1400" spc="-1" strike="noStrike">
                <a:solidFill>
                  <a:srgbClr val="000000"/>
                </a:solidFill>
                <a:latin typeface="Apto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pto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ptos"/>
              </a:rPr>
              <a:t>	</a:t>
            </a:r>
            <a:r>
              <a:rPr b="0" lang="en-US" sz="1400" spc="-1" strike="noStrike">
                <a:solidFill>
                  <a:srgbClr val="808080"/>
                </a:solidFill>
                <a:latin typeface="Aptos"/>
              </a:rPr>
              <a:t>;; </a:t>
            </a:r>
            <a:r>
              <a:rPr b="0" lang="ru-RU" sz="1400" spc="-1" strike="noStrike">
                <a:solidFill>
                  <a:srgbClr val="808080"/>
                </a:solidFill>
                <a:latin typeface="Aptos"/>
              </a:rPr>
              <a:t>не </a:t>
            </a:r>
            <a:r>
              <a:rPr b="0" lang="en-US" sz="1400" spc="-1" strike="noStrike">
                <a:solidFill>
                  <a:srgbClr val="808080"/>
                </a:solidFill>
                <a:latin typeface="Aptos"/>
              </a:rPr>
              <a:t>(1 + 42)</a:t>
            </a:r>
            <a:r>
              <a:rPr b="0" lang="en-US" sz="1400" spc="-1" strike="noStrike">
                <a:solidFill>
                  <a:srgbClr val="808080"/>
                </a:solidFill>
                <a:latin typeface="Aptos"/>
              </a:rPr>
              <a:t>	</a:t>
            </a:r>
            <a:r>
              <a:rPr b="0" lang="en-US" sz="1400" spc="-1" strike="noStrike">
                <a:solidFill>
                  <a:srgbClr val="808080"/>
                </a:solidFill>
                <a:latin typeface="Aptos"/>
              </a:rPr>
              <a:t>!</a:t>
            </a:r>
            <a:endParaRPr b="0" lang="ru-RU" sz="14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</a:rPr>
              <a:t>43</a:t>
            </a:r>
            <a:endParaRPr b="0" lang="ru-RU" sz="14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</a:rPr>
              <a:t>[3]&gt; (incf 42)</a:t>
            </a:r>
            <a:r>
              <a:rPr b="0" lang="en-US" sz="1400" spc="-1" strike="noStrike">
                <a:solidFill>
                  <a:srgbClr val="000000"/>
                </a:solidFill>
                <a:latin typeface="Apto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pto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ptos"/>
              </a:rPr>
              <a:t>	</a:t>
            </a:r>
            <a:r>
              <a:rPr b="0" lang="en-US" sz="1400" spc="-1" strike="noStrike">
                <a:solidFill>
                  <a:srgbClr val="808080"/>
                </a:solidFill>
                <a:latin typeface="Aptos"/>
              </a:rPr>
              <a:t>;; </a:t>
            </a:r>
            <a:r>
              <a:rPr b="0" lang="ru-RU" sz="1400" spc="-1" strike="noStrike">
                <a:solidFill>
                  <a:srgbClr val="808080"/>
                </a:solidFill>
                <a:latin typeface="Aptos"/>
              </a:rPr>
              <a:t>ошибка !</a:t>
            </a:r>
            <a:endParaRPr b="0" lang="ru-RU" sz="14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</a:rPr>
              <a:t>*** - GET-SETF_EXSPANSION: Argument 42 is not a SETF place.</a:t>
            </a:r>
            <a:endParaRPr b="0" lang="ru-RU" sz="14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</a:rPr>
              <a:t>[4]&gt;  (defvar x 42)</a:t>
            </a:r>
            <a:endParaRPr b="0" lang="ru-RU" sz="14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</a:rPr>
              <a:t>X</a:t>
            </a:r>
            <a:endParaRPr b="0" lang="ru-RU" sz="14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</a:rPr>
              <a:t>[5]&gt; (incf x)</a:t>
            </a:r>
            <a:r>
              <a:rPr b="0" lang="en-US" sz="1400" spc="-1" strike="noStrike">
                <a:solidFill>
                  <a:srgbClr val="000000"/>
                </a:solidFill>
                <a:latin typeface="Apto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pto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ptos"/>
              </a:rPr>
              <a:t>	</a:t>
            </a:r>
            <a:r>
              <a:rPr b="0" lang="en-US" sz="1400" spc="-1" strike="noStrike">
                <a:solidFill>
                  <a:srgbClr val="808080"/>
                </a:solidFill>
                <a:latin typeface="Aptos"/>
              </a:rPr>
              <a:t>;; </a:t>
            </a:r>
            <a:r>
              <a:rPr b="0" lang="ru-RU" sz="1400" spc="-1" strike="noStrike">
                <a:solidFill>
                  <a:srgbClr val="808080"/>
                </a:solidFill>
                <a:latin typeface="Aptos"/>
              </a:rPr>
              <a:t>так правильно </a:t>
            </a:r>
            <a:endParaRPr b="0" lang="ru-RU" sz="14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</a:rPr>
              <a:t>43</a:t>
            </a:r>
            <a:endParaRPr b="0" lang="ru-RU" sz="14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</a:rPr>
              <a:t>[6]&gt; (incf x 10)</a:t>
            </a:r>
            <a:endParaRPr b="0" lang="ru-RU" sz="14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</a:rPr>
              <a:t>53</a:t>
            </a:r>
            <a:endParaRPr b="0" lang="ru-RU" sz="14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87" name="Рисунок 3" descr=""/>
          <p:cNvPicPr/>
          <p:nvPr/>
        </p:nvPicPr>
        <p:blipFill>
          <a:blip r:embed="rId1"/>
          <a:stretch/>
        </p:blipFill>
        <p:spPr>
          <a:xfrm>
            <a:off x="232560" y="90360"/>
            <a:ext cx="2523960" cy="160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245760" y="365040"/>
            <a:ext cx="81079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ptos Display"/>
              </a:rPr>
              <a:t>Решение задачи: функция </a:t>
            </a: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change-byte</a:t>
            </a:r>
            <a:endParaRPr b="0" lang="ru-RU" sz="44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146" name="Объект 5" descr=""/>
          <p:cNvPicPr/>
          <p:nvPr/>
        </p:nvPicPr>
        <p:blipFill>
          <a:blip r:embed="rId1"/>
          <a:stretch/>
        </p:blipFill>
        <p:spPr>
          <a:xfrm>
            <a:off x="766800" y="1795320"/>
            <a:ext cx="8688240" cy="4350960"/>
          </a:xfrm>
          <a:prstGeom prst="rect">
            <a:avLst/>
          </a:prstGeom>
          <a:ln w="0">
            <a:noFill/>
          </a:ln>
        </p:spPr>
      </p:pic>
      <p:pic>
        <p:nvPicPr>
          <p:cNvPr id="147" name="Рисунок 3" descr=""/>
          <p:cNvPicPr/>
          <p:nvPr/>
        </p:nvPicPr>
        <p:blipFill>
          <a:blip r:embed="rId2"/>
          <a:stretch/>
        </p:blipFill>
        <p:spPr>
          <a:xfrm>
            <a:off x="290880" y="90360"/>
            <a:ext cx="2523960" cy="160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727720" y="365040"/>
            <a:ext cx="862560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ptos Display"/>
              </a:rPr>
              <a:t>Прочие математические функции</a:t>
            </a:r>
            <a:endParaRPr b="0" lang="ru-RU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690560"/>
            <a:ext cx="10515240" cy="448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Aptos"/>
              </a:rPr>
              <a:t>Максимум и минимум</a:t>
            </a:r>
            <a:endParaRPr b="0" lang="ru-RU" sz="20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[1]&gt; (max 0 -1.5 2.22)</a:t>
            </a:r>
            <a:endParaRPr b="0" lang="ru-RU" sz="20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2.22</a:t>
            </a:r>
            <a:endParaRPr b="0" lang="ru-RU" sz="20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[2]&gt; (min 0 -1.5 2.22)</a:t>
            </a:r>
            <a:endParaRPr b="0" lang="ru-RU" sz="20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-1.5</a:t>
            </a:r>
            <a:endParaRPr b="0" lang="ru-RU" sz="20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ptos"/>
              </a:rPr>
              <a:t>Возведение в степень</a:t>
            </a:r>
            <a:endParaRPr b="0" lang="ru-RU" sz="20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[3]&gt; (expt 2 8)</a:t>
            </a:r>
            <a:endParaRPr b="0" lang="ru-RU" sz="20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256</a:t>
            </a:r>
            <a:endParaRPr b="0" lang="ru-RU" sz="20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[4]&gt; (expt 8 1/3)</a:t>
            </a:r>
            <a:endParaRPr b="0" lang="ru-RU" sz="20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2.0</a:t>
            </a:r>
            <a:endParaRPr b="0" lang="ru-RU" sz="20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ptos"/>
              </a:rPr>
              <a:t>Извлечение квадратного корня</a:t>
            </a:r>
            <a:endParaRPr b="0" lang="ru-RU" sz="20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[5]&gt; (sqrt 4)</a:t>
            </a:r>
            <a:endParaRPr b="0" lang="ru-RU" sz="20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2.0</a:t>
            </a:r>
            <a:endParaRPr b="0" lang="ru-RU" sz="20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90" name="Рисунок 3" descr=""/>
          <p:cNvPicPr/>
          <p:nvPr/>
        </p:nvPicPr>
        <p:blipFill>
          <a:blip r:embed="rId1"/>
          <a:stretch/>
        </p:blipFill>
        <p:spPr>
          <a:xfrm>
            <a:off x="203400" y="90360"/>
            <a:ext cx="2523960" cy="160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735360" y="365040"/>
            <a:ext cx="761796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ptos Display"/>
              </a:rPr>
              <a:t>Округление до целого</a:t>
            </a:r>
            <a:endParaRPr b="0" lang="ru-RU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8080" y="3471480"/>
            <a:ext cx="4929840" cy="2705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6000"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Aptos"/>
              </a:rPr>
              <a:t>Округление в сторону –</a:t>
            </a: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inf</a:t>
            </a: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	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[1]&gt; (floor -7.5)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-8 ;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0.5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Aptos"/>
              </a:rPr>
              <a:t>Округление в сторону </a:t>
            </a: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+inf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[2]&gt; (ceiling -7.5)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-7 ;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-0.5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93" name="Рисунок 3" descr=""/>
          <p:cNvPicPr/>
          <p:nvPr/>
        </p:nvPicPr>
        <p:blipFill>
          <a:blip r:embed="rId1"/>
          <a:stretch/>
        </p:blipFill>
        <p:spPr>
          <a:xfrm>
            <a:off x="290880" y="90360"/>
            <a:ext cx="2523960" cy="1600200"/>
          </a:xfrm>
          <a:prstGeom prst="rect">
            <a:avLst/>
          </a:prstGeom>
          <a:ln w="0">
            <a:noFill/>
          </a:ln>
        </p:spPr>
      </p:pic>
      <p:pic>
        <p:nvPicPr>
          <p:cNvPr id="94" name="Рисунок 7" descr=""/>
          <p:cNvPicPr/>
          <p:nvPr/>
        </p:nvPicPr>
        <p:blipFill>
          <a:blip r:embed="rId2"/>
          <a:stretch/>
        </p:blipFill>
        <p:spPr>
          <a:xfrm>
            <a:off x="1413720" y="1733400"/>
            <a:ext cx="9363960" cy="1695240"/>
          </a:xfrm>
          <a:prstGeom prst="rect">
            <a:avLst/>
          </a:prstGeom>
          <a:ln w="0">
            <a:noFill/>
          </a:ln>
        </p:spPr>
      </p:pic>
      <p:sp>
        <p:nvSpPr>
          <p:cNvPr id="95" name="TextBox 9"/>
          <p:cNvSpPr/>
          <p:nvPr/>
        </p:nvSpPr>
        <p:spPr>
          <a:xfrm>
            <a:off x="5924160" y="3471480"/>
            <a:ext cx="485352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Aptos"/>
              </a:rPr>
              <a:t>Округление в сторону 0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[3]&gt; (truncate -7.5)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-7 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-0.5</a:t>
            </a:r>
            <a:endParaRPr b="0" lang="ru-RU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Aptos"/>
              </a:rPr>
              <a:t>Округление в сторону ближайшего целого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[4]&gt; (round -7.5)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-8 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0.5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297600" y="365040"/>
            <a:ext cx="80557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ptos Display"/>
              </a:rPr>
              <a:t>Остаток от деления</a:t>
            </a:r>
            <a:endParaRPr b="0" lang="ru-RU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5000"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a mod b = a – floor(a/b)*b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a rem b = a – truncate(a/b)*b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[1]&gt; (rem 5 3)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2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[2]&gt; (mod 5 3)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2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[3]&gt; (rem 5 -3)</a:t>
            </a: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	</a:t>
            </a:r>
            <a:r>
              <a:rPr b="0" lang="en-US" sz="2800" spc="-1" strike="noStrike">
                <a:solidFill>
                  <a:srgbClr val="c04f15"/>
                </a:solidFill>
                <a:latin typeface="Aptos"/>
              </a:rPr>
              <a:t>5 rem – 3 = 5 – (5/(-3))*(-3) = 5 – (-1)*(-3) = 2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2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[4]&gt; (mod 5 -3)</a:t>
            </a: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	</a:t>
            </a:r>
            <a:r>
              <a:rPr b="0" lang="en-US" sz="2800" spc="-1" strike="noStrike">
                <a:solidFill>
                  <a:srgbClr val="c04f15"/>
                </a:solidFill>
                <a:latin typeface="Aptos"/>
              </a:rPr>
              <a:t>5 mod -3 = 5 – (5/(-3))*(-3) = 5 – (-2)*(-3) = -1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-1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98" name="Рисунок 3" descr=""/>
          <p:cNvPicPr/>
          <p:nvPr/>
        </p:nvPicPr>
        <p:blipFill>
          <a:blip r:embed="rId1"/>
          <a:stretch/>
        </p:blipFill>
        <p:spPr>
          <a:xfrm>
            <a:off x="290880" y="90360"/>
            <a:ext cx="2523960" cy="160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265560" y="365040"/>
            <a:ext cx="808776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ptos Display"/>
              </a:rPr>
              <a:t>Размер целого числа в байтах</a:t>
            </a:r>
            <a:endParaRPr b="0" lang="ru-RU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9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Aptos"/>
              </a:rPr>
              <a:t>Функци </a:t>
            </a: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integer-length </a:t>
            </a:r>
            <a:r>
              <a:rPr b="0" lang="ru-RU" sz="2800" spc="-1" strike="noStrike">
                <a:solidFill>
                  <a:srgbClr val="000000"/>
                </a:solidFill>
                <a:latin typeface="Aptos"/>
              </a:rPr>
              <a:t>позволяет узнать, сколько двоичных разрядов требуется для представления числа: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[1]&gt; (integer-length 15)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4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[2]&gt; (integer-length 16)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5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[3]&gt; (integer-length #xFFF)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12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Aptos"/>
              </a:rPr>
              <a:t>Зная, что в байте 8 двоичных разрядов, количество байтов можно найти так: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[4]&gt; (ceiling (integer-length #xFFF) 8)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2;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-4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101" name="Рисунок 3" descr=""/>
          <p:cNvPicPr/>
          <p:nvPr/>
        </p:nvPicPr>
        <p:blipFill>
          <a:blip r:embed="rId1"/>
          <a:stretch/>
        </p:blipFill>
        <p:spPr>
          <a:xfrm>
            <a:off x="290880" y="90360"/>
            <a:ext cx="2523960" cy="160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385080" y="365040"/>
            <a:ext cx="7968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ptos Display"/>
              </a:rPr>
              <a:t>Побитовые операции</a:t>
            </a:r>
            <a:endParaRPr b="0" lang="ru-RU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ptos"/>
              </a:rPr>
              <a:t>[1]&gt; (lognot 1)</a:t>
            </a:r>
            <a:endParaRPr b="0" lang="ru-RU" sz="16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ptos"/>
              </a:rPr>
              <a:t>-2</a:t>
            </a:r>
            <a:endParaRPr b="0" lang="ru-RU" sz="16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ptos"/>
              </a:rPr>
              <a:t>[2]&gt; (logand 7 8)</a:t>
            </a:r>
            <a:endParaRPr b="0" lang="ru-RU" sz="16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ptos"/>
              </a:rPr>
              <a:t>0</a:t>
            </a:r>
            <a:endParaRPr b="0" lang="ru-RU" sz="16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ptos"/>
              </a:rPr>
              <a:t>[3]&gt; (logior #xAC #xDC)</a:t>
            </a:r>
            <a:endParaRPr b="0" lang="ru-RU" sz="16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ptos"/>
              </a:rPr>
              <a:t>252</a:t>
            </a:r>
            <a:endParaRPr b="0" lang="ru-RU" sz="16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ptos"/>
              </a:rPr>
              <a:t>[4]&gt; (logxor #xAC #xDC)</a:t>
            </a:r>
            <a:endParaRPr b="0" lang="ru-RU" sz="16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ptos"/>
              </a:rPr>
              <a:t>112</a:t>
            </a:r>
            <a:endParaRPr b="0" lang="ru-RU" sz="16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ptos"/>
              </a:rPr>
              <a:t>[5]&gt; (format t “#x~x”</a:t>
            </a:r>
            <a:endParaRPr b="0" lang="ru-RU" sz="16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pto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pto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ptos"/>
              </a:rPr>
              <a:t>(logxor #xAC #xDC) )</a:t>
            </a:r>
            <a:endParaRPr b="0" lang="ru-RU" sz="16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ptos"/>
              </a:rPr>
              <a:t>#x70</a:t>
            </a:r>
            <a:endParaRPr b="0" lang="ru-RU" sz="16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ptos"/>
              </a:rPr>
              <a:t>NIL</a:t>
            </a:r>
            <a:endParaRPr b="0" lang="ru-RU" sz="16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ptos"/>
              </a:rPr>
              <a:t>[6]&gt; (logbitp 2 6)</a:t>
            </a:r>
            <a:endParaRPr b="0" lang="ru-RU" sz="16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ptos"/>
              </a:rPr>
              <a:t>T</a:t>
            </a:r>
            <a:endParaRPr b="0" lang="ru-RU" sz="16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104" name="Рисунок 3" descr=""/>
          <p:cNvPicPr/>
          <p:nvPr/>
        </p:nvPicPr>
        <p:blipFill>
          <a:blip r:embed="rId1"/>
          <a:stretch/>
        </p:blipFill>
        <p:spPr>
          <a:xfrm>
            <a:off x="290880" y="90360"/>
            <a:ext cx="2523960" cy="1600200"/>
          </a:xfrm>
          <a:prstGeom prst="rect">
            <a:avLst/>
          </a:prstGeom>
          <a:ln w="0">
            <a:noFill/>
          </a:ln>
        </p:spPr>
      </p:pic>
      <p:pic>
        <p:nvPicPr>
          <p:cNvPr id="105" name="Рисунок 11" descr=""/>
          <p:cNvPicPr/>
          <p:nvPr/>
        </p:nvPicPr>
        <p:blipFill>
          <a:blip r:embed="rId2"/>
          <a:stretch/>
        </p:blipFill>
        <p:spPr>
          <a:xfrm>
            <a:off x="6889680" y="1527120"/>
            <a:ext cx="4463640" cy="494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396240" y="365040"/>
            <a:ext cx="795708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ptos Display"/>
              </a:rPr>
              <a:t>Арифметический сдвиг</a:t>
            </a:r>
            <a:endParaRPr b="0" lang="ru-RU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5000"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(ash </a:t>
            </a:r>
            <a:r>
              <a:rPr b="0" lang="ru-RU" sz="2800" spc="-1" strike="noStrike">
                <a:solidFill>
                  <a:srgbClr val="000000"/>
                </a:solidFill>
                <a:latin typeface="Aptos"/>
              </a:rPr>
              <a:t>число количество_рязрадов)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[1]&gt; (ash 1 1)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2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[2]&gt; (ash 1 7)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128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[3]&gt; (ash 1 -1)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0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[4]&gt; (ash -2 -1)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-1</a:t>
            </a:r>
            <a:endParaRPr b="0" lang="ru-RU" sz="28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108" name="Рисунок 3" descr=""/>
          <p:cNvPicPr/>
          <p:nvPr/>
        </p:nvPicPr>
        <p:blipFill>
          <a:blip r:embed="rId1"/>
          <a:stretch/>
        </p:blipFill>
        <p:spPr>
          <a:xfrm>
            <a:off x="290880" y="90360"/>
            <a:ext cx="2523960" cy="160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014640" y="365040"/>
            <a:ext cx="83390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ptos Display"/>
              </a:rPr>
              <a:t>Работа с битами и байтами: функция </a:t>
            </a: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byte</a:t>
            </a:r>
            <a:endParaRPr b="0" lang="ru-RU" sz="44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110" name="Рисунок 3" descr=""/>
          <p:cNvPicPr/>
          <p:nvPr/>
        </p:nvPicPr>
        <p:blipFill>
          <a:blip r:embed="rId1"/>
          <a:stretch/>
        </p:blipFill>
        <p:spPr>
          <a:xfrm>
            <a:off x="290880" y="90360"/>
            <a:ext cx="2523960" cy="1600200"/>
          </a:xfrm>
          <a:prstGeom prst="rect">
            <a:avLst/>
          </a:prstGeom>
          <a:ln w="0">
            <a:noFill/>
          </a:ln>
        </p:spPr>
      </p:pic>
      <p:pic>
        <p:nvPicPr>
          <p:cNvPr id="111" name="Объект 9" descr=""/>
          <p:cNvPicPr/>
          <p:nvPr/>
        </p:nvPicPr>
        <p:blipFill>
          <a:blip r:embed="rId2"/>
          <a:stretch/>
        </p:blipFill>
        <p:spPr>
          <a:xfrm>
            <a:off x="838080" y="1884240"/>
            <a:ext cx="10515240" cy="423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Application>LibreOffice/7.3.7.2$Linux_X86_64 LibreOffice_project/30$Build-2</Application>
  <AppVersion>15.0000</AppVersion>
  <Words>920</Words>
  <Paragraphs>154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2024-11-14T18:06:21Z</dcterms:created>
  <dc:creator>Сажин Даниил Дмитриевич</dc:creator>
  <dc:description/>
  <dc:language>ru-RU</dc:language>
  <cp:lastModifiedBy/>
  <dcterms:modified xsi:type="dcterms:W3CDTF">2024-12-14T16:19:18Z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20</vt:i4>
  </property>
</Properties>
</file>