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A_7DDE581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7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F78E40-837E-7F01-50FB-12C5B2C4CC0B}" name="Jeremy Obach" initials="JO" userId="852fe4f9a0cda7f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3455E-9926-DD48-BB40-1FDE9CF58B14}" v="22" dt="2023-11-28T17:48:5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8"/>
    <p:restoredTop sz="96327"/>
  </p:normalViewPr>
  <p:slideViewPr>
    <p:cSldViewPr snapToGrid="0">
      <p:cViewPr varScale="1">
        <p:scale>
          <a:sx n="171" d="100"/>
          <a:sy n="171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A_7DDE58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612FCE-27BF-3C44-B257-61D0B701C95F}" authorId="{DEF78E40-837E-7F01-50FB-12C5B2C4CC0B}" created="2023-11-28T17:48:24.096">
    <pc:sldMkLst xmlns:pc="http://schemas.microsoft.com/office/powerpoint/2013/main/command">
      <pc:docMk/>
      <pc:sldMk cId="2111723537" sldId="266"/>
    </pc:sldMkLst>
    <p188:txBody>
      <a:bodyPr/>
      <a:lstStyle/>
      <a:p>
        <a:r>
          <a:rPr lang="en-US"/>
          <a:t>On the flip side, 24 films recorded zero rental revenue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public.tableau.com/views/RockbusterSubscribers-geospatial/Rockbustercustomercount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A_7DDE58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0E9CA-0FB6-73FA-0635-855DF66E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Baghdad" pitchFamily="2" charset="-78"/>
                <a:cs typeface="Baghdad" pitchFamily="2" charset="-78"/>
              </a:rPr>
              <a:t>Rockbuster Analysis:</a:t>
            </a:r>
            <a:br>
              <a:rPr lang="en-US" sz="4800" dirty="0">
                <a:latin typeface="Baghdad" pitchFamily="2" charset="-78"/>
                <a:cs typeface="Baghdad" pitchFamily="2" charset="-78"/>
              </a:rPr>
            </a:br>
            <a:r>
              <a:rPr lang="en-US" sz="4800" dirty="0">
                <a:latin typeface="Baghdad" pitchFamily="2" charset="-78"/>
                <a:cs typeface="Baghdad" pitchFamily="2" charset="-78"/>
              </a:rPr>
              <a:t>Business Insights from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0D3FE-384A-0B0D-4330-8A6E64B6A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/>
              <a:t>By Jeremy Obach </a:t>
            </a:r>
          </a:p>
          <a:p>
            <a:r>
              <a:rPr lang="en-US"/>
              <a:t>Lead Data Analyst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241C6C-721F-C64C-B11D-3B5D5EBAF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" r="-2" b="7208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05D-12CF-E327-F9AE-803A9BC9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4621-0A17-C814-E010-26FEA9FD3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 distribution of customers</a:t>
            </a:r>
          </a:p>
          <a:p>
            <a:pPr lvl="1"/>
            <a:r>
              <a:rPr lang="en-US" dirty="0"/>
              <a:t> 314 different cities, only 1 city with more than 1 customer</a:t>
            </a:r>
          </a:p>
          <a:p>
            <a:pPr lvl="1"/>
            <a:r>
              <a:rPr lang="en-US" dirty="0"/>
              <a:t>2 of the top 5 customers by spend in Aurora, CO. </a:t>
            </a:r>
          </a:p>
          <a:p>
            <a:r>
              <a:rPr lang="en-US" dirty="0"/>
              <a:t>Top 10 countries by customer count and rental revenue</a:t>
            </a:r>
          </a:p>
          <a:p>
            <a:pPr lvl="1"/>
            <a:r>
              <a:rPr lang="en-US" dirty="0"/>
              <a:t>In the exact same order</a:t>
            </a:r>
          </a:p>
          <a:p>
            <a:pPr lvl="1"/>
            <a:r>
              <a:rPr lang="en-US" dirty="0"/>
              <a:t>Led by India, China, USA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B7243-AA42-7235-AA01-3A819C974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rental duration </a:t>
            </a:r>
          </a:p>
          <a:p>
            <a:pPr lvl="1"/>
            <a:r>
              <a:rPr lang="en-US" dirty="0"/>
              <a:t>= ~5 days</a:t>
            </a:r>
          </a:p>
          <a:p>
            <a:r>
              <a:rPr lang="en-US" dirty="0"/>
              <a:t>Top Revenue earning films:</a:t>
            </a:r>
          </a:p>
          <a:p>
            <a:pPr lvl="1"/>
            <a:r>
              <a:rPr lang="en-US" dirty="0"/>
              <a:t>Bucket Brotherhood, Scalawag Duck, Trip Newton</a:t>
            </a:r>
          </a:p>
          <a:p>
            <a:r>
              <a:rPr lang="en-US" dirty="0"/>
              <a:t>All 1000 film entries are in English</a:t>
            </a:r>
          </a:p>
          <a:p>
            <a:r>
              <a:rPr lang="en-US" dirty="0"/>
              <a:t>Most common Rating</a:t>
            </a:r>
          </a:p>
          <a:p>
            <a:pPr lvl="1"/>
            <a:r>
              <a:rPr lang="en-US" dirty="0"/>
              <a:t>PG-13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4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9FB8-759A-623E-E76A-E61DF45A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dirty="0"/>
              <a:t>Tableau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43121-1612-6433-E707-D811192D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https://public.tableau.com/views/RockbusterSubscribers-geospatial/Rockbustercustomercountries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wireframe of a grid with blue and purple balls&#10;&#10;Description automatically generated">
            <a:extLst>
              <a:ext uri="{FF2B5EF4-FFF2-40B4-BE49-F238E27FC236}">
                <a16:creationId xmlns:a16="http://schemas.microsoft.com/office/drawing/2014/main" id="{3D2F367A-33E7-1E7B-388D-92D454EA7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5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6356-AC90-D061-0073-95DA503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Film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1C5912-C39D-8324-C3CB-81575FE0A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78551"/>
              </p:ext>
            </p:extLst>
          </p:nvPr>
        </p:nvGraphicFramePr>
        <p:xfrm>
          <a:off x="1418127" y="2005781"/>
          <a:ext cx="9656273" cy="3820712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417868">
                  <a:extLst>
                    <a:ext uri="{9D8B030D-6E8A-4147-A177-3AD203B41FA5}">
                      <a16:colId xmlns:a16="http://schemas.microsoft.com/office/drawing/2014/main" val="283213412"/>
                    </a:ext>
                  </a:extLst>
                </a:gridCol>
                <a:gridCol w="2410267">
                  <a:extLst>
                    <a:ext uri="{9D8B030D-6E8A-4147-A177-3AD203B41FA5}">
                      <a16:colId xmlns:a16="http://schemas.microsoft.com/office/drawing/2014/main" val="3783484073"/>
                    </a:ext>
                  </a:extLst>
                </a:gridCol>
                <a:gridCol w="2414069">
                  <a:extLst>
                    <a:ext uri="{9D8B030D-6E8A-4147-A177-3AD203B41FA5}">
                      <a16:colId xmlns:a16="http://schemas.microsoft.com/office/drawing/2014/main" val="1829215033"/>
                    </a:ext>
                  </a:extLst>
                </a:gridCol>
                <a:gridCol w="2414069">
                  <a:extLst>
                    <a:ext uri="{9D8B030D-6E8A-4147-A177-3AD203B41FA5}">
                      <a16:colId xmlns:a16="http://schemas.microsoft.com/office/drawing/2014/main" val="3080747606"/>
                    </a:ext>
                  </a:extLst>
                </a:gridCol>
              </a:tblGrid>
              <a:tr h="976574">
                <a:tc>
                  <a:txBody>
                    <a:bodyPr/>
                    <a:lstStyle/>
                    <a:p>
                      <a:r>
                        <a:rPr lang="en-US" sz="1800" dirty="0"/>
                        <a:t>Summary Statistics -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Minimum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Maximum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Average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92977687"/>
                  </a:ext>
                </a:extLst>
              </a:tr>
              <a:tr h="6838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Rental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4.985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1132144"/>
                  </a:ext>
                </a:extLst>
              </a:tr>
              <a:tr h="6838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Rental Rate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.99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4.99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1949525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Length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115.272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89770863"/>
                  </a:ext>
                </a:extLst>
              </a:tr>
              <a:tr h="6838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Replacement Cost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9.99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29.99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19.98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7292212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Release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555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2AA2350C-200D-86D0-67CB-4B1E0865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5" r="-1" b="347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84A3-D7BD-84CA-0809-052E86C3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Film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0754-DF24-306D-315F-46CA4351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>
            <a:normAutofit/>
          </a:bodyPr>
          <a:lstStyle/>
          <a:p>
            <a:r>
              <a:rPr lang="en-US" dirty="0"/>
              <a:t>Most common entries (MODE) by category:</a:t>
            </a:r>
          </a:p>
          <a:p>
            <a:pPr lvl="1"/>
            <a:r>
              <a:rPr lang="en-US" dirty="0"/>
              <a:t>Rating – PG-13 (223)</a:t>
            </a:r>
          </a:p>
          <a:p>
            <a:pPr lvl="1"/>
            <a:r>
              <a:rPr lang="en-US" dirty="0"/>
              <a:t>Language – English (1000)</a:t>
            </a:r>
          </a:p>
          <a:p>
            <a:pPr lvl="1"/>
            <a:r>
              <a:rPr lang="en-US" dirty="0"/>
              <a:t>Special Features – Trailers, Commentaries, “Behind the Scenes”</a:t>
            </a:r>
          </a:p>
          <a:p>
            <a:pPr lvl="1"/>
            <a:r>
              <a:rPr lang="en-US" dirty="0"/>
              <a:t>Year – 2006 (1000)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84A3-D7BD-84CA-0809-052E86C3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Baghdad" pitchFamily="2" charset="-78"/>
                <a:cs typeface="Baghdad" pitchFamily="2" charset="-78"/>
              </a:rPr>
              <a:t>Actor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0754-DF24-306D-315F-46CA4351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5510607" cy="3926152"/>
          </a:xfrm>
        </p:spPr>
        <p:txBody>
          <a:bodyPr>
            <a:normAutofit/>
          </a:bodyPr>
          <a:lstStyle/>
          <a:p>
            <a:r>
              <a:rPr lang="en-US" dirty="0"/>
              <a:t>Most common entries (MODE) by category:</a:t>
            </a:r>
          </a:p>
          <a:p>
            <a:pPr lvl="1"/>
            <a:r>
              <a:rPr lang="en-US" dirty="0"/>
              <a:t>First Name – Julia (4)</a:t>
            </a:r>
          </a:p>
          <a:p>
            <a:pPr lvl="1"/>
            <a:r>
              <a:rPr lang="en-US" dirty="0"/>
              <a:t>Last Name – Kilmer (5)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8E3A-B3AE-8865-504E-393CB965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Top </a:t>
            </a:r>
            <a:r>
              <a:rPr lang="en-US" sz="47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 films by Rental Revenue</a:t>
            </a:r>
          </a:p>
        </p:txBody>
      </p:sp>
      <p:pic>
        <p:nvPicPr>
          <p:cNvPr id="5" name="Content Placeholder 4" descr="A green and white bar chart&#10;&#10;Description automatically generated">
            <a:extLst>
              <a:ext uri="{FF2B5EF4-FFF2-40B4-BE49-F238E27FC236}">
                <a16:creationId xmlns:a16="http://schemas.microsoft.com/office/drawing/2014/main" id="{8A6BAC34-DA63-B191-EA9C-58C6AFD39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270" r="13607"/>
          <a:stretch/>
        </p:blipFill>
        <p:spPr>
          <a:xfrm>
            <a:off x="2056382" y="1208905"/>
            <a:ext cx="9210043" cy="26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3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A77D-E73A-9726-A284-6B482E21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52" y="332496"/>
            <a:ext cx="9856695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Top 10 Countries by Customer count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3D907D-E85A-EC99-FE12-E934FFE1D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61235"/>
              </p:ext>
            </p:extLst>
          </p:nvPr>
        </p:nvGraphicFramePr>
        <p:xfrm>
          <a:off x="1813814" y="1882915"/>
          <a:ext cx="3538388" cy="445843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69194">
                  <a:extLst>
                    <a:ext uri="{9D8B030D-6E8A-4147-A177-3AD203B41FA5}">
                      <a16:colId xmlns:a16="http://schemas.microsoft.com/office/drawing/2014/main" val="1090011353"/>
                    </a:ext>
                  </a:extLst>
                </a:gridCol>
                <a:gridCol w="1769194">
                  <a:extLst>
                    <a:ext uri="{9D8B030D-6E8A-4147-A177-3AD203B41FA5}">
                      <a16:colId xmlns:a16="http://schemas.microsoft.com/office/drawing/2014/main" val="747436750"/>
                    </a:ext>
                  </a:extLst>
                </a:gridCol>
              </a:tblGrid>
              <a:tr h="424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60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5110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China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53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5296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7361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Japan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31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26244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38916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Brazil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31943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Russian Federation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083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Philippines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20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72423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Turkey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15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40184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>
                          <a:latin typeface="Baghdad" pitchFamily="2" charset="-78"/>
                          <a:cs typeface="Baghdad" pitchFamily="2" charset="-78"/>
                        </a:rPr>
                        <a:t>Indonesia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Baghdad" pitchFamily="2" charset="-78"/>
                          <a:cs typeface="Baghdad" pitchFamily="2" charset="-78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42110"/>
                  </a:ext>
                </a:extLst>
              </a:tr>
            </a:tbl>
          </a:graphicData>
        </a:graphic>
      </p:graphicFrame>
      <p:pic>
        <p:nvPicPr>
          <p:cNvPr id="13" name="Picture 12" descr="A map of the world&#10;&#10;Description automatically generated">
            <a:extLst>
              <a:ext uri="{FF2B5EF4-FFF2-40B4-BE49-F238E27FC236}">
                <a16:creationId xmlns:a16="http://schemas.microsoft.com/office/drawing/2014/main" id="{02B55958-4972-DCC9-C802-5652CB35D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t="17639" r="18381" b="38009"/>
          <a:stretch/>
        </p:blipFill>
        <p:spPr>
          <a:xfrm>
            <a:off x="6096000" y="2245113"/>
            <a:ext cx="5971095" cy="31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A77D-E73A-9726-A284-6B482E21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52" y="332496"/>
            <a:ext cx="9856695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Top 10 Countries by Rental Revenue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3D907D-E85A-EC99-FE12-E934FFE1D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49137"/>
              </p:ext>
            </p:extLst>
          </p:nvPr>
        </p:nvGraphicFramePr>
        <p:xfrm>
          <a:off x="1813814" y="1882915"/>
          <a:ext cx="3538388" cy="4458438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1769194">
                  <a:extLst>
                    <a:ext uri="{9D8B030D-6E8A-4147-A177-3AD203B41FA5}">
                      <a16:colId xmlns:a16="http://schemas.microsoft.com/office/drawing/2014/main" val="1090011353"/>
                    </a:ext>
                  </a:extLst>
                </a:gridCol>
                <a:gridCol w="1769194">
                  <a:extLst>
                    <a:ext uri="{9D8B030D-6E8A-4147-A177-3AD203B41FA5}">
                      <a16:colId xmlns:a16="http://schemas.microsoft.com/office/drawing/2014/main" val="747436750"/>
                    </a:ext>
                  </a:extLst>
                </a:gridCol>
              </a:tblGrid>
              <a:tr h="424262">
                <a:tc>
                  <a:txBody>
                    <a:bodyPr/>
                    <a:lstStyle/>
                    <a:p>
                      <a:r>
                        <a:rPr lang="en-US" sz="1800" dirty="0"/>
                        <a:t>India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6034.78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5110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 dirty="0"/>
                        <a:t>China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5251.03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5296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 dirty="0"/>
                        <a:t>United States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3685.31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7361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/>
                        <a:t>Japan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3122.51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26244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 dirty="0"/>
                        <a:t>Mexico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2984.82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38916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/>
                        <a:t>Brazil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2919.19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31943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/>
                        <a:t>Russian Federation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2765.62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0835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/>
                        <a:t>Philippines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2219.70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72423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/>
                        <a:t>Turkey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1498.49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40184"/>
                  </a:ext>
                </a:extLst>
              </a:tr>
              <a:tr h="424262">
                <a:tc>
                  <a:txBody>
                    <a:bodyPr/>
                    <a:lstStyle/>
                    <a:p>
                      <a:r>
                        <a:rPr lang="en-US" sz="1800"/>
                        <a:t>Indonesia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1352.69</a:t>
                      </a:r>
                      <a:endParaRPr lang="en-US" sz="1800" dirty="0">
                        <a:latin typeface="Baghdad" pitchFamily="2" charset="-78"/>
                        <a:cs typeface="Baghdad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42110"/>
                  </a:ext>
                </a:extLst>
              </a:tr>
            </a:tbl>
          </a:graphicData>
        </a:graphic>
      </p:graphicFrame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B6B45A7-9026-A2ED-A654-02167E5B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" t="23631" r="25400" b="32792"/>
          <a:stretch/>
        </p:blipFill>
        <p:spPr>
          <a:xfrm>
            <a:off x="6095999" y="2200506"/>
            <a:ext cx="5330283" cy="2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869B5-AA32-14A4-FCD6-DD86899D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4196650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distribution by 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998D-B4C1-D22E-CB29-0570FF041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2" y="2160016"/>
            <a:ext cx="3603625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Only one city (Aurora, CO, USA) had more than 1 customer.</a:t>
            </a:r>
          </a:p>
          <a:p>
            <a:r>
              <a:rPr lang="en-US" dirty="0"/>
              <a:t>Customers resided in 313 other cities.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3E7C18BF-96DE-ED97-0526-432585FA8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87"/>
          <a:stretch/>
        </p:blipFill>
        <p:spPr>
          <a:xfrm>
            <a:off x="5030978" y="10"/>
            <a:ext cx="854647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6D20-D1D8-A895-24DC-9937DD07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Customers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7E1643-08CB-C023-E9E4-BA82AE4D7B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7283099"/>
              </p:ext>
            </p:extLst>
          </p:nvPr>
        </p:nvGraphicFramePr>
        <p:xfrm>
          <a:off x="1124456" y="2230826"/>
          <a:ext cx="9959856" cy="382535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235757">
                  <a:extLst>
                    <a:ext uri="{9D8B030D-6E8A-4147-A177-3AD203B41FA5}">
                      <a16:colId xmlns:a16="http://schemas.microsoft.com/office/drawing/2014/main" val="2899725758"/>
                    </a:ext>
                  </a:extLst>
                </a:gridCol>
                <a:gridCol w="1324031">
                  <a:extLst>
                    <a:ext uri="{9D8B030D-6E8A-4147-A177-3AD203B41FA5}">
                      <a16:colId xmlns:a16="http://schemas.microsoft.com/office/drawing/2014/main" val="3146538661"/>
                    </a:ext>
                  </a:extLst>
                </a:gridCol>
                <a:gridCol w="2145317">
                  <a:extLst>
                    <a:ext uri="{9D8B030D-6E8A-4147-A177-3AD203B41FA5}">
                      <a16:colId xmlns:a16="http://schemas.microsoft.com/office/drawing/2014/main" val="2685585744"/>
                    </a:ext>
                  </a:extLst>
                </a:gridCol>
                <a:gridCol w="4254751">
                  <a:extLst>
                    <a:ext uri="{9D8B030D-6E8A-4147-A177-3AD203B41FA5}">
                      <a16:colId xmlns:a16="http://schemas.microsoft.com/office/drawing/2014/main" val="3187637032"/>
                    </a:ext>
                  </a:extLst>
                </a:gridCol>
              </a:tblGrid>
              <a:tr h="637559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175104" marR="134695" marT="134695" marB="13469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marL="175104" marR="134695" marT="134695" marB="13469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marL="175104" marR="134695" marT="134695" marB="13469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Amount Spent with Rockbuster</a:t>
                      </a:r>
                    </a:p>
                  </a:txBody>
                  <a:tcPr marL="175104" marR="134695" marT="134695" marB="13469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9490"/>
                  </a:ext>
                </a:extLst>
              </a:tr>
              <a:tr h="637559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Sarah Perry</a:t>
                      </a:r>
                    </a:p>
                  </a:txBody>
                  <a:tcPr marL="175104" marR="134695" marT="134695" marB="13469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Atlixco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128.70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2679"/>
                  </a:ext>
                </a:extLst>
              </a:tr>
              <a:tr h="637559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Clinton Buford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Aurora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98.76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93250"/>
                  </a:ext>
                </a:extLst>
              </a:tr>
              <a:tr h="637559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Adam Gooch</a:t>
                      </a:r>
                    </a:p>
                  </a:txBody>
                  <a:tcPr marL="175104" marR="134695" marT="134695" marB="13469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Adoni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97.80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0477"/>
                  </a:ext>
                </a:extLst>
              </a:tr>
              <a:tr h="637559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Bob Pfeiffer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Xintai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China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82.78</a:t>
                      </a:r>
                    </a:p>
                  </a:txBody>
                  <a:tcPr marL="175104" marR="134695" marT="134695" marB="13469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7094"/>
                  </a:ext>
                </a:extLst>
              </a:tr>
              <a:tr h="637559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Scott Shelley</a:t>
                      </a:r>
                    </a:p>
                  </a:txBody>
                  <a:tcPr marL="175104" marR="134695" marT="134695" marB="13469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Aurora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Unites States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60.82</a:t>
                      </a:r>
                    </a:p>
                  </a:txBody>
                  <a:tcPr marL="175104" marR="134695" marT="134695" marB="13469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0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3258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D2733"/>
      </a:dk2>
      <a:lt2>
        <a:srgbClr val="E2E4E8"/>
      </a:lt2>
      <a:accent1>
        <a:srgbClr val="C3954D"/>
      </a:accent1>
      <a:accent2>
        <a:srgbClr val="B1523B"/>
      </a:accent2>
      <a:accent3>
        <a:srgbClr val="C34D67"/>
      </a:accent3>
      <a:accent4>
        <a:srgbClr val="B13B86"/>
      </a:accent4>
      <a:accent5>
        <a:srgbClr val="BD4DC3"/>
      </a:accent5>
      <a:accent6>
        <a:srgbClr val="7A3BB1"/>
      </a:accent6>
      <a:hlink>
        <a:srgbClr val="3F71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351</Words>
  <Application>Microsoft Macintosh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Baghdad</vt:lpstr>
      <vt:lpstr>Futura Medium</vt:lpstr>
      <vt:lpstr>Futura Medium</vt:lpstr>
      <vt:lpstr>Neue Haas Grotesk Text Pro</vt:lpstr>
      <vt:lpstr>InterweaveVTI</vt:lpstr>
      <vt:lpstr>Rockbuster Analysis: Business Insights from Data</vt:lpstr>
      <vt:lpstr>Film Table</vt:lpstr>
      <vt:lpstr>Film Table</vt:lpstr>
      <vt:lpstr>Actor Table</vt:lpstr>
      <vt:lpstr>Top 10 films by Rental Revenue</vt:lpstr>
      <vt:lpstr>Top 10 Countries by Customer count</vt:lpstr>
      <vt:lpstr>Top 10 Countries by Rental Revenue</vt:lpstr>
      <vt:lpstr>Customer distribution by city</vt:lpstr>
      <vt:lpstr>Top 5 Customers</vt:lpstr>
      <vt:lpstr>Key Insights</vt:lpstr>
      <vt:lpstr>Tableau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Analysis: Business Insights from Data</dc:title>
  <dc:creator>Jeremy Obach</dc:creator>
  <cp:lastModifiedBy>Jeremy Obach</cp:lastModifiedBy>
  <cp:revision>2</cp:revision>
  <dcterms:created xsi:type="dcterms:W3CDTF">2023-11-28T13:52:52Z</dcterms:created>
  <dcterms:modified xsi:type="dcterms:W3CDTF">2023-11-28T19:19:17Z</dcterms:modified>
</cp:coreProperties>
</file>