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9" r:id="rId6"/>
    <p:sldId id="260" r:id="rId7"/>
    <p:sldId id="262" r:id="rId8"/>
    <p:sldId id="314" r:id="rId9"/>
    <p:sldId id="343" r:id="rId10"/>
    <p:sldId id="329" r:id="rId11"/>
    <p:sldId id="344" r:id="rId12"/>
    <p:sldId id="315" r:id="rId13"/>
    <p:sldId id="345" r:id="rId14"/>
    <p:sldId id="330" r:id="rId15"/>
    <p:sldId id="316" r:id="rId16"/>
    <p:sldId id="319" r:id="rId17"/>
    <p:sldId id="317" r:id="rId18"/>
    <p:sldId id="320" r:id="rId19"/>
    <p:sldId id="321" r:id="rId20"/>
    <p:sldId id="318" r:id="rId21"/>
    <p:sldId id="322" r:id="rId22"/>
    <p:sldId id="323" r:id="rId23"/>
    <p:sldId id="346" r:id="rId24"/>
    <p:sldId id="347" r:id="rId25"/>
    <p:sldId id="348" r:id="rId26"/>
    <p:sldId id="349" r:id="rId27"/>
    <p:sldId id="350" r:id="rId28"/>
    <p:sldId id="351" r:id="rId29"/>
    <p:sldId id="264" r:id="rId30"/>
    <p:sldId id="287" r:id="rId31"/>
    <p:sldId id="2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75A"/>
    <a:srgbClr val="F17F42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2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3"/>
            </p:custDataLst>
          </p:nvPr>
        </p:nvSpPr>
        <p:spPr>
          <a:xfrm>
            <a:off x="1837973" y="635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4"/>
            </p:custDataLst>
          </p:nvPr>
        </p:nvSpPr>
        <p:spPr>
          <a:xfrm>
            <a:off x="3718561" y="2084655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火柴小游戏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5"/>
            </p:custDataLst>
          </p:nvPr>
        </p:nvSpPr>
        <p:spPr>
          <a:xfrm>
            <a:off x="5172063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6"/>
            </p:custDataLst>
          </p:nvPr>
        </p:nvSpPr>
        <p:spPr>
          <a:xfrm>
            <a:off x="5306060" y="3842464"/>
            <a:ext cx="157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课程设计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A_矩形 13"/>
          <p:cNvSpPr/>
          <p:nvPr>
            <p:custDataLst>
              <p:tags r:id="rId7"/>
            </p:custDataLst>
          </p:nvPr>
        </p:nvSpPr>
        <p:spPr>
          <a:xfrm>
            <a:off x="3599689" y="4349209"/>
            <a:ext cx="49453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组长：郭乐宁   组员：王润雨、胡佑瑾、王野宁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A_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37" y="931540"/>
            <a:ext cx="1129308" cy="1129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9" grpId="0" build="p"/>
      <p:bldP spid="12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4319508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0" y="436938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软件功能描述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0" y="2403137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小组分工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0" y="3400871"/>
            <a:ext cx="20154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项目功能说明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0" y="5365941"/>
            <a:ext cx="140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项目优点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bldLvl="0" animBg="1"/>
      <p:bldP spid="17" grpId="0" bldLvl="0" animBg="1"/>
      <p:bldP spid="18" grpId="0"/>
      <p:bldP spid="19" grpId="0" bldLvl="0" animBg="1"/>
      <p:bldP spid="20" grpId="0"/>
      <p:bldP spid="21" grpId="0" bldLvl="0" animBg="1"/>
      <p:bldP spid="22" grpId="0"/>
      <p:bldP spid="23" grpId="0" bldLvl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320" y="1313815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b="1"/>
              <a:t>总体流程图</a:t>
            </a:r>
            <a:r>
              <a:rPr lang="zh-CN"/>
              <a:t>：</a:t>
            </a:r>
            <a:endParaRPr lang="zh-CN"/>
          </a:p>
        </p:txBody>
      </p:sp>
      <p:pic>
        <p:nvPicPr>
          <p:cNvPr id="2" name="图片 1" descr="游戏总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2495" y="604520"/>
            <a:ext cx="5287010" cy="5648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450" y="6391910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1  </a:t>
            </a:r>
            <a:r>
              <a:rPr lang="zh-CN" altLang="en-US"/>
              <a:t>总流程图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320" y="1313815"/>
            <a:ext cx="277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人机模式总</a:t>
            </a:r>
            <a:r>
              <a:rPr lang="zh-CN" b="1"/>
              <a:t>流程图</a:t>
            </a:r>
            <a:r>
              <a:rPr lang="zh-CN"/>
              <a:t>：</a:t>
            </a:r>
            <a:endParaRPr lang="zh-CN"/>
          </a:p>
        </p:txBody>
      </p:sp>
      <p:pic>
        <p:nvPicPr>
          <p:cNvPr id="6" name="图片 5" descr="总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865" y="79375"/>
            <a:ext cx="4722495" cy="6255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450" y="6391910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2  </a:t>
            </a:r>
            <a:r>
              <a:rPr lang="zh-CN" altLang="en-US"/>
              <a:t>人机模式总流程图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2.1 </a:t>
            </a:r>
            <a:r>
              <a:rPr lang="zh-CN" altLang="en-US"/>
              <a:t>人机模式</a:t>
            </a:r>
            <a:r>
              <a:rPr lang="en-US" altLang="zh-CN"/>
              <a:t>---</a:t>
            </a:r>
            <a:r>
              <a:rPr lang="zh-CN" altLang="en-US"/>
              <a:t>初始化界面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6905" y="5408295"/>
            <a:ext cx="628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系统随机产生</a:t>
            </a:r>
            <a:r>
              <a:rPr lang="en-US" altLang="zh-CN"/>
              <a:t>20-50</a:t>
            </a:r>
            <a:r>
              <a:rPr lang="zh-CN" altLang="en-US"/>
              <a:t>根火柴，显示在中间面板。</a:t>
            </a:r>
            <a:endParaRPr lang="zh-CN" altLang="en-US"/>
          </a:p>
          <a:p>
            <a:r>
              <a:rPr lang="zh-CN" altLang="en-US"/>
              <a:t>进入人机界面后，主菜单的两个按钮（人机模式、人人模式）均不可用</a:t>
            </a:r>
            <a:endParaRPr lang="zh-CN" altLang="en-US"/>
          </a:p>
        </p:txBody>
      </p:sp>
      <p:pic>
        <p:nvPicPr>
          <p:cNvPr id="7" name="图片 6" descr="in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6535" y="64135"/>
            <a:ext cx="3990975" cy="6189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7450" y="6391910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                                                                            </a:t>
            </a:r>
            <a:r>
              <a:rPr lang="zh-CN" altLang="en-US"/>
              <a:t>图</a:t>
            </a:r>
            <a:r>
              <a:rPr lang="en-US" altLang="zh-CN"/>
              <a:t>3 </a:t>
            </a:r>
            <a:r>
              <a:rPr lang="zh-CN" altLang="en-US"/>
              <a:t>人机模式初始化流程图</a:t>
            </a:r>
            <a:endParaRPr lang="zh-CN" altLang="en-US"/>
          </a:p>
        </p:txBody>
      </p:sp>
      <p:pic>
        <p:nvPicPr>
          <p:cNvPr id="9" name="图片 8" descr="人机初始化+主菜单按钮不可用展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" y="1702435"/>
            <a:ext cx="6790055" cy="345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314960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2.2.1compTake()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2" name="图片 1" descr="compTake(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1160780"/>
            <a:ext cx="2700655" cy="4889500"/>
          </a:xfrm>
          <a:prstGeom prst="rect">
            <a:avLst/>
          </a:prstGeom>
        </p:spPr>
      </p:pic>
      <p:pic>
        <p:nvPicPr>
          <p:cNvPr id="4" name="图片 3" descr="MyT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75565"/>
            <a:ext cx="4688840" cy="6189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450" y="6391910"/>
            <a:ext cx="993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图</a:t>
            </a:r>
            <a:r>
              <a:rPr lang="en-US" altLang="zh-CN"/>
              <a:t>4   </a:t>
            </a:r>
            <a:r>
              <a:rPr lang="zh-CN" altLang="en-US"/>
              <a:t>人机模式电脑拿流程图</a:t>
            </a:r>
            <a:r>
              <a:rPr lang="en-US" altLang="zh-CN"/>
              <a:t>-1</a:t>
            </a:r>
            <a:r>
              <a:rPr lang="zh-CN" altLang="en-US"/>
              <a:t>                                     </a:t>
            </a:r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5   </a:t>
            </a:r>
            <a:r>
              <a:rPr lang="zh-CN" altLang="en-US">
                <a:sym typeface="+mn-ea"/>
              </a:rPr>
              <a:t>人机模式电脑拿流程图</a:t>
            </a:r>
            <a:r>
              <a:rPr lang="en-US" altLang="zh-CN">
                <a:sym typeface="+mn-ea"/>
              </a:rPr>
              <a:t>-2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9005" y="354330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2.2.2 </a:t>
            </a:r>
            <a:r>
              <a:rPr lang="zh-CN" altLang="en-US"/>
              <a:t>电脑拿火柴算法演示</a:t>
            </a:r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552575"/>
            <a:ext cx="4372610" cy="289242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3383915"/>
            <a:ext cx="4345940" cy="2781300"/>
          </a:xfrm>
          <a:prstGeom prst="rect">
            <a:avLst/>
          </a:prstGeom>
        </p:spPr>
      </p:pic>
      <p:pic>
        <p:nvPicPr>
          <p:cNvPr id="11" name="图片 10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5" y="201930"/>
            <a:ext cx="4672965" cy="29044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9410" y="4714875"/>
            <a:ext cx="366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玩家点击按钮</a:t>
            </a:r>
            <a:r>
              <a:rPr lang="en-US" altLang="zh-CN"/>
              <a:t>“Computer First”             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85995" y="6165215"/>
            <a:ext cx="367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电脑拿走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根火柴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使剩余的火柴数量是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的倍数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96020" y="3106420"/>
            <a:ext cx="3333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电脑拿走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根火柴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使剩余的火柴数量是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的倍数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7860" y="1012825"/>
            <a:ext cx="1098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电脑在拿走火柴后总保持剩余的火柴数量是</a:t>
            </a:r>
            <a:r>
              <a:rPr lang="en-US" altLang="zh-CN"/>
              <a:t>4</a:t>
            </a:r>
            <a:r>
              <a:rPr lang="zh-CN" altLang="en-US"/>
              <a:t>的倍数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62890"/>
            <a:ext cx="4455160" cy="2619375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489960"/>
            <a:ext cx="4711700" cy="2760345"/>
          </a:xfrm>
          <a:prstGeom prst="rect">
            <a:avLst/>
          </a:prstGeom>
        </p:spPr>
      </p:pic>
      <p:pic>
        <p:nvPicPr>
          <p:cNvPr id="7" name="图片 6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65" y="156210"/>
            <a:ext cx="5015865" cy="27260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915" y="2983230"/>
            <a:ext cx="389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电脑拿走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根火柴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使剩余的火柴数量是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的倍数 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59985" y="6374130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最后剩余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根火柴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56830" y="3121660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系统弹出提示框</a:t>
            </a:r>
            <a:r>
              <a:rPr lang="en-US" altLang="zh-CN">
                <a:sym typeface="+mn-ea"/>
              </a:rPr>
              <a:t>“Computer is the winner.”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665" y="38163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2.3.1 userTake()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2" name="图片 1" descr="userT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340" y="381635"/>
            <a:ext cx="4521835" cy="572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450" y="6391910"/>
            <a:ext cx="993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                                                    </a:t>
            </a:r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6   </a:t>
            </a:r>
            <a:r>
              <a:rPr lang="zh-CN" altLang="en-US">
                <a:sym typeface="+mn-ea"/>
              </a:rPr>
              <a:t>人机模式用户拿流程图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665" y="381635"/>
            <a:ext cx="475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2.3.2 </a:t>
            </a:r>
            <a:r>
              <a:rPr lang="zh-CN" altLang="en-US"/>
              <a:t>用户拿火柴演示</a:t>
            </a:r>
            <a:r>
              <a:rPr lang="en-US" altLang="zh-CN"/>
              <a:t>---</a:t>
            </a:r>
            <a:r>
              <a:rPr lang="zh-CN" altLang="en-US"/>
              <a:t>使用电脑算法能赢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3460" y="5855970"/>
            <a:ext cx="444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界面初始化，系统随机产生</a:t>
            </a:r>
            <a:r>
              <a:rPr lang="en-US" altLang="zh-CN">
                <a:sym typeface="+mn-ea"/>
              </a:rPr>
              <a:t>41</a:t>
            </a:r>
            <a:r>
              <a:rPr lang="zh-CN" altLang="en-US">
                <a:sym typeface="+mn-ea"/>
              </a:rPr>
              <a:t>根火柴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3040" y="5717540"/>
            <a:ext cx="457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玩家拿走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根火柴，使剩余数量为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的倍数，电脑随后拿走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根，破坏平衡</a:t>
            </a:r>
            <a:endParaRPr lang="zh-CN" altLang="en-US">
              <a:sym typeface="+mn-ea"/>
            </a:endParaRPr>
          </a:p>
        </p:txBody>
      </p:sp>
      <p:pic>
        <p:nvPicPr>
          <p:cNvPr id="15" name="图片 1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147445"/>
            <a:ext cx="5036185" cy="3801745"/>
          </a:xfrm>
          <a:prstGeom prst="rect">
            <a:avLst/>
          </a:prstGeom>
        </p:spPr>
      </p:pic>
      <p:pic>
        <p:nvPicPr>
          <p:cNvPr id="16" name="图片 1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147445"/>
            <a:ext cx="5504815" cy="380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5665" y="5523230"/>
            <a:ext cx="444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剩余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根火柴，用户全部拿走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24650" y="5523230"/>
            <a:ext cx="457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系统弹出提示框</a:t>
            </a:r>
            <a:r>
              <a:rPr lang="en-US" altLang="zh-CN">
                <a:sym typeface="+mn-ea"/>
              </a:rPr>
              <a:t>”You are the winner.”</a:t>
            </a:r>
            <a:endParaRPr lang="en-US" altLang="zh-CN">
              <a:sym typeface="+mn-ea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160145"/>
            <a:ext cx="5528945" cy="3902075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5" y="1160145"/>
            <a:ext cx="5825490" cy="390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8190" y="34542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16080" y="166973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21591" y="1988840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99933" y="3212976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78275" y="4437112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356617" y="5661248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80176" y="18982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</a:t>
            </a:r>
            <a:endParaRPr lang="zh-CN" altLang="en-US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99856" y="281708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58394" y="3039727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项目功能说明</a:t>
            </a:r>
            <a:endParaRPr lang="zh-CN" altLang="en-US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99382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23792" y="5229508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20136" y="426245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软件功能描述</a:t>
            </a:r>
            <a:endParaRPr lang="zh-CN" altLang="en-US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20881" y="53800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项目优点</a:t>
            </a:r>
            <a:endParaRPr lang="zh-CN" altLang="en-US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66222" y="1197198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85819" y="63193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9" grpId="0" animBg="1"/>
      <p:bldP spid="20" grpId="0" animBg="1"/>
      <p:bldP spid="21" grpId="0" animBg="1"/>
      <p:bldP spid="22" grpId="0"/>
      <p:bldP spid="24" grpId="0"/>
      <p:bldP spid="25" grpId="0"/>
      <p:bldP spid="27" grpId="0"/>
      <p:bldP spid="28" grpId="0"/>
      <p:bldP spid="29" grpId="0"/>
      <p:bldP spid="31" grpId="0"/>
      <p:bldP spid="33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665" y="38163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2.4 </a:t>
            </a:r>
            <a:r>
              <a:rPr lang="zh-CN" altLang="en-US"/>
              <a:t>异常提示界面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405" y="5383530"/>
            <a:ext cx="1053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剩余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根火柴，玩家选择拿走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根，系统弹出提示框显示只有两根火柴，点击按钮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确定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，恢复到操作前的界面，玩家需重新选择拿走的根数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068070"/>
            <a:ext cx="5544820" cy="3706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60" y="1068070"/>
            <a:ext cx="5798185" cy="3706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320" y="1313815"/>
            <a:ext cx="277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人人模式总</a:t>
            </a:r>
            <a:r>
              <a:rPr lang="zh-CN" b="1"/>
              <a:t>流程图</a:t>
            </a:r>
            <a:r>
              <a:rPr lang="zh-CN"/>
              <a:t>：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187450" y="6391910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7  </a:t>
            </a:r>
            <a:r>
              <a:rPr lang="zh-CN" altLang="en-US"/>
              <a:t>人人模式总流程图</a:t>
            </a:r>
            <a:endParaRPr lang="zh-CN" altLang="en-US"/>
          </a:p>
        </p:txBody>
      </p:sp>
      <p:pic>
        <p:nvPicPr>
          <p:cNvPr id="2" name="图片 1" descr="总流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035" y="126365"/>
            <a:ext cx="4180840" cy="617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3.1.1 </a:t>
            </a:r>
            <a:r>
              <a:rPr lang="zh-CN" altLang="en-US"/>
              <a:t>人人模式</a:t>
            </a:r>
            <a:r>
              <a:rPr lang="en-US" altLang="zh-CN"/>
              <a:t>---</a:t>
            </a:r>
            <a:r>
              <a:rPr lang="zh-CN" altLang="en-US"/>
              <a:t>初始化界面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0215" y="6219190"/>
            <a:ext cx="466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系统随机产生</a:t>
            </a:r>
            <a:r>
              <a:rPr lang="en-US" altLang="zh-CN"/>
              <a:t>20-50</a:t>
            </a:r>
            <a:r>
              <a:rPr lang="zh-CN" altLang="en-US"/>
              <a:t>根火柴，显示在中间面板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9205" y="6219190"/>
            <a:ext cx="993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                                                                                                  </a:t>
            </a:r>
            <a:r>
              <a:rPr lang="zh-CN" altLang="en-US"/>
              <a:t>图</a:t>
            </a:r>
            <a:r>
              <a:rPr lang="en-US" altLang="zh-CN"/>
              <a:t>8   </a:t>
            </a:r>
            <a:r>
              <a:rPr lang="zh-CN" altLang="en-US"/>
              <a:t>人人模式初始化流程图</a:t>
            </a:r>
            <a:endParaRPr lang="zh-CN" altLang="en-US"/>
          </a:p>
        </p:txBody>
      </p:sp>
      <p:pic>
        <p:nvPicPr>
          <p:cNvPr id="10" name="图片 9" descr="人人初始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589405"/>
            <a:ext cx="5695315" cy="4050030"/>
          </a:xfrm>
          <a:prstGeom prst="rect">
            <a:avLst/>
          </a:prstGeom>
        </p:spPr>
      </p:pic>
      <p:pic>
        <p:nvPicPr>
          <p:cNvPr id="13" name="图片 12" descr="in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10" y="354330"/>
            <a:ext cx="4010660" cy="561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3.2.1 user1Take()</a:t>
            </a:r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2" name="图片 1" descr="user1T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3575" y="262255"/>
            <a:ext cx="4741545" cy="57442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7185" y="6166485"/>
            <a:ext cx="32924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9   </a:t>
            </a:r>
            <a:r>
              <a:rPr lang="zh-CN" altLang="en-US">
                <a:sym typeface="+mn-ea"/>
              </a:rPr>
              <a:t>人人模式</a:t>
            </a:r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拿流程图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3.2.2 </a:t>
            </a:r>
            <a:r>
              <a:rPr lang="zh-CN" altLang="en-US"/>
              <a:t>用户</a:t>
            </a:r>
            <a:r>
              <a:rPr lang="en-US" altLang="zh-CN"/>
              <a:t>1</a:t>
            </a:r>
            <a:r>
              <a:rPr lang="zh-CN" altLang="en-US"/>
              <a:t>赢界面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6270" y="4344035"/>
            <a:ext cx="292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r>
              <a:rPr lang="zh-CN" altLang="en-US"/>
              <a:t>想赢，用户</a:t>
            </a:r>
            <a:r>
              <a:rPr lang="en-US" altLang="zh-CN"/>
              <a:t>2</a:t>
            </a:r>
            <a:r>
              <a:rPr lang="zh-CN" altLang="en-US"/>
              <a:t>破坏</a:t>
            </a:r>
            <a:endParaRPr lang="zh-CN" altLang="en-US"/>
          </a:p>
        </p:txBody>
      </p:sp>
      <p:pic>
        <p:nvPicPr>
          <p:cNvPr id="9" name="图片 8" descr="人人-用户1想赢用户2破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534795"/>
            <a:ext cx="3855085" cy="2741930"/>
          </a:xfrm>
          <a:prstGeom prst="rect">
            <a:avLst/>
          </a:prstGeom>
        </p:spPr>
      </p:pic>
      <p:pic>
        <p:nvPicPr>
          <p:cNvPr id="10" name="图片 9" descr="人人-用户1能赢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0" y="3148965"/>
            <a:ext cx="3877945" cy="2757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3270" y="6062345"/>
            <a:ext cx="3044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r>
              <a:rPr lang="zh-CN" altLang="en-US"/>
              <a:t>取走</a:t>
            </a:r>
            <a:r>
              <a:rPr lang="en-US" altLang="zh-CN"/>
              <a:t>3</a:t>
            </a:r>
            <a:r>
              <a:rPr lang="zh-CN" altLang="en-US"/>
              <a:t>根后，第二块面板剩余</a:t>
            </a:r>
            <a:r>
              <a:rPr lang="en-US" altLang="zh-CN"/>
              <a:t>4</a:t>
            </a:r>
            <a:r>
              <a:rPr lang="zh-CN" altLang="en-US"/>
              <a:t>根火柴，接近胜利</a:t>
            </a:r>
            <a:endParaRPr lang="zh-CN" altLang="en-US"/>
          </a:p>
        </p:txBody>
      </p:sp>
      <p:pic>
        <p:nvPicPr>
          <p:cNvPr id="13" name="图片 12" descr="人人-用户1赢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35" y="1407795"/>
            <a:ext cx="3726815" cy="26498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03285" y="4344035"/>
            <a:ext cx="292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r>
              <a:rPr lang="zh-CN" altLang="en-US"/>
              <a:t>赢了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3.3.1 user2Take()</a:t>
            </a:r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43730" y="6533515"/>
            <a:ext cx="3305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10 </a:t>
            </a:r>
            <a:r>
              <a:rPr lang="zh-CN" altLang="en-US">
                <a:sym typeface="+mn-ea"/>
              </a:rPr>
              <a:t>人人模式</a:t>
            </a:r>
            <a:r>
              <a:rPr lang="en-US" altLang="zh-CN">
                <a:sym typeface="+mn-ea"/>
              </a:rPr>
              <a:t>---</a:t>
            </a:r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拿流程图</a:t>
            </a:r>
            <a:endParaRPr lang="zh-CN" altLang="en-US"/>
          </a:p>
        </p:txBody>
      </p:sp>
      <p:pic>
        <p:nvPicPr>
          <p:cNvPr id="4" name="图片 3" descr="user2T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395" y="262255"/>
            <a:ext cx="5096510" cy="6172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58925" y="1068070"/>
            <a:ext cx="95592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03949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3.3.2 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拿火柴界面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5905" y="26214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三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软件功能描述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270" y="722630"/>
            <a:ext cx="184975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1455" y="4358640"/>
            <a:ext cx="4314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先拿火柴，等待用户</a:t>
            </a:r>
            <a:r>
              <a:rPr lang="en-US" altLang="zh-CN"/>
              <a:t>1</a:t>
            </a:r>
            <a:r>
              <a:rPr lang="zh-CN" altLang="en-US"/>
              <a:t>取火柴</a:t>
            </a:r>
            <a:endParaRPr lang="zh-CN" altLang="en-US"/>
          </a:p>
          <a:p>
            <a:pPr algn="ctr"/>
            <a:r>
              <a:rPr lang="zh-CN" altLang="en-US"/>
              <a:t>此时用户</a:t>
            </a:r>
            <a:r>
              <a:rPr lang="en-US" altLang="zh-CN"/>
              <a:t>2</a:t>
            </a:r>
            <a:r>
              <a:rPr lang="zh-CN" altLang="en-US"/>
              <a:t>的按钮不可用</a:t>
            </a:r>
            <a:endParaRPr lang="zh-CN" altLang="en-US"/>
          </a:p>
        </p:txBody>
      </p:sp>
      <p:pic>
        <p:nvPicPr>
          <p:cNvPr id="2" name="图片 1" descr="人人-用户2先拿之后等待用户1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466850"/>
            <a:ext cx="3771265" cy="2682240"/>
          </a:xfrm>
          <a:prstGeom prst="rect">
            <a:avLst/>
          </a:prstGeom>
        </p:spPr>
      </p:pic>
      <p:pic>
        <p:nvPicPr>
          <p:cNvPr id="4" name="图片 3" descr="人人-用户2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15" y="2728595"/>
            <a:ext cx="3646805" cy="2593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1300" y="5643245"/>
            <a:ext cx="4574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r>
              <a:rPr lang="zh-CN" altLang="en-US"/>
              <a:t>取火柴后，用户</a:t>
            </a:r>
            <a:r>
              <a:rPr lang="en-US" altLang="zh-CN"/>
              <a:t>2</a:t>
            </a:r>
            <a:r>
              <a:rPr lang="zh-CN" altLang="en-US"/>
              <a:t>的按钮变成可用的，可以继续取火柴</a:t>
            </a:r>
            <a:endParaRPr lang="zh-CN" altLang="en-US"/>
          </a:p>
        </p:txBody>
      </p:sp>
      <p:pic>
        <p:nvPicPr>
          <p:cNvPr id="15" name="图片 14" descr="485811040731213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45" y="1466850"/>
            <a:ext cx="3853815" cy="27222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503285" y="4344035"/>
            <a:ext cx="292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赢了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"/>
            <a:ext cx="12192000" cy="6857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1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534646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0" y="5396339"/>
            <a:ext cx="140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项目优点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0" y="2403137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小组分工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0" y="3400871"/>
            <a:ext cx="20154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项目功能说明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4348728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0" y="439860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软件功能描述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2378" y="2060848"/>
            <a:ext cx="4863582" cy="1728192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00970" y="4149080"/>
            <a:ext cx="4863582" cy="1728192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52897" y="326582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6149" y="416722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16149" y="3265820"/>
            <a:ext cx="585417" cy="523220"/>
          </a:xfrm>
          <a:prstGeom prst="rect">
            <a:avLst/>
          </a:prstGeom>
          <a:solidFill>
            <a:srgbClr val="53575A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8535" y="4149080"/>
            <a:ext cx="585417" cy="523220"/>
          </a:xfrm>
          <a:prstGeom prst="rect">
            <a:avLst/>
          </a:prstGeom>
          <a:solidFill>
            <a:srgbClr val="F17F42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5357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5357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22673" y="4394757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用户交互性</a:t>
            </a:r>
            <a:endParaRPr lang="zh-CN" altLang="en-US" sz="2400" b="1" u="sng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1485" y="4797425"/>
            <a:ext cx="41186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7F42"/>
                </a:solidFill>
              </a:rPr>
              <a:t>使用</a:t>
            </a:r>
            <a:r>
              <a:rPr lang="en-US" altLang="zh-CN" dirty="0">
                <a:solidFill>
                  <a:srgbClr val="F17F42"/>
                </a:solidFill>
              </a:rPr>
              <a:t>Timer</a:t>
            </a:r>
            <a:r>
              <a:rPr lang="zh-CN" altLang="en-US" dirty="0">
                <a:solidFill>
                  <a:srgbClr val="F17F42"/>
                </a:solidFill>
              </a:rPr>
              <a:t>线程，在用户拿火柴后，电脑等待</a:t>
            </a:r>
            <a:r>
              <a:rPr lang="en-US" altLang="zh-CN" dirty="0">
                <a:solidFill>
                  <a:srgbClr val="F17F42"/>
                </a:solidFill>
              </a:rPr>
              <a:t>1</a:t>
            </a:r>
            <a:r>
              <a:rPr lang="zh-CN" altLang="en-US" dirty="0">
                <a:solidFill>
                  <a:srgbClr val="F17F42"/>
                </a:solidFill>
              </a:rPr>
              <a:t>秒再拿火柴，体现出电脑的反应时间，增强用户体验。</a:t>
            </a:r>
            <a:endParaRPr lang="zh-CN" altLang="en-US" dirty="0">
              <a:solidFill>
                <a:srgbClr val="F17F4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72445" y="2269049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用户友好性</a:t>
            </a:r>
            <a:endParaRPr lang="zh-CN" altLang="en-US" sz="2400" b="1" u="sng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2445" y="2729229"/>
            <a:ext cx="40978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可视化图形及画面美观的</a:t>
            </a:r>
            <a:r>
              <a:rPr lang="en-US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界面，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体现了良好的用户友好性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72445" y="4394757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u="sng" dirty="0">
                <a:solidFill>
                  <a:srgbClr val="53575A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智能化</a:t>
            </a:r>
            <a:r>
              <a:rPr lang="zh-CN" altLang="en-US" sz="2400" b="1" u="sng" dirty="0">
                <a:solidFill>
                  <a:srgbClr val="53575A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ea"/>
              </a:rPr>
              <a:t>电脑算法</a:t>
            </a:r>
            <a:endParaRPr lang="zh-CN" altLang="en-US" sz="2400" b="1" u="sng" dirty="0">
              <a:solidFill>
                <a:srgbClr val="53575A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9635" y="4797425"/>
            <a:ext cx="48641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电脑拿火柴算法</a:t>
            </a:r>
            <a:r>
              <a:rPr lang="en-US" altLang="zh-CN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task</a:t>
            </a:r>
            <a:r>
              <a:rPr lang="zh-CN" altLang="en-US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合理且逻辑性强，经过实验验证，在用户不清楚电脑算法的条件下，很难取胜，以此实现算法智能化，提高用户兴趣。</a:t>
            </a:r>
            <a:endParaRPr lang="zh-CN" altLang="en-US" dirty="0">
              <a:solidFill>
                <a:srgbClr val="5357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35660" y="23103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项目优点</a:t>
            </a:r>
            <a:endParaRPr lang="zh-CN" altLang="en-US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99852" y="691411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01390" y="2060302"/>
            <a:ext cx="4097863" cy="1753235"/>
          </a:xfrm>
          <a:prstGeom prst="rect">
            <a:avLst/>
          </a:prstGeom>
        </p:spPr>
        <p:txBody>
          <a:bodyPr wrap="square">
            <a:spAutoFit/>
          </a:bodyPr>
          <a:p>
            <a:endParaRPr lang="zh-CN" altLang="en-US" dirty="0">
              <a:solidFill>
                <a:srgbClr val="5357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5357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该游戏分为人机模式和人人模式。</a:t>
            </a:r>
            <a:endParaRPr lang="zh-CN" altLang="en-US" dirty="0">
              <a:solidFill>
                <a:srgbClr val="5357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人机模式是用户和电脑进行较量，比较益智；人人模式是用户与用户之间游戏，交互性强。</a:t>
            </a:r>
            <a:endParaRPr lang="zh-CN" altLang="en-US" dirty="0">
              <a:solidFill>
                <a:srgbClr val="5357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2345" y="2060769"/>
            <a:ext cx="2324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u="sng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模式种类丰富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性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 bldLvl="0" animBg="1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78708" y="406778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,    Morning for PPT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3" y="1336678"/>
            <a:ext cx="973293" cy="973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6780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8048" y="2348881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16080" y="2398758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小组分工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3632" y="2709891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19697" y="332605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16080" y="438440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软件功能描述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6090" y="5374005"/>
            <a:ext cx="2011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项目优点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8048" y="332624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6090" y="3383915"/>
            <a:ext cx="246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项目功能说明</a:t>
            </a:r>
            <a:endParaRPr lang="zh-CN" altLang="en-US" sz="2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4" grpId="0"/>
      <p:bldP spid="26" grpId="0"/>
      <p:bldP spid="27" grpId="0" animBg="1"/>
      <p:bldP spid="22" grpId="0" bldLvl="0" animBg="1"/>
      <p:bldP spid="24" grpId="0" bldLvl="0" animBg="1"/>
      <p:bldP spid="3" grpId="0"/>
      <p:bldP spid="4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24646" y="2637413"/>
            <a:ext cx="907300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长：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郭乐宁(组长)：人机模式游戏算法实现及定时器的实现，界面及代码优化。</a:t>
            </a:r>
            <a:endParaRPr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组员：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胡佑瑾：主菜单界面实现，人人模式游戏过程实现，软件测试。</a:t>
            </a:r>
            <a:endParaRPr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组员：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王润雨：游戏界面化实现，人机模式游戏初始化实现，软件测试。</a:t>
            </a:r>
            <a:endParaRPr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组员：</a:t>
            </a:r>
            <a:r>
              <a:rPr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王野宁：人人模式游戏的初始化实现，火柴组件可视化实现及美工。</a:t>
            </a:r>
            <a:endParaRPr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8425" y="292626"/>
            <a:ext cx="2098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一 、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小组分工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413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021141" y="1050563"/>
            <a:ext cx="1105273" cy="1105273"/>
            <a:chOff x="5527746" y="2060848"/>
            <a:chExt cx="1105273" cy="1105273"/>
          </a:xfrm>
        </p:grpSpPr>
        <p:sp>
          <p:nvSpPr>
            <p:cNvPr id="2" name="椭圆 1"/>
            <p:cNvSpPr/>
            <p:nvPr/>
          </p:nvSpPr>
          <p:spPr>
            <a:xfrm>
              <a:off x="5527746" y="2060848"/>
              <a:ext cx="1105273" cy="1105273"/>
            </a:xfrm>
            <a:prstGeom prst="ellipse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534" y="2204864"/>
              <a:ext cx="899696" cy="8996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5760" y="954881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30704" y="3387819"/>
            <a:ext cx="20154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项目功能说明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16080" y="2403137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小组分工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6080" y="437688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软件功能描述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16080" y="5365941"/>
            <a:ext cx="140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项目优点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34415" y="2073910"/>
            <a:ext cx="1012253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设计目标：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火柴小游戏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是一款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益智游戏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，用户在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主菜单界面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可以选择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人机模式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人人模式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人机模式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：比赛规则是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电脑轮流拿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走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拿走最后一根火柴者胜利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人人模式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比赛规则是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用户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用户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轮流拿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走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1-3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根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火柴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拿走最后一根火柴者胜利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8425" y="29262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二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项目功能说明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790" y="753110"/>
            <a:ext cx="187642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8565" y="4463415"/>
            <a:ext cx="2318385" cy="221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525" y="946150"/>
            <a:ext cx="6754495" cy="4215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主菜单功能说明：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）主菜单初始化后，显示可视化界面，界面包含标题（火柴小游戏）、标签（游戏规则）和两个按钮（人机模式（左），人人模式（右））用户可以根据游戏规则快速了解游戏，方便上手。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）用户可以选择进入人机模式或人人模式，点击相应的按钮进入不同的游戏初始化界面。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）点击主菜单界面右上角的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“x”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可以退出界面。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8425" y="29262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二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项目功能说明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790" y="753110"/>
            <a:ext cx="187642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主菜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3235" y="1527810"/>
            <a:ext cx="3488055" cy="418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525" y="946150"/>
            <a:ext cx="6754495" cy="6308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人机界面功能说明：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）用户点击按钮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人机模式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后，进行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游戏初始化，显示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可视化界面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界面包含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3个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面板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左到右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为：电脑已取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数量、剩余火柴数量、玩家已取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。游戏开始前，中间面板随机产生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20-50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根火柴。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游戏开始时，用户可以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选择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先拿火柴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，或点击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按钮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Computer First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”让电脑先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玩家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可以通过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下拉框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选项拿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点击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take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”按钮进行操作。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）轮到电脑拿取火柴时，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电脑延迟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秒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，之后根据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拿走相应的火柴根数。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双方轮流取走火柴，当某一方取走火柴的数量等于剩余火柴数量时，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即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能够拿到最后一根火柴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，弹出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对话框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显示胜利者。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）游戏过程中想要重新开始，或者开始前玩家想要更换总火柴数等需求时，玩家可以点击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reset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按钮，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选择重新开始游戏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(7)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若用户想退出人机模式的游戏，返回主菜单，点击界面右上角的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“x”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即可。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8425" y="29262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二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项目功能说明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790" y="753110"/>
            <a:ext cx="187642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 descr="初始化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020" y="1722120"/>
            <a:ext cx="5058410" cy="341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525" y="946150"/>
            <a:ext cx="675449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</a:t>
            </a:r>
            <a:r>
              <a:rPr lang="zh-CN" altLang="en-US" sz="2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人人界面功能说明：</a:t>
            </a:r>
            <a:endParaRPr lang="zh-CN" altLang="en-US" sz="24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）用户点击按钮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人人模式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后，进行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游戏初始化，显示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可视化界面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界面包含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3个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面板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左到右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为：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1已取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数量、剩余火柴数量、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已取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。游戏开始前，中间面板随机产生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20-50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根火柴。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游戏开始时，用户1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或用户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均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可以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选择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先拿火柴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）当用户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拿火柴时，可以通过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下拉框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选项拿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1-3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点击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take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”按钮进行操作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，此时用户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的按钮不可用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）轮到用户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拿火柴时，同样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通过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下拉框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选项拿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1-3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根火柴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点击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take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”按钮进行操作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，此时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设置用户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的按钮不可用。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双方轮流取走火柴，当某一方取走火柴的数量等于剩余火柴数量时，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即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能够拿到最后一根火柴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，弹出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对话框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显示胜利者。</a:t>
            </a:r>
            <a:endParaRPr lang="en-US" altLang="zh-CN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）游戏过程中想要重新开始，或者开始前用户想要更换总火柴数等需求时，用户可以点击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reset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按钮，</a:t>
            </a:r>
            <a:r>
              <a:rPr lang="zh-CN" altLang="en-US" sz="2000" b="1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选择重新开始游戏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若用户想退出人人模式的游戏，返回主菜单，点击界面右上角的</a:t>
            </a:r>
            <a:r>
              <a:rPr lang="en-US" altLang="zh-CN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“x”</a:t>
            </a:r>
            <a:r>
              <a:rPr lang="zh-CN" altLang="en-US" sz="20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即可。</a:t>
            </a:r>
            <a:endParaRPr lang="zh-CN" altLang="en-US" sz="20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8425" y="292626"/>
            <a:ext cx="2404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二</a:t>
            </a:r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项目功能说明</a:t>
            </a:r>
            <a:endParaRPr lang="zh-CN" altLang="en-US" sz="2400" b="1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790" y="753110"/>
            <a:ext cx="1876425" cy="7620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人人初始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020" y="1714500"/>
            <a:ext cx="482219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演示</Application>
  <PresentationFormat>自定义</PresentationFormat>
  <Paragraphs>278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微软雅黑 Light</vt:lpstr>
      <vt:lpstr>等线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瑾</cp:lastModifiedBy>
  <cp:revision>73</cp:revision>
  <dcterms:created xsi:type="dcterms:W3CDTF">2017-12-18T13:43:00Z</dcterms:created>
  <dcterms:modified xsi:type="dcterms:W3CDTF">2017-12-27T05:10:41Z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