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77" r:id="rId3"/>
    <p:sldId id="259" r:id="rId4"/>
    <p:sldId id="351" r:id="rId6"/>
    <p:sldId id="344" r:id="rId7"/>
    <p:sldId id="345" r:id="rId8"/>
    <p:sldId id="346" r:id="rId9"/>
    <p:sldId id="347" r:id="rId10"/>
    <p:sldId id="348" r:id="rId11"/>
    <p:sldId id="349" r:id="rId12"/>
    <p:sldId id="352" r:id="rId13"/>
    <p:sldId id="316" r:id="rId14"/>
    <p:sldId id="317" r:id="rId15"/>
    <p:sldId id="319" r:id="rId16"/>
    <p:sldId id="318" r:id="rId17"/>
    <p:sldId id="353" r:id="rId18"/>
    <p:sldId id="302" r:id="rId19"/>
    <p:sldId id="312" r:id="rId20"/>
    <p:sldId id="314" r:id="rId21"/>
    <p:sldId id="355" r:id="rId22"/>
    <p:sldId id="315" r:id="rId23"/>
    <p:sldId id="327" r:id="rId24"/>
    <p:sldId id="354" r:id="rId25"/>
    <p:sldId id="357" r:id="rId26"/>
    <p:sldId id="329" r:id="rId27"/>
    <p:sldId id="321" r:id="rId28"/>
    <p:sldId id="322" r:id="rId29"/>
    <p:sldId id="323" r:id="rId30"/>
    <p:sldId id="278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EA"/>
    <a:srgbClr val="3563A8"/>
    <a:srgbClr val="FE4D66"/>
    <a:srgbClr val="3C6EAA"/>
    <a:srgbClr val="FE829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EBBBCC-DAD2-459C-BE2E-F6DE35CF9A28}" styleName="深色样式 2 - 强调 3/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2" d="100"/>
          <a:sy n="62" d="100"/>
        </p:scale>
        <p:origin x="486" y="66"/>
      </p:cViewPr>
      <p:guideLst>
        <p:guide orient="horz" pos="2245"/>
        <p:guide pos="388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2.vml.rels><?xml version="1.0" encoding="UTF-8" standalone="yes"?>
<Relationships xmlns="http://schemas.openxmlformats.org/package/2006/relationships"><Relationship Id="rId4" Type="http://schemas.openxmlformats.org/officeDocument/2006/relationships/image" Target="../media/image29.wmf"/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4BBF06-C0F1-4EEA-9161-94E5AE50D86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1358CC-A703-4029-B39F-0A33770C7D5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358CC-A703-4029-B39F-0A33770C7D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358CC-A703-4029-B39F-0A33770C7D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358CC-A703-4029-B39F-0A33770C7D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358CC-A703-4029-B39F-0A33770C7D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358CC-A703-4029-B39F-0A33770C7D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358CC-A703-4029-B39F-0A33770C7D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358CC-A703-4029-B39F-0A33770C7D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358CC-A703-4029-B39F-0A33770C7D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358CC-A703-4029-B39F-0A33770C7D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358CC-A703-4029-B39F-0A33770C7D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358CC-A703-4029-B39F-0A33770C7D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358CC-A703-4029-B39F-0A33770C7D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358CC-A703-4029-B39F-0A33770C7D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358CC-A703-4029-B39F-0A33770C7D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358CC-A703-4029-B39F-0A33770C7D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358CC-A703-4029-B39F-0A33770C7D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358CC-A703-4029-B39F-0A33770C7D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358CC-A703-4029-B39F-0A33770C7D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358CC-A703-4029-B39F-0A33770C7D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358CC-A703-4029-B39F-0A33770C7D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358CC-A703-4029-B39F-0A33770C7D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358CC-A703-4029-B39F-0A33770C7D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358CC-A703-4029-B39F-0A33770C7D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358CC-A703-4029-B39F-0A33770C7D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358CC-A703-4029-B39F-0A33770C7D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2838C-BFF6-44EE-AD8D-5776E64BEE18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EA764-9A3F-4F6A-B636-243E8D961E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ll/>
      </p:transition>
    </mc:Choice>
    <mc:Fallback>
      <p:transition spd="slow">
        <p:pull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19CA9-6F5A-421B-95A9-7871EC999B68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EA764-9A3F-4F6A-B636-243E8D961E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ll/>
      </p:transition>
    </mc:Choice>
    <mc:Fallback>
      <p:transition spd="slow">
        <p:pull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27A39-82AA-4E11-A7C9-5F620A269A31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EA764-9A3F-4F6A-B636-243E8D961E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ll/>
      </p:transition>
    </mc:Choice>
    <mc:Fallback>
      <p:transition spd="slow">
        <p:pull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1022-6ACA-4F55-B3A0-0BD25C3254E5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EA764-9A3F-4F6A-B636-243E8D961E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ll/>
      </p:transition>
    </mc:Choice>
    <mc:Fallback>
      <p:transition spd="slow">
        <p:pull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6879A-9CBE-4B28-AD8B-12F5DF23C6A9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EA764-9A3F-4F6A-B636-243E8D961E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ll/>
      </p:transition>
    </mc:Choice>
    <mc:Fallback>
      <p:transition spd="slow">
        <p:pull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A92DD-C6AF-4BE5-B518-78EF51980AF8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EA764-9A3F-4F6A-B636-243E8D961E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ll/>
      </p:transition>
    </mc:Choice>
    <mc:Fallback>
      <p:transition spd="slow">
        <p:pull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D006E-3573-49D4-BEA0-7B5B64C8EDFE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EA764-9A3F-4F6A-B636-243E8D961E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ll/>
      </p:transition>
    </mc:Choice>
    <mc:Fallback>
      <p:transition spd="slow">
        <p:pull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25F6B-40D9-4ED2-9306-49B62633A4C2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EA764-9A3F-4F6A-B636-243E8D961E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ll/>
      </p:transition>
    </mc:Choice>
    <mc:Fallback>
      <p:transition spd="slow">
        <p:pull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ll/>
      </p:transition>
    </mc:Choice>
    <mc:Fallback>
      <p:transition spd="slow">
        <p:pull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EFE52-2D3F-4BD5-AFD2-08925509856C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EA764-9A3F-4F6A-B636-243E8D961E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ll/>
      </p:transition>
    </mc:Choice>
    <mc:Fallback>
      <p:transition spd="slow">
        <p:pull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DC7CF-6A18-4EBB-9944-CC735FF06DA2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EA764-9A3F-4F6A-B636-243E8D961E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ll/>
      </p:transition>
    </mc:Choice>
    <mc:Fallback>
      <p:transition spd="slow">
        <p:pull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7FC4C6-D029-4A02-8D8A-374C012F707B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DEA764-9A3F-4F6A-B636-243E8D961E5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000">
        <p:pull/>
      </p:transition>
    </mc:Choice>
    <mc:Fallback>
      <p:transition spd="slow">
        <p:pull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1.v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16.wmf"/><Relationship Id="rId6" Type="http://schemas.openxmlformats.org/officeDocument/2006/relationships/oleObject" Target="../embeddings/oleObject3.bin"/><Relationship Id="rId5" Type="http://schemas.openxmlformats.org/officeDocument/2006/relationships/image" Target="../media/image15.wmf"/><Relationship Id="rId4" Type="http://schemas.openxmlformats.org/officeDocument/2006/relationships/oleObject" Target="../embeddings/oleObject2.bin"/><Relationship Id="rId3" Type="http://schemas.openxmlformats.org/officeDocument/2006/relationships/image" Target="../media/image14.w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5.x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29.wmf"/><Relationship Id="rId7" Type="http://schemas.openxmlformats.org/officeDocument/2006/relationships/oleObject" Target="../embeddings/oleObject7.bin"/><Relationship Id="rId6" Type="http://schemas.openxmlformats.org/officeDocument/2006/relationships/image" Target="../media/image28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27.wmf"/><Relationship Id="rId3" Type="http://schemas.openxmlformats.org/officeDocument/2006/relationships/oleObject" Target="../embeddings/oleObject5.bin"/><Relationship Id="rId2" Type="http://schemas.openxmlformats.org/officeDocument/2006/relationships/image" Target="../media/image26.wmf"/><Relationship Id="rId11" Type="http://schemas.openxmlformats.org/officeDocument/2006/relationships/notesSlide" Target="../notesSlides/notesSlide17.xml"/><Relationship Id="rId10" Type="http://schemas.openxmlformats.org/officeDocument/2006/relationships/vmlDrawing" Target="../drawings/vmlDrawing2.vml"/><Relationship Id="rId1" Type="http://schemas.openxmlformats.org/officeDocument/2006/relationships/oleObject" Target="../embeddings/oleObject4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7.xml"/><Relationship Id="rId1" Type="http://schemas.openxmlformats.org/officeDocument/2006/relationships/hyperlink" Target="http://192.168.103.160:8888/tree/jupyter_code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3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4.jpeg"/><Relationship Id="rId1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4.xml"/><Relationship Id="rId3" Type="http://schemas.openxmlformats.org/officeDocument/2006/relationships/slideLayout" Target="../slideLayouts/slideLayout7.xml"/><Relationship Id="rId2" Type="http://schemas.openxmlformats.org/officeDocument/2006/relationships/hyperlink" Target="http://cs231n.github.io/assets/conv-demo/index.html" TargetMode="External"/><Relationship Id="rId1" Type="http://schemas.openxmlformats.org/officeDocument/2006/relationships/image" Target="../media/image3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7.xml"/><Relationship Id="rId2" Type="http://schemas.openxmlformats.org/officeDocument/2006/relationships/hyperlink" Target="https://www.thepaper.cn/newsDetail_forward_1442982" TargetMode="Externa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hyperlink" Target="http://www.cs.toronto.edu/~hinton/" TargetMode="Externa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7510178" y="-954668"/>
            <a:ext cx="3559556" cy="3542489"/>
            <a:chOff x="5588764" y="391169"/>
            <a:chExt cx="2614564" cy="2602028"/>
          </a:xfrm>
        </p:grpSpPr>
        <p:sp>
          <p:nvSpPr>
            <p:cNvPr id="64" name="Freeform 5"/>
            <p:cNvSpPr/>
            <p:nvPr/>
          </p:nvSpPr>
          <p:spPr bwMode="auto">
            <a:xfrm rot="619297">
              <a:off x="5641282" y="391169"/>
              <a:ext cx="2499217" cy="2601749"/>
            </a:xfrm>
            <a:custGeom>
              <a:avLst/>
              <a:gdLst>
                <a:gd name="T0" fmla="*/ 121 w 245"/>
                <a:gd name="T1" fmla="*/ 0 h 255"/>
                <a:gd name="T2" fmla="*/ 158 w 245"/>
                <a:gd name="T3" fmla="*/ 61 h 255"/>
                <a:gd name="T4" fmla="*/ 234 w 245"/>
                <a:gd name="T5" fmla="*/ 65 h 255"/>
                <a:gd name="T6" fmla="*/ 198 w 245"/>
                <a:gd name="T7" fmla="*/ 128 h 255"/>
                <a:gd name="T8" fmla="*/ 233 w 245"/>
                <a:gd name="T9" fmla="*/ 191 h 255"/>
                <a:gd name="T10" fmla="*/ 160 w 245"/>
                <a:gd name="T11" fmla="*/ 193 h 255"/>
                <a:gd name="T12" fmla="*/ 122 w 245"/>
                <a:gd name="T13" fmla="*/ 255 h 255"/>
                <a:gd name="T14" fmla="*/ 87 w 245"/>
                <a:gd name="T15" fmla="*/ 193 h 255"/>
                <a:gd name="T16" fmla="*/ 11 w 245"/>
                <a:gd name="T17" fmla="*/ 190 h 255"/>
                <a:gd name="T18" fmla="*/ 47 w 245"/>
                <a:gd name="T19" fmla="*/ 125 h 255"/>
                <a:gd name="T20" fmla="*/ 11 w 245"/>
                <a:gd name="T21" fmla="*/ 65 h 255"/>
                <a:gd name="T22" fmla="*/ 86 w 245"/>
                <a:gd name="T23" fmla="*/ 62 h 255"/>
                <a:gd name="T24" fmla="*/ 121 w 245"/>
                <a:gd name="T25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5" h="255">
                  <a:moveTo>
                    <a:pt x="121" y="0"/>
                  </a:moveTo>
                  <a:cubicBezTo>
                    <a:pt x="142" y="0"/>
                    <a:pt x="147" y="55"/>
                    <a:pt x="158" y="61"/>
                  </a:cubicBezTo>
                  <a:cubicBezTo>
                    <a:pt x="170" y="67"/>
                    <a:pt x="222" y="43"/>
                    <a:pt x="234" y="65"/>
                  </a:cubicBezTo>
                  <a:cubicBezTo>
                    <a:pt x="245" y="85"/>
                    <a:pt x="198" y="115"/>
                    <a:pt x="198" y="128"/>
                  </a:cubicBezTo>
                  <a:cubicBezTo>
                    <a:pt x="198" y="141"/>
                    <a:pt x="244" y="172"/>
                    <a:pt x="233" y="191"/>
                  </a:cubicBezTo>
                  <a:cubicBezTo>
                    <a:pt x="222" y="211"/>
                    <a:pt x="172" y="186"/>
                    <a:pt x="160" y="193"/>
                  </a:cubicBezTo>
                  <a:cubicBezTo>
                    <a:pt x="148" y="200"/>
                    <a:pt x="143" y="255"/>
                    <a:pt x="122" y="255"/>
                  </a:cubicBezTo>
                  <a:cubicBezTo>
                    <a:pt x="101" y="255"/>
                    <a:pt x="98" y="199"/>
                    <a:pt x="87" y="193"/>
                  </a:cubicBezTo>
                  <a:cubicBezTo>
                    <a:pt x="75" y="187"/>
                    <a:pt x="24" y="212"/>
                    <a:pt x="11" y="190"/>
                  </a:cubicBezTo>
                  <a:cubicBezTo>
                    <a:pt x="0" y="169"/>
                    <a:pt x="47" y="138"/>
                    <a:pt x="47" y="125"/>
                  </a:cubicBezTo>
                  <a:cubicBezTo>
                    <a:pt x="48" y="113"/>
                    <a:pt x="1" y="83"/>
                    <a:pt x="11" y="65"/>
                  </a:cubicBezTo>
                  <a:cubicBezTo>
                    <a:pt x="23" y="45"/>
                    <a:pt x="73" y="69"/>
                    <a:pt x="86" y="62"/>
                  </a:cubicBezTo>
                  <a:cubicBezTo>
                    <a:pt x="97" y="55"/>
                    <a:pt x="100" y="0"/>
                    <a:pt x="121" y="0"/>
                  </a:cubicBezTo>
                  <a:close/>
                </a:path>
              </a:pathLst>
            </a:custGeom>
            <a:noFill/>
            <a:ln w="3175" cap="flat">
              <a:solidFill>
                <a:schemeClr val="bg1">
                  <a:lumMod val="8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Freeform 6"/>
            <p:cNvSpPr/>
            <p:nvPr/>
          </p:nvSpPr>
          <p:spPr bwMode="auto">
            <a:xfrm rot="619297">
              <a:off x="5631554" y="404266"/>
              <a:ext cx="2520576" cy="2588931"/>
            </a:xfrm>
            <a:custGeom>
              <a:avLst/>
              <a:gdLst>
                <a:gd name="T0" fmla="*/ 129 w 247"/>
                <a:gd name="T1" fmla="*/ 1 h 254"/>
                <a:gd name="T2" fmla="*/ 162 w 247"/>
                <a:gd name="T3" fmla="*/ 63 h 254"/>
                <a:gd name="T4" fmla="*/ 237 w 247"/>
                <a:gd name="T5" fmla="*/ 71 h 254"/>
                <a:gd name="T6" fmla="*/ 198 w 247"/>
                <a:gd name="T7" fmla="*/ 131 h 254"/>
                <a:gd name="T8" fmla="*/ 229 w 247"/>
                <a:gd name="T9" fmla="*/ 196 h 254"/>
                <a:gd name="T10" fmla="*/ 156 w 247"/>
                <a:gd name="T11" fmla="*/ 193 h 254"/>
                <a:gd name="T12" fmla="*/ 116 w 247"/>
                <a:gd name="T13" fmla="*/ 252 h 254"/>
                <a:gd name="T14" fmla="*/ 84 w 247"/>
                <a:gd name="T15" fmla="*/ 189 h 254"/>
                <a:gd name="T16" fmla="*/ 11 w 247"/>
                <a:gd name="T17" fmla="*/ 182 h 254"/>
                <a:gd name="T18" fmla="*/ 49 w 247"/>
                <a:gd name="T19" fmla="*/ 121 h 254"/>
                <a:gd name="T20" fmla="*/ 18 w 247"/>
                <a:gd name="T21" fmla="*/ 59 h 254"/>
                <a:gd name="T22" fmla="*/ 91 w 247"/>
                <a:gd name="T23" fmla="*/ 60 h 254"/>
                <a:gd name="T24" fmla="*/ 129 w 247"/>
                <a:gd name="T25" fmla="*/ 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7" h="254">
                  <a:moveTo>
                    <a:pt x="129" y="1"/>
                  </a:moveTo>
                  <a:cubicBezTo>
                    <a:pt x="150" y="2"/>
                    <a:pt x="151" y="57"/>
                    <a:pt x="162" y="63"/>
                  </a:cubicBezTo>
                  <a:cubicBezTo>
                    <a:pt x="174" y="70"/>
                    <a:pt x="226" y="49"/>
                    <a:pt x="237" y="71"/>
                  </a:cubicBezTo>
                  <a:cubicBezTo>
                    <a:pt x="247" y="91"/>
                    <a:pt x="199" y="118"/>
                    <a:pt x="198" y="131"/>
                  </a:cubicBezTo>
                  <a:cubicBezTo>
                    <a:pt x="197" y="144"/>
                    <a:pt x="241" y="177"/>
                    <a:pt x="229" y="196"/>
                  </a:cubicBezTo>
                  <a:cubicBezTo>
                    <a:pt x="217" y="214"/>
                    <a:pt x="169" y="187"/>
                    <a:pt x="156" y="193"/>
                  </a:cubicBezTo>
                  <a:cubicBezTo>
                    <a:pt x="144" y="199"/>
                    <a:pt x="137" y="254"/>
                    <a:pt x="116" y="252"/>
                  </a:cubicBezTo>
                  <a:cubicBezTo>
                    <a:pt x="95" y="251"/>
                    <a:pt x="95" y="196"/>
                    <a:pt x="84" y="189"/>
                  </a:cubicBezTo>
                  <a:cubicBezTo>
                    <a:pt x="73" y="182"/>
                    <a:pt x="21" y="204"/>
                    <a:pt x="11" y="182"/>
                  </a:cubicBezTo>
                  <a:cubicBezTo>
                    <a:pt x="0" y="161"/>
                    <a:pt x="48" y="134"/>
                    <a:pt x="49" y="121"/>
                  </a:cubicBezTo>
                  <a:cubicBezTo>
                    <a:pt x="50" y="108"/>
                    <a:pt x="7" y="76"/>
                    <a:pt x="18" y="59"/>
                  </a:cubicBezTo>
                  <a:cubicBezTo>
                    <a:pt x="30" y="40"/>
                    <a:pt x="78" y="66"/>
                    <a:pt x="91" y="60"/>
                  </a:cubicBezTo>
                  <a:cubicBezTo>
                    <a:pt x="103" y="54"/>
                    <a:pt x="109" y="0"/>
                    <a:pt x="129" y="1"/>
                  </a:cubicBezTo>
                  <a:close/>
                </a:path>
              </a:pathLst>
            </a:custGeom>
            <a:noFill/>
            <a:ln w="3175" cap="flat">
              <a:solidFill>
                <a:schemeClr val="bg1">
                  <a:lumMod val="8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Freeform 7"/>
            <p:cNvSpPr/>
            <p:nvPr/>
          </p:nvSpPr>
          <p:spPr bwMode="auto">
            <a:xfrm rot="619297">
              <a:off x="5631554" y="412810"/>
              <a:ext cx="2520576" cy="2571843"/>
            </a:xfrm>
            <a:custGeom>
              <a:avLst/>
              <a:gdLst>
                <a:gd name="T0" fmla="*/ 137 w 247"/>
                <a:gd name="T1" fmla="*/ 2 h 252"/>
                <a:gd name="T2" fmla="*/ 165 w 247"/>
                <a:gd name="T3" fmla="*/ 65 h 252"/>
                <a:gd name="T4" fmla="*/ 239 w 247"/>
                <a:gd name="T5" fmla="*/ 77 h 252"/>
                <a:gd name="T6" fmla="*/ 197 w 247"/>
                <a:gd name="T7" fmla="*/ 134 h 252"/>
                <a:gd name="T8" fmla="*/ 224 w 247"/>
                <a:gd name="T9" fmla="*/ 200 h 252"/>
                <a:gd name="T10" fmla="*/ 152 w 247"/>
                <a:gd name="T11" fmla="*/ 193 h 252"/>
                <a:gd name="T12" fmla="*/ 109 w 247"/>
                <a:gd name="T13" fmla="*/ 250 h 252"/>
                <a:gd name="T14" fmla="*/ 81 w 247"/>
                <a:gd name="T15" fmla="*/ 185 h 252"/>
                <a:gd name="T16" fmla="*/ 9 w 247"/>
                <a:gd name="T17" fmla="*/ 174 h 252"/>
                <a:gd name="T18" fmla="*/ 50 w 247"/>
                <a:gd name="T19" fmla="*/ 116 h 252"/>
                <a:gd name="T20" fmla="*/ 23 w 247"/>
                <a:gd name="T21" fmla="*/ 52 h 252"/>
                <a:gd name="T22" fmla="*/ 95 w 247"/>
                <a:gd name="T23" fmla="*/ 58 h 252"/>
                <a:gd name="T24" fmla="*/ 137 w 247"/>
                <a:gd name="T25" fmla="*/ 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7" h="252">
                  <a:moveTo>
                    <a:pt x="137" y="2"/>
                  </a:moveTo>
                  <a:cubicBezTo>
                    <a:pt x="157" y="4"/>
                    <a:pt x="155" y="58"/>
                    <a:pt x="165" y="65"/>
                  </a:cubicBezTo>
                  <a:cubicBezTo>
                    <a:pt x="177" y="73"/>
                    <a:pt x="229" y="55"/>
                    <a:pt x="239" y="77"/>
                  </a:cubicBezTo>
                  <a:cubicBezTo>
                    <a:pt x="247" y="98"/>
                    <a:pt x="198" y="121"/>
                    <a:pt x="197" y="134"/>
                  </a:cubicBezTo>
                  <a:cubicBezTo>
                    <a:pt x="196" y="147"/>
                    <a:pt x="237" y="182"/>
                    <a:pt x="224" y="200"/>
                  </a:cubicBezTo>
                  <a:cubicBezTo>
                    <a:pt x="210" y="217"/>
                    <a:pt x="164" y="188"/>
                    <a:pt x="152" y="193"/>
                  </a:cubicBezTo>
                  <a:cubicBezTo>
                    <a:pt x="140" y="198"/>
                    <a:pt x="130" y="252"/>
                    <a:pt x="109" y="250"/>
                  </a:cubicBezTo>
                  <a:cubicBezTo>
                    <a:pt x="88" y="247"/>
                    <a:pt x="91" y="192"/>
                    <a:pt x="81" y="185"/>
                  </a:cubicBezTo>
                  <a:cubicBezTo>
                    <a:pt x="70" y="177"/>
                    <a:pt x="18" y="196"/>
                    <a:pt x="9" y="174"/>
                  </a:cubicBezTo>
                  <a:cubicBezTo>
                    <a:pt x="0" y="153"/>
                    <a:pt x="49" y="129"/>
                    <a:pt x="50" y="116"/>
                  </a:cubicBezTo>
                  <a:cubicBezTo>
                    <a:pt x="52" y="104"/>
                    <a:pt x="11" y="69"/>
                    <a:pt x="23" y="52"/>
                  </a:cubicBezTo>
                  <a:cubicBezTo>
                    <a:pt x="37" y="35"/>
                    <a:pt x="83" y="63"/>
                    <a:pt x="95" y="58"/>
                  </a:cubicBezTo>
                  <a:cubicBezTo>
                    <a:pt x="107" y="53"/>
                    <a:pt x="116" y="0"/>
                    <a:pt x="137" y="2"/>
                  </a:cubicBezTo>
                  <a:close/>
                </a:path>
              </a:pathLst>
            </a:custGeom>
            <a:noFill/>
            <a:ln w="3175" cap="flat">
              <a:solidFill>
                <a:schemeClr val="bg1">
                  <a:lumMod val="8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Freeform 8"/>
            <p:cNvSpPr/>
            <p:nvPr/>
          </p:nvSpPr>
          <p:spPr bwMode="auto">
            <a:xfrm rot="619297">
              <a:off x="5619922" y="412531"/>
              <a:ext cx="2541939" cy="2559027"/>
            </a:xfrm>
            <a:custGeom>
              <a:avLst/>
              <a:gdLst>
                <a:gd name="T0" fmla="*/ 145 w 249"/>
                <a:gd name="T1" fmla="*/ 4 h 251"/>
                <a:gd name="T2" fmla="*/ 170 w 249"/>
                <a:gd name="T3" fmla="*/ 69 h 251"/>
                <a:gd name="T4" fmla="*/ 242 w 249"/>
                <a:gd name="T5" fmla="*/ 84 h 251"/>
                <a:gd name="T6" fmla="*/ 197 w 249"/>
                <a:gd name="T7" fmla="*/ 138 h 251"/>
                <a:gd name="T8" fmla="*/ 219 w 249"/>
                <a:gd name="T9" fmla="*/ 205 h 251"/>
                <a:gd name="T10" fmla="*/ 148 w 249"/>
                <a:gd name="T11" fmla="*/ 194 h 251"/>
                <a:gd name="T12" fmla="*/ 103 w 249"/>
                <a:gd name="T13" fmla="*/ 248 h 251"/>
                <a:gd name="T14" fmla="*/ 79 w 249"/>
                <a:gd name="T15" fmla="*/ 182 h 251"/>
                <a:gd name="T16" fmla="*/ 8 w 249"/>
                <a:gd name="T17" fmla="*/ 168 h 251"/>
                <a:gd name="T18" fmla="*/ 52 w 249"/>
                <a:gd name="T19" fmla="*/ 112 h 251"/>
                <a:gd name="T20" fmla="*/ 30 w 249"/>
                <a:gd name="T21" fmla="*/ 47 h 251"/>
                <a:gd name="T22" fmla="*/ 100 w 249"/>
                <a:gd name="T23" fmla="*/ 56 h 251"/>
                <a:gd name="T24" fmla="*/ 145 w 249"/>
                <a:gd name="T25" fmla="*/ 4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9" h="251">
                  <a:moveTo>
                    <a:pt x="145" y="4"/>
                  </a:moveTo>
                  <a:cubicBezTo>
                    <a:pt x="165" y="7"/>
                    <a:pt x="160" y="61"/>
                    <a:pt x="170" y="69"/>
                  </a:cubicBezTo>
                  <a:cubicBezTo>
                    <a:pt x="180" y="77"/>
                    <a:pt x="233" y="62"/>
                    <a:pt x="242" y="84"/>
                  </a:cubicBezTo>
                  <a:cubicBezTo>
                    <a:pt x="249" y="105"/>
                    <a:pt x="199" y="126"/>
                    <a:pt x="197" y="138"/>
                  </a:cubicBezTo>
                  <a:cubicBezTo>
                    <a:pt x="195" y="150"/>
                    <a:pt x="234" y="188"/>
                    <a:pt x="219" y="205"/>
                  </a:cubicBezTo>
                  <a:cubicBezTo>
                    <a:pt x="205" y="222"/>
                    <a:pt x="161" y="190"/>
                    <a:pt x="148" y="194"/>
                  </a:cubicBezTo>
                  <a:cubicBezTo>
                    <a:pt x="137" y="199"/>
                    <a:pt x="124" y="251"/>
                    <a:pt x="103" y="248"/>
                  </a:cubicBezTo>
                  <a:cubicBezTo>
                    <a:pt x="83" y="244"/>
                    <a:pt x="88" y="190"/>
                    <a:pt x="79" y="182"/>
                  </a:cubicBezTo>
                  <a:cubicBezTo>
                    <a:pt x="69" y="173"/>
                    <a:pt x="16" y="189"/>
                    <a:pt x="8" y="168"/>
                  </a:cubicBezTo>
                  <a:cubicBezTo>
                    <a:pt x="0" y="147"/>
                    <a:pt x="50" y="125"/>
                    <a:pt x="52" y="112"/>
                  </a:cubicBezTo>
                  <a:cubicBezTo>
                    <a:pt x="55" y="100"/>
                    <a:pt x="16" y="63"/>
                    <a:pt x="30" y="47"/>
                  </a:cubicBezTo>
                  <a:cubicBezTo>
                    <a:pt x="44" y="30"/>
                    <a:pt x="88" y="61"/>
                    <a:pt x="100" y="56"/>
                  </a:cubicBezTo>
                  <a:cubicBezTo>
                    <a:pt x="112" y="52"/>
                    <a:pt x="125" y="0"/>
                    <a:pt x="145" y="4"/>
                  </a:cubicBezTo>
                  <a:close/>
                </a:path>
              </a:pathLst>
            </a:custGeom>
            <a:noFill/>
            <a:ln w="3175" cap="flat">
              <a:solidFill>
                <a:schemeClr val="bg1">
                  <a:lumMod val="8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Freeform 9"/>
            <p:cNvSpPr/>
            <p:nvPr/>
          </p:nvSpPr>
          <p:spPr bwMode="auto">
            <a:xfrm rot="619297">
              <a:off x="5610612" y="421007"/>
              <a:ext cx="2559027" cy="2550483"/>
            </a:xfrm>
            <a:custGeom>
              <a:avLst/>
              <a:gdLst>
                <a:gd name="T0" fmla="*/ 153 w 251"/>
                <a:gd name="T1" fmla="*/ 5 h 250"/>
                <a:gd name="T2" fmla="*/ 174 w 251"/>
                <a:gd name="T3" fmla="*/ 71 h 250"/>
                <a:gd name="T4" fmla="*/ 244 w 251"/>
                <a:gd name="T5" fmla="*/ 90 h 250"/>
                <a:gd name="T6" fmla="*/ 197 w 251"/>
                <a:gd name="T7" fmla="*/ 141 h 250"/>
                <a:gd name="T8" fmla="*/ 215 w 251"/>
                <a:gd name="T9" fmla="*/ 209 h 250"/>
                <a:gd name="T10" fmla="*/ 145 w 251"/>
                <a:gd name="T11" fmla="*/ 194 h 250"/>
                <a:gd name="T12" fmla="*/ 97 w 251"/>
                <a:gd name="T13" fmla="*/ 245 h 250"/>
                <a:gd name="T14" fmla="*/ 76 w 251"/>
                <a:gd name="T15" fmla="*/ 177 h 250"/>
                <a:gd name="T16" fmla="*/ 7 w 251"/>
                <a:gd name="T17" fmla="*/ 160 h 250"/>
                <a:gd name="T18" fmla="*/ 54 w 251"/>
                <a:gd name="T19" fmla="*/ 108 h 250"/>
                <a:gd name="T20" fmla="*/ 36 w 251"/>
                <a:gd name="T21" fmla="*/ 40 h 250"/>
                <a:gd name="T22" fmla="*/ 105 w 251"/>
                <a:gd name="T23" fmla="*/ 54 h 250"/>
                <a:gd name="T24" fmla="*/ 153 w 251"/>
                <a:gd name="T25" fmla="*/ 5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1" h="250">
                  <a:moveTo>
                    <a:pt x="153" y="5"/>
                  </a:moveTo>
                  <a:cubicBezTo>
                    <a:pt x="173" y="9"/>
                    <a:pt x="165" y="62"/>
                    <a:pt x="174" y="71"/>
                  </a:cubicBezTo>
                  <a:cubicBezTo>
                    <a:pt x="184" y="80"/>
                    <a:pt x="238" y="68"/>
                    <a:pt x="244" y="90"/>
                  </a:cubicBezTo>
                  <a:cubicBezTo>
                    <a:pt x="251" y="111"/>
                    <a:pt x="200" y="129"/>
                    <a:pt x="197" y="141"/>
                  </a:cubicBezTo>
                  <a:cubicBezTo>
                    <a:pt x="194" y="153"/>
                    <a:pt x="231" y="193"/>
                    <a:pt x="215" y="209"/>
                  </a:cubicBezTo>
                  <a:cubicBezTo>
                    <a:pt x="199" y="225"/>
                    <a:pt x="158" y="191"/>
                    <a:pt x="145" y="194"/>
                  </a:cubicBezTo>
                  <a:cubicBezTo>
                    <a:pt x="133" y="198"/>
                    <a:pt x="117" y="250"/>
                    <a:pt x="97" y="245"/>
                  </a:cubicBezTo>
                  <a:cubicBezTo>
                    <a:pt x="77" y="240"/>
                    <a:pt x="86" y="186"/>
                    <a:pt x="76" y="177"/>
                  </a:cubicBezTo>
                  <a:cubicBezTo>
                    <a:pt x="67" y="169"/>
                    <a:pt x="14" y="181"/>
                    <a:pt x="7" y="160"/>
                  </a:cubicBezTo>
                  <a:cubicBezTo>
                    <a:pt x="0" y="139"/>
                    <a:pt x="51" y="120"/>
                    <a:pt x="54" y="108"/>
                  </a:cubicBezTo>
                  <a:cubicBezTo>
                    <a:pt x="57" y="95"/>
                    <a:pt x="21" y="56"/>
                    <a:pt x="36" y="40"/>
                  </a:cubicBezTo>
                  <a:cubicBezTo>
                    <a:pt x="51" y="25"/>
                    <a:pt x="93" y="58"/>
                    <a:pt x="105" y="54"/>
                  </a:cubicBezTo>
                  <a:cubicBezTo>
                    <a:pt x="117" y="51"/>
                    <a:pt x="133" y="0"/>
                    <a:pt x="153" y="5"/>
                  </a:cubicBezTo>
                  <a:close/>
                </a:path>
              </a:pathLst>
            </a:custGeom>
            <a:noFill/>
            <a:ln w="3175" cap="flat">
              <a:solidFill>
                <a:schemeClr val="bg1">
                  <a:lumMod val="8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Freeform 10"/>
            <p:cNvSpPr/>
            <p:nvPr/>
          </p:nvSpPr>
          <p:spPr bwMode="auto">
            <a:xfrm rot="619297">
              <a:off x="5611378" y="421076"/>
              <a:ext cx="2559027" cy="2541939"/>
            </a:xfrm>
            <a:custGeom>
              <a:avLst/>
              <a:gdLst>
                <a:gd name="T0" fmla="*/ 160 w 251"/>
                <a:gd name="T1" fmla="*/ 6 h 249"/>
                <a:gd name="T2" fmla="*/ 178 w 251"/>
                <a:gd name="T3" fmla="*/ 74 h 249"/>
                <a:gd name="T4" fmla="*/ 246 w 251"/>
                <a:gd name="T5" fmla="*/ 97 h 249"/>
                <a:gd name="T6" fmla="*/ 196 w 251"/>
                <a:gd name="T7" fmla="*/ 145 h 249"/>
                <a:gd name="T8" fmla="*/ 209 w 251"/>
                <a:gd name="T9" fmla="*/ 215 h 249"/>
                <a:gd name="T10" fmla="*/ 141 w 251"/>
                <a:gd name="T11" fmla="*/ 195 h 249"/>
                <a:gd name="T12" fmla="*/ 91 w 251"/>
                <a:gd name="T13" fmla="*/ 243 h 249"/>
                <a:gd name="T14" fmla="*/ 73 w 251"/>
                <a:gd name="T15" fmla="*/ 174 h 249"/>
                <a:gd name="T16" fmla="*/ 5 w 251"/>
                <a:gd name="T17" fmla="*/ 153 h 249"/>
                <a:gd name="T18" fmla="*/ 55 w 251"/>
                <a:gd name="T19" fmla="*/ 104 h 249"/>
                <a:gd name="T20" fmla="*/ 42 w 251"/>
                <a:gd name="T21" fmla="*/ 35 h 249"/>
                <a:gd name="T22" fmla="*/ 109 w 251"/>
                <a:gd name="T23" fmla="*/ 53 h 249"/>
                <a:gd name="T24" fmla="*/ 160 w 251"/>
                <a:gd name="T25" fmla="*/ 6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1" h="249">
                  <a:moveTo>
                    <a:pt x="160" y="6"/>
                  </a:moveTo>
                  <a:cubicBezTo>
                    <a:pt x="181" y="12"/>
                    <a:pt x="169" y="65"/>
                    <a:pt x="178" y="74"/>
                  </a:cubicBezTo>
                  <a:cubicBezTo>
                    <a:pt x="187" y="84"/>
                    <a:pt x="241" y="76"/>
                    <a:pt x="246" y="97"/>
                  </a:cubicBezTo>
                  <a:cubicBezTo>
                    <a:pt x="251" y="118"/>
                    <a:pt x="199" y="133"/>
                    <a:pt x="196" y="145"/>
                  </a:cubicBezTo>
                  <a:cubicBezTo>
                    <a:pt x="192" y="157"/>
                    <a:pt x="226" y="199"/>
                    <a:pt x="209" y="215"/>
                  </a:cubicBezTo>
                  <a:cubicBezTo>
                    <a:pt x="193" y="230"/>
                    <a:pt x="154" y="193"/>
                    <a:pt x="141" y="195"/>
                  </a:cubicBezTo>
                  <a:cubicBezTo>
                    <a:pt x="129" y="198"/>
                    <a:pt x="110" y="249"/>
                    <a:pt x="91" y="243"/>
                  </a:cubicBezTo>
                  <a:cubicBezTo>
                    <a:pt x="70" y="237"/>
                    <a:pt x="82" y="184"/>
                    <a:pt x="73" y="174"/>
                  </a:cubicBezTo>
                  <a:cubicBezTo>
                    <a:pt x="64" y="165"/>
                    <a:pt x="11" y="174"/>
                    <a:pt x="5" y="153"/>
                  </a:cubicBezTo>
                  <a:cubicBezTo>
                    <a:pt x="0" y="132"/>
                    <a:pt x="52" y="116"/>
                    <a:pt x="55" y="104"/>
                  </a:cubicBezTo>
                  <a:cubicBezTo>
                    <a:pt x="59" y="92"/>
                    <a:pt x="25" y="50"/>
                    <a:pt x="42" y="35"/>
                  </a:cubicBezTo>
                  <a:cubicBezTo>
                    <a:pt x="58" y="20"/>
                    <a:pt x="97" y="56"/>
                    <a:pt x="109" y="53"/>
                  </a:cubicBezTo>
                  <a:cubicBezTo>
                    <a:pt x="122" y="50"/>
                    <a:pt x="141" y="0"/>
                    <a:pt x="160" y="6"/>
                  </a:cubicBezTo>
                  <a:close/>
                </a:path>
              </a:pathLst>
            </a:custGeom>
            <a:noFill/>
            <a:ln w="3175" cap="flat">
              <a:solidFill>
                <a:schemeClr val="bg1">
                  <a:lumMod val="8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Freeform 11"/>
            <p:cNvSpPr/>
            <p:nvPr/>
          </p:nvSpPr>
          <p:spPr bwMode="auto">
            <a:xfrm rot="619297">
              <a:off x="5602416" y="434239"/>
              <a:ext cx="2580387" cy="2520577"/>
            </a:xfrm>
            <a:custGeom>
              <a:avLst/>
              <a:gdLst>
                <a:gd name="T0" fmla="*/ 169 w 253"/>
                <a:gd name="T1" fmla="*/ 7 h 247"/>
                <a:gd name="T2" fmla="*/ 182 w 253"/>
                <a:gd name="T3" fmla="*/ 77 h 247"/>
                <a:gd name="T4" fmla="*/ 249 w 253"/>
                <a:gd name="T5" fmla="*/ 104 h 247"/>
                <a:gd name="T6" fmla="*/ 196 w 253"/>
                <a:gd name="T7" fmla="*/ 148 h 247"/>
                <a:gd name="T8" fmla="*/ 205 w 253"/>
                <a:gd name="T9" fmla="*/ 219 h 247"/>
                <a:gd name="T10" fmla="*/ 137 w 253"/>
                <a:gd name="T11" fmla="*/ 196 h 247"/>
                <a:gd name="T12" fmla="*/ 85 w 253"/>
                <a:gd name="T13" fmla="*/ 240 h 247"/>
                <a:gd name="T14" fmla="*/ 71 w 253"/>
                <a:gd name="T15" fmla="*/ 170 h 247"/>
                <a:gd name="T16" fmla="*/ 5 w 253"/>
                <a:gd name="T17" fmla="*/ 145 h 247"/>
                <a:gd name="T18" fmla="*/ 57 w 253"/>
                <a:gd name="T19" fmla="*/ 100 h 247"/>
                <a:gd name="T20" fmla="*/ 48 w 253"/>
                <a:gd name="T21" fmla="*/ 29 h 247"/>
                <a:gd name="T22" fmla="*/ 115 w 253"/>
                <a:gd name="T23" fmla="*/ 51 h 247"/>
                <a:gd name="T24" fmla="*/ 169 w 253"/>
                <a:gd name="T25" fmla="*/ 7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3" h="247">
                  <a:moveTo>
                    <a:pt x="169" y="7"/>
                  </a:moveTo>
                  <a:cubicBezTo>
                    <a:pt x="189" y="15"/>
                    <a:pt x="174" y="67"/>
                    <a:pt x="182" y="77"/>
                  </a:cubicBezTo>
                  <a:cubicBezTo>
                    <a:pt x="191" y="87"/>
                    <a:pt x="245" y="82"/>
                    <a:pt x="249" y="104"/>
                  </a:cubicBezTo>
                  <a:cubicBezTo>
                    <a:pt x="253" y="124"/>
                    <a:pt x="200" y="136"/>
                    <a:pt x="196" y="148"/>
                  </a:cubicBezTo>
                  <a:cubicBezTo>
                    <a:pt x="191" y="160"/>
                    <a:pt x="223" y="204"/>
                    <a:pt x="205" y="219"/>
                  </a:cubicBezTo>
                  <a:cubicBezTo>
                    <a:pt x="187" y="233"/>
                    <a:pt x="150" y="193"/>
                    <a:pt x="137" y="196"/>
                  </a:cubicBezTo>
                  <a:cubicBezTo>
                    <a:pt x="125" y="198"/>
                    <a:pt x="104" y="247"/>
                    <a:pt x="85" y="240"/>
                  </a:cubicBezTo>
                  <a:cubicBezTo>
                    <a:pt x="65" y="233"/>
                    <a:pt x="79" y="180"/>
                    <a:pt x="71" y="170"/>
                  </a:cubicBezTo>
                  <a:cubicBezTo>
                    <a:pt x="63" y="160"/>
                    <a:pt x="9" y="166"/>
                    <a:pt x="5" y="145"/>
                  </a:cubicBezTo>
                  <a:cubicBezTo>
                    <a:pt x="0" y="124"/>
                    <a:pt x="53" y="111"/>
                    <a:pt x="57" y="100"/>
                  </a:cubicBezTo>
                  <a:cubicBezTo>
                    <a:pt x="61" y="87"/>
                    <a:pt x="30" y="43"/>
                    <a:pt x="48" y="29"/>
                  </a:cubicBezTo>
                  <a:cubicBezTo>
                    <a:pt x="65" y="15"/>
                    <a:pt x="102" y="54"/>
                    <a:pt x="115" y="51"/>
                  </a:cubicBezTo>
                  <a:cubicBezTo>
                    <a:pt x="127" y="49"/>
                    <a:pt x="149" y="0"/>
                    <a:pt x="169" y="7"/>
                  </a:cubicBezTo>
                  <a:close/>
                </a:path>
              </a:pathLst>
            </a:custGeom>
            <a:noFill/>
            <a:ln w="3175" cap="flat">
              <a:solidFill>
                <a:schemeClr val="bg1">
                  <a:lumMod val="8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Freeform 12"/>
            <p:cNvSpPr/>
            <p:nvPr/>
          </p:nvSpPr>
          <p:spPr bwMode="auto">
            <a:xfrm rot="619297">
              <a:off x="5602799" y="442818"/>
              <a:ext cx="2580387" cy="2499217"/>
            </a:xfrm>
            <a:custGeom>
              <a:avLst/>
              <a:gdLst>
                <a:gd name="T0" fmla="*/ 176 w 253"/>
                <a:gd name="T1" fmla="*/ 8 h 245"/>
                <a:gd name="T2" fmla="*/ 185 w 253"/>
                <a:gd name="T3" fmla="*/ 79 h 245"/>
                <a:gd name="T4" fmla="*/ 251 w 253"/>
                <a:gd name="T5" fmla="*/ 110 h 245"/>
                <a:gd name="T6" fmla="*/ 195 w 253"/>
                <a:gd name="T7" fmla="*/ 151 h 245"/>
                <a:gd name="T8" fmla="*/ 200 w 253"/>
                <a:gd name="T9" fmla="*/ 223 h 245"/>
                <a:gd name="T10" fmla="*/ 133 w 253"/>
                <a:gd name="T11" fmla="*/ 196 h 245"/>
                <a:gd name="T12" fmla="*/ 78 w 253"/>
                <a:gd name="T13" fmla="*/ 238 h 245"/>
                <a:gd name="T14" fmla="*/ 67 w 253"/>
                <a:gd name="T15" fmla="*/ 166 h 245"/>
                <a:gd name="T16" fmla="*/ 3 w 253"/>
                <a:gd name="T17" fmla="*/ 138 h 245"/>
                <a:gd name="T18" fmla="*/ 58 w 253"/>
                <a:gd name="T19" fmla="*/ 95 h 245"/>
                <a:gd name="T20" fmla="*/ 54 w 253"/>
                <a:gd name="T21" fmla="*/ 22 h 245"/>
                <a:gd name="T22" fmla="*/ 119 w 253"/>
                <a:gd name="T23" fmla="*/ 49 h 245"/>
                <a:gd name="T24" fmla="*/ 176 w 253"/>
                <a:gd name="T25" fmla="*/ 8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3" h="245">
                  <a:moveTo>
                    <a:pt x="176" y="8"/>
                  </a:moveTo>
                  <a:cubicBezTo>
                    <a:pt x="196" y="17"/>
                    <a:pt x="178" y="68"/>
                    <a:pt x="185" y="79"/>
                  </a:cubicBezTo>
                  <a:cubicBezTo>
                    <a:pt x="193" y="90"/>
                    <a:pt x="248" y="88"/>
                    <a:pt x="251" y="110"/>
                  </a:cubicBezTo>
                  <a:cubicBezTo>
                    <a:pt x="253" y="130"/>
                    <a:pt x="199" y="139"/>
                    <a:pt x="195" y="151"/>
                  </a:cubicBezTo>
                  <a:cubicBezTo>
                    <a:pt x="190" y="163"/>
                    <a:pt x="219" y="210"/>
                    <a:pt x="200" y="223"/>
                  </a:cubicBezTo>
                  <a:cubicBezTo>
                    <a:pt x="181" y="237"/>
                    <a:pt x="146" y="194"/>
                    <a:pt x="133" y="196"/>
                  </a:cubicBezTo>
                  <a:cubicBezTo>
                    <a:pt x="121" y="197"/>
                    <a:pt x="97" y="245"/>
                    <a:pt x="78" y="238"/>
                  </a:cubicBezTo>
                  <a:cubicBezTo>
                    <a:pt x="58" y="229"/>
                    <a:pt x="75" y="177"/>
                    <a:pt x="67" y="166"/>
                  </a:cubicBezTo>
                  <a:cubicBezTo>
                    <a:pt x="60" y="155"/>
                    <a:pt x="6" y="159"/>
                    <a:pt x="3" y="138"/>
                  </a:cubicBezTo>
                  <a:cubicBezTo>
                    <a:pt x="0" y="117"/>
                    <a:pt x="53" y="106"/>
                    <a:pt x="58" y="95"/>
                  </a:cubicBezTo>
                  <a:cubicBezTo>
                    <a:pt x="63" y="82"/>
                    <a:pt x="34" y="36"/>
                    <a:pt x="54" y="22"/>
                  </a:cubicBezTo>
                  <a:cubicBezTo>
                    <a:pt x="72" y="9"/>
                    <a:pt x="106" y="51"/>
                    <a:pt x="119" y="49"/>
                  </a:cubicBezTo>
                  <a:cubicBezTo>
                    <a:pt x="131" y="48"/>
                    <a:pt x="156" y="0"/>
                    <a:pt x="176" y="8"/>
                  </a:cubicBezTo>
                  <a:close/>
                </a:path>
              </a:pathLst>
            </a:custGeom>
            <a:noFill/>
            <a:ln w="3175" cap="flat">
              <a:solidFill>
                <a:schemeClr val="bg1">
                  <a:lumMod val="8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Freeform 13"/>
            <p:cNvSpPr/>
            <p:nvPr/>
          </p:nvSpPr>
          <p:spPr bwMode="auto">
            <a:xfrm rot="619297">
              <a:off x="5590016" y="442435"/>
              <a:ext cx="2601749" cy="2499217"/>
            </a:xfrm>
            <a:custGeom>
              <a:avLst/>
              <a:gdLst>
                <a:gd name="T0" fmla="*/ 184 w 255"/>
                <a:gd name="T1" fmla="*/ 10 h 245"/>
                <a:gd name="T2" fmla="*/ 190 w 255"/>
                <a:gd name="T3" fmla="*/ 82 h 245"/>
                <a:gd name="T4" fmla="*/ 254 w 255"/>
                <a:gd name="T5" fmla="*/ 117 h 245"/>
                <a:gd name="T6" fmla="*/ 195 w 255"/>
                <a:gd name="T7" fmla="*/ 155 h 245"/>
                <a:gd name="T8" fmla="*/ 195 w 255"/>
                <a:gd name="T9" fmla="*/ 229 h 245"/>
                <a:gd name="T10" fmla="*/ 130 w 255"/>
                <a:gd name="T11" fmla="*/ 197 h 245"/>
                <a:gd name="T12" fmla="*/ 72 w 255"/>
                <a:gd name="T13" fmla="*/ 236 h 245"/>
                <a:gd name="T14" fmla="*/ 65 w 255"/>
                <a:gd name="T15" fmla="*/ 162 h 245"/>
                <a:gd name="T16" fmla="*/ 2 w 255"/>
                <a:gd name="T17" fmla="*/ 131 h 245"/>
                <a:gd name="T18" fmla="*/ 60 w 255"/>
                <a:gd name="T19" fmla="*/ 91 h 245"/>
                <a:gd name="T20" fmla="*/ 60 w 255"/>
                <a:gd name="T21" fmla="*/ 17 h 245"/>
                <a:gd name="T22" fmla="*/ 124 w 255"/>
                <a:gd name="T23" fmla="*/ 48 h 245"/>
                <a:gd name="T24" fmla="*/ 184 w 255"/>
                <a:gd name="T25" fmla="*/ 1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5" h="245">
                  <a:moveTo>
                    <a:pt x="184" y="10"/>
                  </a:moveTo>
                  <a:cubicBezTo>
                    <a:pt x="204" y="20"/>
                    <a:pt x="182" y="71"/>
                    <a:pt x="190" y="82"/>
                  </a:cubicBezTo>
                  <a:cubicBezTo>
                    <a:pt x="197" y="94"/>
                    <a:pt x="252" y="95"/>
                    <a:pt x="254" y="117"/>
                  </a:cubicBezTo>
                  <a:cubicBezTo>
                    <a:pt x="255" y="137"/>
                    <a:pt x="200" y="144"/>
                    <a:pt x="195" y="155"/>
                  </a:cubicBezTo>
                  <a:cubicBezTo>
                    <a:pt x="189" y="167"/>
                    <a:pt x="216" y="216"/>
                    <a:pt x="195" y="229"/>
                  </a:cubicBezTo>
                  <a:cubicBezTo>
                    <a:pt x="176" y="241"/>
                    <a:pt x="143" y="196"/>
                    <a:pt x="130" y="197"/>
                  </a:cubicBezTo>
                  <a:cubicBezTo>
                    <a:pt x="118" y="197"/>
                    <a:pt x="91" y="245"/>
                    <a:pt x="72" y="236"/>
                  </a:cubicBezTo>
                  <a:cubicBezTo>
                    <a:pt x="52" y="226"/>
                    <a:pt x="73" y="174"/>
                    <a:pt x="65" y="162"/>
                  </a:cubicBezTo>
                  <a:cubicBezTo>
                    <a:pt x="58" y="152"/>
                    <a:pt x="3" y="152"/>
                    <a:pt x="2" y="131"/>
                  </a:cubicBezTo>
                  <a:cubicBezTo>
                    <a:pt x="0" y="110"/>
                    <a:pt x="55" y="103"/>
                    <a:pt x="60" y="91"/>
                  </a:cubicBezTo>
                  <a:cubicBezTo>
                    <a:pt x="66" y="79"/>
                    <a:pt x="39" y="30"/>
                    <a:pt x="60" y="17"/>
                  </a:cubicBezTo>
                  <a:cubicBezTo>
                    <a:pt x="79" y="5"/>
                    <a:pt x="111" y="49"/>
                    <a:pt x="124" y="48"/>
                  </a:cubicBezTo>
                  <a:cubicBezTo>
                    <a:pt x="137" y="48"/>
                    <a:pt x="165" y="0"/>
                    <a:pt x="184" y="10"/>
                  </a:cubicBezTo>
                  <a:close/>
                </a:path>
              </a:pathLst>
            </a:custGeom>
            <a:noFill/>
            <a:ln w="3175" cap="flat">
              <a:solidFill>
                <a:schemeClr val="bg1">
                  <a:lumMod val="8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Freeform 14"/>
            <p:cNvSpPr/>
            <p:nvPr/>
          </p:nvSpPr>
          <p:spPr bwMode="auto">
            <a:xfrm rot="619297">
              <a:off x="5588764" y="443479"/>
              <a:ext cx="2614564" cy="2512032"/>
            </a:xfrm>
            <a:custGeom>
              <a:avLst/>
              <a:gdLst>
                <a:gd name="T0" fmla="*/ 0 w 256"/>
                <a:gd name="T1" fmla="*/ 124 h 246"/>
                <a:gd name="T2" fmla="*/ 61 w 256"/>
                <a:gd name="T3" fmla="*/ 88 h 246"/>
                <a:gd name="T4" fmla="*/ 65 w 256"/>
                <a:gd name="T5" fmla="*/ 11 h 246"/>
                <a:gd name="T6" fmla="*/ 128 w 256"/>
                <a:gd name="T7" fmla="*/ 47 h 246"/>
                <a:gd name="T8" fmla="*/ 191 w 256"/>
                <a:gd name="T9" fmla="*/ 12 h 246"/>
                <a:gd name="T10" fmla="*/ 193 w 256"/>
                <a:gd name="T11" fmla="*/ 86 h 246"/>
                <a:gd name="T12" fmla="*/ 255 w 256"/>
                <a:gd name="T13" fmla="*/ 124 h 246"/>
                <a:gd name="T14" fmla="*/ 194 w 256"/>
                <a:gd name="T15" fmla="*/ 159 h 246"/>
                <a:gd name="T16" fmla="*/ 190 w 256"/>
                <a:gd name="T17" fmla="*/ 234 h 246"/>
                <a:gd name="T18" fmla="*/ 125 w 256"/>
                <a:gd name="T19" fmla="*/ 198 h 246"/>
                <a:gd name="T20" fmla="*/ 65 w 256"/>
                <a:gd name="T21" fmla="*/ 234 h 246"/>
                <a:gd name="T22" fmla="*/ 62 w 256"/>
                <a:gd name="T23" fmla="*/ 159 h 246"/>
                <a:gd name="T24" fmla="*/ 0 w 256"/>
                <a:gd name="T25" fmla="*/ 124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6" h="246">
                  <a:moveTo>
                    <a:pt x="0" y="124"/>
                  </a:moveTo>
                  <a:cubicBezTo>
                    <a:pt x="0" y="103"/>
                    <a:pt x="55" y="99"/>
                    <a:pt x="61" y="88"/>
                  </a:cubicBezTo>
                  <a:cubicBezTo>
                    <a:pt x="67" y="75"/>
                    <a:pt x="43" y="24"/>
                    <a:pt x="65" y="11"/>
                  </a:cubicBezTo>
                  <a:cubicBezTo>
                    <a:pt x="85" y="0"/>
                    <a:pt x="115" y="47"/>
                    <a:pt x="128" y="47"/>
                  </a:cubicBezTo>
                  <a:cubicBezTo>
                    <a:pt x="141" y="47"/>
                    <a:pt x="172" y="1"/>
                    <a:pt x="191" y="12"/>
                  </a:cubicBezTo>
                  <a:cubicBezTo>
                    <a:pt x="211" y="23"/>
                    <a:pt x="186" y="73"/>
                    <a:pt x="193" y="86"/>
                  </a:cubicBezTo>
                  <a:cubicBezTo>
                    <a:pt x="200" y="98"/>
                    <a:pt x="256" y="102"/>
                    <a:pt x="255" y="124"/>
                  </a:cubicBezTo>
                  <a:cubicBezTo>
                    <a:pt x="255" y="145"/>
                    <a:pt x="200" y="148"/>
                    <a:pt x="194" y="159"/>
                  </a:cubicBezTo>
                  <a:cubicBezTo>
                    <a:pt x="187" y="171"/>
                    <a:pt x="212" y="222"/>
                    <a:pt x="190" y="234"/>
                  </a:cubicBezTo>
                  <a:cubicBezTo>
                    <a:pt x="169" y="246"/>
                    <a:pt x="139" y="198"/>
                    <a:pt x="125" y="198"/>
                  </a:cubicBezTo>
                  <a:cubicBezTo>
                    <a:pt x="113" y="197"/>
                    <a:pt x="83" y="244"/>
                    <a:pt x="65" y="234"/>
                  </a:cubicBezTo>
                  <a:cubicBezTo>
                    <a:pt x="46" y="223"/>
                    <a:pt x="69" y="172"/>
                    <a:pt x="62" y="159"/>
                  </a:cubicBezTo>
                  <a:cubicBezTo>
                    <a:pt x="55" y="148"/>
                    <a:pt x="0" y="145"/>
                    <a:pt x="0" y="124"/>
                  </a:cubicBezTo>
                  <a:close/>
                </a:path>
              </a:pathLst>
            </a:custGeom>
            <a:noFill/>
            <a:ln w="3175" cap="flat">
              <a:solidFill>
                <a:schemeClr val="bg1">
                  <a:lumMod val="8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/>
            </a:p>
          </p:txBody>
        </p:sp>
      </p:grpSp>
      <p:sp>
        <p:nvSpPr>
          <p:cNvPr id="42" name="文本框 41"/>
          <p:cNvSpPr txBox="1"/>
          <p:nvPr/>
        </p:nvSpPr>
        <p:spPr>
          <a:xfrm>
            <a:off x="2755653" y="2987615"/>
            <a:ext cx="581787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3200" dirty="0">
                <a:solidFill>
                  <a:srgbClr val="3563A8"/>
                </a:solidFill>
                <a:latin typeface="汉仪细等线简" panose="02010609000101010101" pitchFamily="49" charset="-122"/>
                <a:ea typeface="汉仪细等线简" panose="02010609000101010101" pitchFamily="49" charset="-122"/>
              </a:rPr>
              <a:t>[  AI</a:t>
            </a:r>
            <a:r>
              <a:rPr lang="zh-CN" altLang="en-US" sz="3200" dirty="0">
                <a:solidFill>
                  <a:srgbClr val="3563A8"/>
                </a:solidFill>
                <a:latin typeface="汉仪细等线简" panose="02010609000101010101" pitchFamily="49" charset="-122"/>
                <a:ea typeface="汉仪细等线简" panose="02010609000101010101" pitchFamily="49" charset="-122"/>
              </a:rPr>
              <a:t>简史 </a:t>
            </a:r>
            <a:r>
              <a:rPr lang="en-US" altLang="zh-CN" sz="3200" dirty="0">
                <a:solidFill>
                  <a:srgbClr val="3563A8"/>
                </a:solidFill>
                <a:latin typeface="汉仪细等线简" panose="02010609000101010101" pitchFamily="49" charset="-122"/>
                <a:ea typeface="汉仪细等线简" panose="02010609000101010101" pitchFamily="49" charset="-122"/>
              </a:rPr>
              <a:t>&amp; </a:t>
            </a:r>
            <a:r>
              <a:rPr lang="zh-CN" altLang="en-US" sz="3200" dirty="0">
                <a:solidFill>
                  <a:srgbClr val="3563A8"/>
                </a:solidFill>
                <a:latin typeface="汉仪细等线简" panose="02010609000101010101" pitchFamily="49" charset="-122"/>
                <a:ea typeface="汉仪细等线简" panose="02010609000101010101" pitchFamily="49" charset="-122"/>
              </a:rPr>
              <a:t>神经网络</a:t>
            </a:r>
            <a:r>
              <a:rPr lang="zh-CN" altLang="zh-CN" sz="3200" dirty="0">
                <a:solidFill>
                  <a:srgbClr val="3563A8"/>
                </a:solidFill>
                <a:latin typeface="汉仪细等线简" panose="02010609000101010101" pitchFamily="49" charset="-122"/>
                <a:ea typeface="汉仪细等线简" panose="02010609000101010101" pitchFamily="49" charset="-122"/>
              </a:rPr>
              <a:t>  </a:t>
            </a:r>
            <a:r>
              <a:rPr lang="en-US" altLang="zh-CN" sz="3200" dirty="0">
                <a:solidFill>
                  <a:srgbClr val="3563A8"/>
                </a:solidFill>
                <a:latin typeface="汉仪细等线简" panose="02010609000101010101" pitchFamily="49" charset="-122"/>
                <a:ea typeface="汉仪细等线简" panose="02010609000101010101" pitchFamily="49" charset="-122"/>
              </a:rPr>
              <a:t>]</a:t>
            </a:r>
            <a:endParaRPr lang="en-US" altLang="zh-CN" sz="3200" dirty="0">
              <a:solidFill>
                <a:srgbClr val="3563A8"/>
              </a:solidFill>
              <a:latin typeface="汉仪细等线简" panose="02010609000101010101" pitchFamily="49" charset="-122"/>
              <a:ea typeface="汉仪细等线简" panose="02010609000101010101" pitchFamily="49" charset="-122"/>
            </a:endParaRPr>
          </a:p>
          <a:p>
            <a:pPr algn="r">
              <a:lnSpc>
                <a:spcPct val="150000"/>
              </a:lnSpc>
            </a:pPr>
            <a:r>
              <a:rPr lang="zh-CN" altLang="en-US" sz="2800" dirty="0">
                <a:solidFill>
                  <a:srgbClr val="3563A8"/>
                </a:solidFill>
                <a:latin typeface="汉仪细等线简" panose="02010609000101010101" pitchFamily="49" charset="-122"/>
                <a:ea typeface="汉仪细等线简" panose="02010609000101010101" pitchFamily="49" charset="-122"/>
              </a:rPr>
              <a:t>何书强</a:t>
            </a:r>
            <a:endParaRPr lang="zh-CN" altLang="en-US" sz="2800" dirty="0">
              <a:solidFill>
                <a:srgbClr val="3563A8"/>
              </a:solidFill>
              <a:latin typeface="汉仪细等线简" panose="02010609000101010101" pitchFamily="49" charset="-122"/>
              <a:ea typeface="汉仪细等线简" panose="02010609000101010101" pitchFamily="49" charset="-122"/>
            </a:endParaRPr>
          </a:p>
        </p:txBody>
      </p:sp>
      <p:cxnSp>
        <p:nvCxnSpPr>
          <p:cNvPr id="45" name="直接连接符 44"/>
          <p:cNvCxnSpPr/>
          <p:nvPr/>
        </p:nvCxnSpPr>
        <p:spPr>
          <a:xfrm>
            <a:off x="1982432" y="4515185"/>
            <a:ext cx="6466114" cy="0"/>
          </a:xfrm>
          <a:prstGeom prst="line">
            <a:avLst/>
          </a:prstGeom>
          <a:ln w="6350">
            <a:solidFill>
              <a:srgbClr val="3563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组合 34"/>
          <p:cNvGrpSpPr/>
          <p:nvPr/>
        </p:nvGrpSpPr>
        <p:grpSpPr>
          <a:xfrm rot="619297">
            <a:off x="-2209912" y="-1844306"/>
            <a:ext cx="6484691" cy="6452906"/>
            <a:chOff x="6940262" y="3251983"/>
            <a:chExt cx="971550" cy="966788"/>
          </a:xfrm>
        </p:grpSpPr>
        <p:sp>
          <p:nvSpPr>
            <p:cNvPr id="37" name="Freeform 5"/>
            <p:cNvSpPr/>
            <p:nvPr/>
          </p:nvSpPr>
          <p:spPr bwMode="auto">
            <a:xfrm>
              <a:off x="6959312" y="3251983"/>
              <a:ext cx="928688" cy="966788"/>
            </a:xfrm>
            <a:custGeom>
              <a:avLst/>
              <a:gdLst>
                <a:gd name="T0" fmla="*/ 121 w 245"/>
                <a:gd name="T1" fmla="*/ 0 h 255"/>
                <a:gd name="T2" fmla="*/ 158 w 245"/>
                <a:gd name="T3" fmla="*/ 61 h 255"/>
                <a:gd name="T4" fmla="*/ 234 w 245"/>
                <a:gd name="T5" fmla="*/ 65 h 255"/>
                <a:gd name="T6" fmla="*/ 198 w 245"/>
                <a:gd name="T7" fmla="*/ 128 h 255"/>
                <a:gd name="T8" fmla="*/ 233 w 245"/>
                <a:gd name="T9" fmla="*/ 191 h 255"/>
                <a:gd name="T10" fmla="*/ 160 w 245"/>
                <a:gd name="T11" fmla="*/ 193 h 255"/>
                <a:gd name="T12" fmla="*/ 122 w 245"/>
                <a:gd name="T13" fmla="*/ 255 h 255"/>
                <a:gd name="T14" fmla="*/ 87 w 245"/>
                <a:gd name="T15" fmla="*/ 193 h 255"/>
                <a:gd name="T16" fmla="*/ 11 w 245"/>
                <a:gd name="T17" fmla="*/ 190 h 255"/>
                <a:gd name="T18" fmla="*/ 47 w 245"/>
                <a:gd name="T19" fmla="*/ 125 h 255"/>
                <a:gd name="T20" fmla="*/ 11 w 245"/>
                <a:gd name="T21" fmla="*/ 65 h 255"/>
                <a:gd name="T22" fmla="*/ 86 w 245"/>
                <a:gd name="T23" fmla="*/ 62 h 255"/>
                <a:gd name="T24" fmla="*/ 121 w 245"/>
                <a:gd name="T25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5" h="255">
                  <a:moveTo>
                    <a:pt x="121" y="0"/>
                  </a:moveTo>
                  <a:cubicBezTo>
                    <a:pt x="142" y="0"/>
                    <a:pt x="147" y="55"/>
                    <a:pt x="158" y="61"/>
                  </a:cubicBezTo>
                  <a:cubicBezTo>
                    <a:pt x="170" y="67"/>
                    <a:pt x="222" y="43"/>
                    <a:pt x="234" y="65"/>
                  </a:cubicBezTo>
                  <a:cubicBezTo>
                    <a:pt x="245" y="85"/>
                    <a:pt x="198" y="115"/>
                    <a:pt x="198" y="128"/>
                  </a:cubicBezTo>
                  <a:cubicBezTo>
                    <a:pt x="198" y="141"/>
                    <a:pt x="244" y="172"/>
                    <a:pt x="233" y="191"/>
                  </a:cubicBezTo>
                  <a:cubicBezTo>
                    <a:pt x="222" y="211"/>
                    <a:pt x="172" y="186"/>
                    <a:pt x="160" y="193"/>
                  </a:cubicBezTo>
                  <a:cubicBezTo>
                    <a:pt x="148" y="200"/>
                    <a:pt x="143" y="255"/>
                    <a:pt x="122" y="255"/>
                  </a:cubicBezTo>
                  <a:cubicBezTo>
                    <a:pt x="101" y="255"/>
                    <a:pt x="98" y="199"/>
                    <a:pt x="87" y="193"/>
                  </a:cubicBezTo>
                  <a:cubicBezTo>
                    <a:pt x="75" y="187"/>
                    <a:pt x="24" y="212"/>
                    <a:pt x="11" y="190"/>
                  </a:cubicBezTo>
                  <a:cubicBezTo>
                    <a:pt x="0" y="169"/>
                    <a:pt x="47" y="138"/>
                    <a:pt x="47" y="125"/>
                  </a:cubicBezTo>
                  <a:cubicBezTo>
                    <a:pt x="48" y="113"/>
                    <a:pt x="1" y="83"/>
                    <a:pt x="11" y="65"/>
                  </a:cubicBezTo>
                  <a:cubicBezTo>
                    <a:pt x="23" y="45"/>
                    <a:pt x="73" y="69"/>
                    <a:pt x="86" y="62"/>
                  </a:cubicBezTo>
                  <a:cubicBezTo>
                    <a:pt x="97" y="55"/>
                    <a:pt x="100" y="0"/>
                    <a:pt x="121" y="0"/>
                  </a:cubicBezTo>
                  <a:close/>
                </a:path>
              </a:pathLst>
            </a:custGeom>
            <a:noFill/>
            <a:ln w="3175" cap="flat">
              <a:solidFill>
                <a:srgbClr val="3563A8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6"/>
            <p:cNvSpPr/>
            <p:nvPr/>
          </p:nvSpPr>
          <p:spPr bwMode="auto">
            <a:xfrm>
              <a:off x="6956137" y="3256746"/>
              <a:ext cx="936625" cy="962025"/>
            </a:xfrm>
            <a:custGeom>
              <a:avLst/>
              <a:gdLst>
                <a:gd name="T0" fmla="*/ 129 w 247"/>
                <a:gd name="T1" fmla="*/ 1 h 254"/>
                <a:gd name="T2" fmla="*/ 162 w 247"/>
                <a:gd name="T3" fmla="*/ 63 h 254"/>
                <a:gd name="T4" fmla="*/ 237 w 247"/>
                <a:gd name="T5" fmla="*/ 71 h 254"/>
                <a:gd name="T6" fmla="*/ 198 w 247"/>
                <a:gd name="T7" fmla="*/ 131 h 254"/>
                <a:gd name="T8" fmla="*/ 229 w 247"/>
                <a:gd name="T9" fmla="*/ 196 h 254"/>
                <a:gd name="T10" fmla="*/ 156 w 247"/>
                <a:gd name="T11" fmla="*/ 193 h 254"/>
                <a:gd name="T12" fmla="*/ 116 w 247"/>
                <a:gd name="T13" fmla="*/ 252 h 254"/>
                <a:gd name="T14" fmla="*/ 84 w 247"/>
                <a:gd name="T15" fmla="*/ 189 h 254"/>
                <a:gd name="T16" fmla="*/ 11 w 247"/>
                <a:gd name="T17" fmla="*/ 182 h 254"/>
                <a:gd name="T18" fmla="*/ 49 w 247"/>
                <a:gd name="T19" fmla="*/ 121 h 254"/>
                <a:gd name="T20" fmla="*/ 18 w 247"/>
                <a:gd name="T21" fmla="*/ 59 h 254"/>
                <a:gd name="T22" fmla="*/ 91 w 247"/>
                <a:gd name="T23" fmla="*/ 60 h 254"/>
                <a:gd name="T24" fmla="*/ 129 w 247"/>
                <a:gd name="T25" fmla="*/ 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7" h="254">
                  <a:moveTo>
                    <a:pt x="129" y="1"/>
                  </a:moveTo>
                  <a:cubicBezTo>
                    <a:pt x="150" y="2"/>
                    <a:pt x="151" y="57"/>
                    <a:pt x="162" y="63"/>
                  </a:cubicBezTo>
                  <a:cubicBezTo>
                    <a:pt x="174" y="70"/>
                    <a:pt x="226" y="49"/>
                    <a:pt x="237" y="71"/>
                  </a:cubicBezTo>
                  <a:cubicBezTo>
                    <a:pt x="247" y="91"/>
                    <a:pt x="199" y="118"/>
                    <a:pt x="198" y="131"/>
                  </a:cubicBezTo>
                  <a:cubicBezTo>
                    <a:pt x="197" y="144"/>
                    <a:pt x="241" y="177"/>
                    <a:pt x="229" y="196"/>
                  </a:cubicBezTo>
                  <a:cubicBezTo>
                    <a:pt x="217" y="214"/>
                    <a:pt x="169" y="187"/>
                    <a:pt x="156" y="193"/>
                  </a:cubicBezTo>
                  <a:cubicBezTo>
                    <a:pt x="144" y="199"/>
                    <a:pt x="137" y="254"/>
                    <a:pt x="116" y="252"/>
                  </a:cubicBezTo>
                  <a:cubicBezTo>
                    <a:pt x="95" y="251"/>
                    <a:pt x="95" y="196"/>
                    <a:pt x="84" y="189"/>
                  </a:cubicBezTo>
                  <a:cubicBezTo>
                    <a:pt x="73" y="182"/>
                    <a:pt x="21" y="204"/>
                    <a:pt x="11" y="182"/>
                  </a:cubicBezTo>
                  <a:cubicBezTo>
                    <a:pt x="0" y="161"/>
                    <a:pt x="48" y="134"/>
                    <a:pt x="49" y="121"/>
                  </a:cubicBezTo>
                  <a:cubicBezTo>
                    <a:pt x="50" y="108"/>
                    <a:pt x="7" y="76"/>
                    <a:pt x="18" y="59"/>
                  </a:cubicBezTo>
                  <a:cubicBezTo>
                    <a:pt x="30" y="40"/>
                    <a:pt x="78" y="66"/>
                    <a:pt x="91" y="60"/>
                  </a:cubicBezTo>
                  <a:cubicBezTo>
                    <a:pt x="103" y="54"/>
                    <a:pt x="109" y="0"/>
                    <a:pt x="129" y="1"/>
                  </a:cubicBezTo>
                  <a:close/>
                </a:path>
              </a:pathLst>
            </a:custGeom>
            <a:noFill/>
            <a:ln w="3175" cap="flat">
              <a:solidFill>
                <a:srgbClr val="3563A8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7"/>
            <p:cNvSpPr/>
            <p:nvPr/>
          </p:nvSpPr>
          <p:spPr bwMode="auto">
            <a:xfrm>
              <a:off x="6956137" y="3259921"/>
              <a:ext cx="936625" cy="955675"/>
            </a:xfrm>
            <a:custGeom>
              <a:avLst/>
              <a:gdLst>
                <a:gd name="T0" fmla="*/ 137 w 247"/>
                <a:gd name="T1" fmla="*/ 2 h 252"/>
                <a:gd name="T2" fmla="*/ 165 w 247"/>
                <a:gd name="T3" fmla="*/ 65 h 252"/>
                <a:gd name="T4" fmla="*/ 239 w 247"/>
                <a:gd name="T5" fmla="*/ 77 h 252"/>
                <a:gd name="T6" fmla="*/ 197 w 247"/>
                <a:gd name="T7" fmla="*/ 134 h 252"/>
                <a:gd name="T8" fmla="*/ 224 w 247"/>
                <a:gd name="T9" fmla="*/ 200 h 252"/>
                <a:gd name="T10" fmla="*/ 152 w 247"/>
                <a:gd name="T11" fmla="*/ 193 h 252"/>
                <a:gd name="T12" fmla="*/ 109 w 247"/>
                <a:gd name="T13" fmla="*/ 250 h 252"/>
                <a:gd name="T14" fmla="*/ 81 w 247"/>
                <a:gd name="T15" fmla="*/ 185 h 252"/>
                <a:gd name="T16" fmla="*/ 9 w 247"/>
                <a:gd name="T17" fmla="*/ 174 h 252"/>
                <a:gd name="T18" fmla="*/ 50 w 247"/>
                <a:gd name="T19" fmla="*/ 116 h 252"/>
                <a:gd name="T20" fmla="*/ 23 w 247"/>
                <a:gd name="T21" fmla="*/ 52 h 252"/>
                <a:gd name="T22" fmla="*/ 95 w 247"/>
                <a:gd name="T23" fmla="*/ 58 h 252"/>
                <a:gd name="T24" fmla="*/ 137 w 247"/>
                <a:gd name="T25" fmla="*/ 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7" h="252">
                  <a:moveTo>
                    <a:pt x="137" y="2"/>
                  </a:moveTo>
                  <a:cubicBezTo>
                    <a:pt x="157" y="4"/>
                    <a:pt x="155" y="58"/>
                    <a:pt x="165" y="65"/>
                  </a:cubicBezTo>
                  <a:cubicBezTo>
                    <a:pt x="177" y="73"/>
                    <a:pt x="229" y="55"/>
                    <a:pt x="239" y="77"/>
                  </a:cubicBezTo>
                  <a:cubicBezTo>
                    <a:pt x="247" y="98"/>
                    <a:pt x="198" y="121"/>
                    <a:pt x="197" y="134"/>
                  </a:cubicBezTo>
                  <a:cubicBezTo>
                    <a:pt x="196" y="147"/>
                    <a:pt x="237" y="182"/>
                    <a:pt x="224" y="200"/>
                  </a:cubicBezTo>
                  <a:cubicBezTo>
                    <a:pt x="210" y="217"/>
                    <a:pt x="164" y="188"/>
                    <a:pt x="152" y="193"/>
                  </a:cubicBezTo>
                  <a:cubicBezTo>
                    <a:pt x="140" y="198"/>
                    <a:pt x="130" y="252"/>
                    <a:pt x="109" y="250"/>
                  </a:cubicBezTo>
                  <a:cubicBezTo>
                    <a:pt x="88" y="247"/>
                    <a:pt x="91" y="192"/>
                    <a:pt x="81" y="185"/>
                  </a:cubicBezTo>
                  <a:cubicBezTo>
                    <a:pt x="70" y="177"/>
                    <a:pt x="18" y="196"/>
                    <a:pt x="9" y="174"/>
                  </a:cubicBezTo>
                  <a:cubicBezTo>
                    <a:pt x="0" y="153"/>
                    <a:pt x="49" y="129"/>
                    <a:pt x="50" y="116"/>
                  </a:cubicBezTo>
                  <a:cubicBezTo>
                    <a:pt x="52" y="104"/>
                    <a:pt x="11" y="69"/>
                    <a:pt x="23" y="52"/>
                  </a:cubicBezTo>
                  <a:cubicBezTo>
                    <a:pt x="37" y="35"/>
                    <a:pt x="83" y="63"/>
                    <a:pt x="95" y="58"/>
                  </a:cubicBezTo>
                  <a:cubicBezTo>
                    <a:pt x="107" y="53"/>
                    <a:pt x="116" y="0"/>
                    <a:pt x="137" y="2"/>
                  </a:cubicBezTo>
                  <a:close/>
                </a:path>
              </a:pathLst>
            </a:custGeom>
            <a:noFill/>
            <a:ln w="3175" cap="flat">
              <a:solidFill>
                <a:srgbClr val="3563A8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8"/>
            <p:cNvSpPr/>
            <p:nvPr/>
          </p:nvSpPr>
          <p:spPr bwMode="auto">
            <a:xfrm>
              <a:off x="6951375" y="3259921"/>
              <a:ext cx="944563" cy="950913"/>
            </a:xfrm>
            <a:custGeom>
              <a:avLst/>
              <a:gdLst>
                <a:gd name="T0" fmla="*/ 145 w 249"/>
                <a:gd name="T1" fmla="*/ 4 h 251"/>
                <a:gd name="T2" fmla="*/ 170 w 249"/>
                <a:gd name="T3" fmla="*/ 69 h 251"/>
                <a:gd name="T4" fmla="*/ 242 w 249"/>
                <a:gd name="T5" fmla="*/ 84 h 251"/>
                <a:gd name="T6" fmla="*/ 197 w 249"/>
                <a:gd name="T7" fmla="*/ 138 h 251"/>
                <a:gd name="T8" fmla="*/ 219 w 249"/>
                <a:gd name="T9" fmla="*/ 205 h 251"/>
                <a:gd name="T10" fmla="*/ 148 w 249"/>
                <a:gd name="T11" fmla="*/ 194 h 251"/>
                <a:gd name="T12" fmla="*/ 103 w 249"/>
                <a:gd name="T13" fmla="*/ 248 h 251"/>
                <a:gd name="T14" fmla="*/ 79 w 249"/>
                <a:gd name="T15" fmla="*/ 182 h 251"/>
                <a:gd name="T16" fmla="*/ 8 w 249"/>
                <a:gd name="T17" fmla="*/ 168 h 251"/>
                <a:gd name="T18" fmla="*/ 52 w 249"/>
                <a:gd name="T19" fmla="*/ 112 h 251"/>
                <a:gd name="T20" fmla="*/ 30 w 249"/>
                <a:gd name="T21" fmla="*/ 47 h 251"/>
                <a:gd name="T22" fmla="*/ 100 w 249"/>
                <a:gd name="T23" fmla="*/ 56 h 251"/>
                <a:gd name="T24" fmla="*/ 145 w 249"/>
                <a:gd name="T25" fmla="*/ 4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9" h="251">
                  <a:moveTo>
                    <a:pt x="145" y="4"/>
                  </a:moveTo>
                  <a:cubicBezTo>
                    <a:pt x="165" y="7"/>
                    <a:pt x="160" y="61"/>
                    <a:pt x="170" y="69"/>
                  </a:cubicBezTo>
                  <a:cubicBezTo>
                    <a:pt x="180" y="77"/>
                    <a:pt x="233" y="62"/>
                    <a:pt x="242" y="84"/>
                  </a:cubicBezTo>
                  <a:cubicBezTo>
                    <a:pt x="249" y="105"/>
                    <a:pt x="199" y="126"/>
                    <a:pt x="197" y="138"/>
                  </a:cubicBezTo>
                  <a:cubicBezTo>
                    <a:pt x="195" y="150"/>
                    <a:pt x="234" y="188"/>
                    <a:pt x="219" y="205"/>
                  </a:cubicBezTo>
                  <a:cubicBezTo>
                    <a:pt x="205" y="222"/>
                    <a:pt x="161" y="190"/>
                    <a:pt x="148" y="194"/>
                  </a:cubicBezTo>
                  <a:cubicBezTo>
                    <a:pt x="137" y="199"/>
                    <a:pt x="124" y="251"/>
                    <a:pt x="103" y="248"/>
                  </a:cubicBezTo>
                  <a:cubicBezTo>
                    <a:pt x="83" y="244"/>
                    <a:pt x="88" y="190"/>
                    <a:pt x="79" y="182"/>
                  </a:cubicBezTo>
                  <a:cubicBezTo>
                    <a:pt x="69" y="173"/>
                    <a:pt x="16" y="189"/>
                    <a:pt x="8" y="168"/>
                  </a:cubicBezTo>
                  <a:cubicBezTo>
                    <a:pt x="0" y="147"/>
                    <a:pt x="50" y="125"/>
                    <a:pt x="52" y="112"/>
                  </a:cubicBezTo>
                  <a:cubicBezTo>
                    <a:pt x="55" y="100"/>
                    <a:pt x="16" y="63"/>
                    <a:pt x="30" y="47"/>
                  </a:cubicBezTo>
                  <a:cubicBezTo>
                    <a:pt x="44" y="30"/>
                    <a:pt x="88" y="61"/>
                    <a:pt x="100" y="56"/>
                  </a:cubicBezTo>
                  <a:cubicBezTo>
                    <a:pt x="112" y="52"/>
                    <a:pt x="125" y="0"/>
                    <a:pt x="145" y="4"/>
                  </a:cubicBezTo>
                  <a:close/>
                </a:path>
              </a:pathLst>
            </a:custGeom>
            <a:noFill/>
            <a:ln w="3175" cap="flat">
              <a:solidFill>
                <a:srgbClr val="3563A8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9"/>
            <p:cNvSpPr/>
            <p:nvPr/>
          </p:nvSpPr>
          <p:spPr bwMode="auto">
            <a:xfrm>
              <a:off x="6948200" y="3263096"/>
              <a:ext cx="950913" cy="947738"/>
            </a:xfrm>
            <a:custGeom>
              <a:avLst/>
              <a:gdLst>
                <a:gd name="T0" fmla="*/ 153 w 251"/>
                <a:gd name="T1" fmla="*/ 5 h 250"/>
                <a:gd name="T2" fmla="*/ 174 w 251"/>
                <a:gd name="T3" fmla="*/ 71 h 250"/>
                <a:gd name="T4" fmla="*/ 244 w 251"/>
                <a:gd name="T5" fmla="*/ 90 h 250"/>
                <a:gd name="T6" fmla="*/ 197 w 251"/>
                <a:gd name="T7" fmla="*/ 141 h 250"/>
                <a:gd name="T8" fmla="*/ 215 w 251"/>
                <a:gd name="T9" fmla="*/ 209 h 250"/>
                <a:gd name="T10" fmla="*/ 145 w 251"/>
                <a:gd name="T11" fmla="*/ 194 h 250"/>
                <a:gd name="T12" fmla="*/ 97 w 251"/>
                <a:gd name="T13" fmla="*/ 245 h 250"/>
                <a:gd name="T14" fmla="*/ 76 w 251"/>
                <a:gd name="T15" fmla="*/ 177 h 250"/>
                <a:gd name="T16" fmla="*/ 7 w 251"/>
                <a:gd name="T17" fmla="*/ 160 h 250"/>
                <a:gd name="T18" fmla="*/ 54 w 251"/>
                <a:gd name="T19" fmla="*/ 108 h 250"/>
                <a:gd name="T20" fmla="*/ 36 w 251"/>
                <a:gd name="T21" fmla="*/ 40 h 250"/>
                <a:gd name="T22" fmla="*/ 105 w 251"/>
                <a:gd name="T23" fmla="*/ 54 h 250"/>
                <a:gd name="T24" fmla="*/ 153 w 251"/>
                <a:gd name="T25" fmla="*/ 5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1" h="250">
                  <a:moveTo>
                    <a:pt x="153" y="5"/>
                  </a:moveTo>
                  <a:cubicBezTo>
                    <a:pt x="173" y="9"/>
                    <a:pt x="165" y="62"/>
                    <a:pt x="174" y="71"/>
                  </a:cubicBezTo>
                  <a:cubicBezTo>
                    <a:pt x="184" y="80"/>
                    <a:pt x="238" y="68"/>
                    <a:pt x="244" y="90"/>
                  </a:cubicBezTo>
                  <a:cubicBezTo>
                    <a:pt x="251" y="111"/>
                    <a:pt x="200" y="129"/>
                    <a:pt x="197" y="141"/>
                  </a:cubicBezTo>
                  <a:cubicBezTo>
                    <a:pt x="194" y="153"/>
                    <a:pt x="231" y="193"/>
                    <a:pt x="215" y="209"/>
                  </a:cubicBezTo>
                  <a:cubicBezTo>
                    <a:pt x="199" y="225"/>
                    <a:pt x="158" y="191"/>
                    <a:pt x="145" y="194"/>
                  </a:cubicBezTo>
                  <a:cubicBezTo>
                    <a:pt x="133" y="198"/>
                    <a:pt x="117" y="250"/>
                    <a:pt x="97" y="245"/>
                  </a:cubicBezTo>
                  <a:cubicBezTo>
                    <a:pt x="77" y="240"/>
                    <a:pt x="86" y="186"/>
                    <a:pt x="76" y="177"/>
                  </a:cubicBezTo>
                  <a:cubicBezTo>
                    <a:pt x="67" y="169"/>
                    <a:pt x="14" y="181"/>
                    <a:pt x="7" y="160"/>
                  </a:cubicBezTo>
                  <a:cubicBezTo>
                    <a:pt x="0" y="139"/>
                    <a:pt x="51" y="120"/>
                    <a:pt x="54" y="108"/>
                  </a:cubicBezTo>
                  <a:cubicBezTo>
                    <a:pt x="57" y="95"/>
                    <a:pt x="21" y="56"/>
                    <a:pt x="36" y="40"/>
                  </a:cubicBezTo>
                  <a:cubicBezTo>
                    <a:pt x="51" y="25"/>
                    <a:pt x="93" y="58"/>
                    <a:pt x="105" y="54"/>
                  </a:cubicBezTo>
                  <a:cubicBezTo>
                    <a:pt x="117" y="51"/>
                    <a:pt x="133" y="0"/>
                    <a:pt x="153" y="5"/>
                  </a:cubicBezTo>
                  <a:close/>
                </a:path>
              </a:pathLst>
            </a:custGeom>
            <a:noFill/>
            <a:ln w="3175" cap="flat">
              <a:solidFill>
                <a:srgbClr val="3563A8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10"/>
            <p:cNvSpPr/>
            <p:nvPr/>
          </p:nvSpPr>
          <p:spPr bwMode="auto">
            <a:xfrm>
              <a:off x="6948200" y="3263096"/>
              <a:ext cx="950913" cy="944563"/>
            </a:xfrm>
            <a:custGeom>
              <a:avLst/>
              <a:gdLst>
                <a:gd name="T0" fmla="*/ 160 w 251"/>
                <a:gd name="T1" fmla="*/ 6 h 249"/>
                <a:gd name="T2" fmla="*/ 178 w 251"/>
                <a:gd name="T3" fmla="*/ 74 h 249"/>
                <a:gd name="T4" fmla="*/ 246 w 251"/>
                <a:gd name="T5" fmla="*/ 97 h 249"/>
                <a:gd name="T6" fmla="*/ 196 w 251"/>
                <a:gd name="T7" fmla="*/ 145 h 249"/>
                <a:gd name="T8" fmla="*/ 209 w 251"/>
                <a:gd name="T9" fmla="*/ 215 h 249"/>
                <a:gd name="T10" fmla="*/ 141 w 251"/>
                <a:gd name="T11" fmla="*/ 195 h 249"/>
                <a:gd name="T12" fmla="*/ 91 w 251"/>
                <a:gd name="T13" fmla="*/ 243 h 249"/>
                <a:gd name="T14" fmla="*/ 73 w 251"/>
                <a:gd name="T15" fmla="*/ 174 h 249"/>
                <a:gd name="T16" fmla="*/ 5 w 251"/>
                <a:gd name="T17" fmla="*/ 153 h 249"/>
                <a:gd name="T18" fmla="*/ 55 w 251"/>
                <a:gd name="T19" fmla="*/ 104 h 249"/>
                <a:gd name="T20" fmla="*/ 42 w 251"/>
                <a:gd name="T21" fmla="*/ 35 h 249"/>
                <a:gd name="T22" fmla="*/ 109 w 251"/>
                <a:gd name="T23" fmla="*/ 53 h 249"/>
                <a:gd name="T24" fmla="*/ 160 w 251"/>
                <a:gd name="T25" fmla="*/ 6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1" h="249">
                  <a:moveTo>
                    <a:pt x="160" y="6"/>
                  </a:moveTo>
                  <a:cubicBezTo>
                    <a:pt x="181" y="12"/>
                    <a:pt x="169" y="65"/>
                    <a:pt x="178" y="74"/>
                  </a:cubicBezTo>
                  <a:cubicBezTo>
                    <a:pt x="187" y="84"/>
                    <a:pt x="241" y="76"/>
                    <a:pt x="246" y="97"/>
                  </a:cubicBezTo>
                  <a:cubicBezTo>
                    <a:pt x="251" y="118"/>
                    <a:pt x="199" y="133"/>
                    <a:pt x="196" y="145"/>
                  </a:cubicBezTo>
                  <a:cubicBezTo>
                    <a:pt x="192" y="157"/>
                    <a:pt x="226" y="199"/>
                    <a:pt x="209" y="215"/>
                  </a:cubicBezTo>
                  <a:cubicBezTo>
                    <a:pt x="193" y="230"/>
                    <a:pt x="154" y="193"/>
                    <a:pt x="141" y="195"/>
                  </a:cubicBezTo>
                  <a:cubicBezTo>
                    <a:pt x="129" y="198"/>
                    <a:pt x="110" y="249"/>
                    <a:pt x="91" y="243"/>
                  </a:cubicBezTo>
                  <a:cubicBezTo>
                    <a:pt x="70" y="237"/>
                    <a:pt x="82" y="184"/>
                    <a:pt x="73" y="174"/>
                  </a:cubicBezTo>
                  <a:cubicBezTo>
                    <a:pt x="64" y="165"/>
                    <a:pt x="11" y="174"/>
                    <a:pt x="5" y="153"/>
                  </a:cubicBezTo>
                  <a:cubicBezTo>
                    <a:pt x="0" y="132"/>
                    <a:pt x="52" y="116"/>
                    <a:pt x="55" y="104"/>
                  </a:cubicBezTo>
                  <a:cubicBezTo>
                    <a:pt x="59" y="92"/>
                    <a:pt x="25" y="50"/>
                    <a:pt x="42" y="35"/>
                  </a:cubicBezTo>
                  <a:cubicBezTo>
                    <a:pt x="58" y="20"/>
                    <a:pt x="97" y="56"/>
                    <a:pt x="109" y="53"/>
                  </a:cubicBezTo>
                  <a:cubicBezTo>
                    <a:pt x="122" y="50"/>
                    <a:pt x="141" y="0"/>
                    <a:pt x="160" y="6"/>
                  </a:cubicBezTo>
                  <a:close/>
                </a:path>
              </a:pathLst>
            </a:custGeom>
            <a:noFill/>
            <a:ln w="3175" cap="flat">
              <a:solidFill>
                <a:srgbClr val="3563A8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11"/>
            <p:cNvSpPr/>
            <p:nvPr/>
          </p:nvSpPr>
          <p:spPr bwMode="auto">
            <a:xfrm>
              <a:off x="6945025" y="3267858"/>
              <a:ext cx="958850" cy="936625"/>
            </a:xfrm>
            <a:custGeom>
              <a:avLst/>
              <a:gdLst>
                <a:gd name="T0" fmla="*/ 169 w 253"/>
                <a:gd name="T1" fmla="*/ 7 h 247"/>
                <a:gd name="T2" fmla="*/ 182 w 253"/>
                <a:gd name="T3" fmla="*/ 77 h 247"/>
                <a:gd name="T4" fmla="*/ 249 w 253"/>
                <a:gd name="T5" fmla="*/ 104 h 247"/>
                <a:gd name="T6" fmla="*/ 196 w 253"/>
                <a:gd name="T7" fmla="*/ 148 h 247"/>
                <a:gd name="T8" fmla="*/ 205 w 253"/>
                <a:gd name="T9" fmla="*/ 219 h 247"/>
                <a:gd name="T10" fmla="*/ 137 w 253"/>
                <a:gd name="T11" fmla="*/ 196 h 247"/>
                <a:gd name="T12" fmla="*/ 85 w 253"/>
                <a:gd name="T13" fmla="*/ 240 h 247"/>
                <a:gd name="T14" fmla="*/ 71 w 253"/>
                <a:gd name="T15" fmla="*/ 170 h 247"/>
                <a:gd name="T16" fmla="*/ 5 w 253"/>
                <a:gd name="T17" fmla="*/ 145 h 247"/>
                <a:gd name="T18" fmla="*/ 57 w 253"/>
                <a:gd name="T19" fmla="*/ 100 h 247"/>
                <a:gd name="T20" fmla="*/ 48 w 253"/>
                <a:gd name="T21" fmla="*/ 29 h 247"/>
                <a:gd name="T22" fmla="*/ 115 w 253"/>
                <a:gd name="T23" fmla="*/ 51 h 247"/>
                <a:gd name="T24" fmla="*/ 169 w 253"/>
                <a:gd name="T25" fmla="*/ 7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3" h="247">
                  <a:moveTo>
                    <a:pt x="169" y="7"/>
                  </a:moveTo>
                  <a:cubicBezTo>
                    <a:pt x="189" y="15"/>
                    <a:pt x="174" y="67"/>
                    <a:pt x="182" y="77"/>
                  </a:cubicBezTo>
                  <a:cubicBezTo>
                    <a:pt x="191" y="87"/>
                    <a:pt x="245" y="82"/>
                    <a:pt x="249" y="104"/>
                  </a:cubicBezTo>
                  <a:cubicBezTo>
                    <a:pt x="253" y="124"/>
                    <a:pt x="200" y="136"/>
                    <a:pt x="196" y="148"/>
                  </a:cubicBezTo>
                  <a:cubicBezTo>
                    <a:pt x="191" y="160"/>
                    <a:pt x="223" y="204"/>
                    <a:pt x="205" y="219"/>
                  </a:cubicBezTo>
                  <a:cubicBezTo>
                    <a:pt x="187" y="233"/>
                    <a:pt x="150" y="193"/>
                    <a:pt x="137" y="196"/>
                  </a:cubicBezTo>
                  <a:cubicBezTo>
                    <a:pt x="125" y="198"/>
                    <a:pt x="104" y="247"/>
                    <a:pt x="85" y="240"/>
                  </a:cubicBezTo>
                  <a:cubicBezTo>
                    <a:pt x="65" y="233"/>
                    <a:pt x="79" y="180"/>
                    <a:pt x="71" y="170"/>
                  </a:cubicBezTo>
                  <a:cubicBezTo>
                    <a:pt x="63" y="160"/>
                    <a:pt x="9" y="166"/>
                    <a:pt x="5" y="145"/>
                  </a:cubicBezTo>
                  <a:cubicBezTo>
                    <a:pt x="0" y="124"/>
                    <a:pt x="53" y="111"/>
                    <a:pt x="57" y="100"/>
                  </a:cubicBezTo>
                  <a:cubicBezTo>
                    <a:pt x="61" y="87"/>
                    <a:pt x="30" y="43"/>
                    <a:pt x="48" y="29"/>
                  </a:cubicBezTo>
                  <a:cubicBezTo>
                    <a:pt x="65" y="15"/>
                    <a:pt x="102" y="54"/>
                    <a:pt x="115" y="51"/>
                  </a:cubicBezTo>
                  <a:cubicBezTo>
                    <a:pt x="127" y="49"/>
                    <a:pt x="149" y="0"/>
                    <a:pt x="169" y="7"/>
                  </a:cubicBezTo>
                  <a:close/>
                </a:path>
              </a:pathLst>
            </a:custGeom>
            <a:noFill/>
            <a:ln w="3175" cap="flat">
              <a:solidFill>
                <a:srgbClr val="3563A8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12"/>
            <p:cNvSpPr/>
            <p:nvPr/>
          </p:nvSpPr>
          <p:spPr bwMode="auto">
            <a:xfrm>
              <a:off x="6945025" y="3271033"/>
              <a:ext cx="958850" cy="928688"/>
            </a:xfrm>
            <a:custGeom>
              <a:avLst/>
              <a:gdLst>
                <a:gd name="T0" fmla="*/ 176 w 253"/>
                <a:gd name="T1" fmla="*/ 8 h 245"/>
                <a:gd name="T2" fmla="*/ 185 w 253"/>
                <a:gd name="T3" fmla="*/ 79 h 245"/>
                <a:gd name="T4" fmla="*/ 251 w 253"/>
                <a:gd name="T5" fmla="*/ 110 h 245"/>
                <a:gd name="T6" fmla="*/ 195 w 253"/>
                <a:gd name="T7" fmla="*/ 151 h 245"/>
                <a:gd name="T8" fmla="*/ 200 w 253"/>
                <a:gd name="T9" fmla="*/ 223 h 245"/>
                <a:gd name="T10" fmla="*/ 133 w 253"/>
                <a:gd name="T11" fmla="*/ 196 h 245"/>
                <a:gd name="T12" fmla="*/ 78 w 253"/>
                <a:gd name="T13" fmla="*/ 238 h 245"/>
                <a:gd name="T14" fmla="*/ 67 w 253"/>
                <a:gd name="T15" fmla="*/ 166 h 245"/>
                <a:gd name="T16" fmla="*/ 3 w 253"/>
                <a:gd name="T17" fmla="*/ 138 h 245"/>
                <a:gd name="T18" fmla="*/ 58 w 253"/>
                <a:gd name="T19" fmla="*/ 95 h 245"/>
                <a:gd name="T20" fmla="*/ 54 w 253"/>
                <a:gd name="T21" fmla="*/ 22 h 245"/>
                <a:gd name="T22" fmla="*/ 119 w 253"/>
                <a:gd name="T23" fmla="*/ 49 h 245"/>
                <a:gd name="T24" fmla="*/ 176 w 253"/>
                <a:gd name="T25" fmla="*/ 8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3" h="245">
                  <a:moveTo>
                    <a:pt x="176" y="8"/>
                  </a:moveTo>
                  <a:cubicBezTo>
                    <a:pt x="196" y="17"/>
                    <a:pt x="178" y="68"/>
                    <a:pt x="185" y="79"/>
                  </a:cubicBezTo>
                  <a:cubicBezTo>
                    <a:pt x="193" y="90"/>
                    <a:pt x="248" y="88"/>
                    <a:pt x="251" y="110"/>
                  </a:cubicBezTo>
                  <a:cubicBezTo>
                    <a:pt x="253" y="130"/>
                    <a:pt x="199" y="139"/>
                    <a:pt x="195" y="151"/>
                  </a:cubicBezTo>
                  <a:cubicBezTo>
                    <a:pt x="190" y="163"/>
                    <a:pt x="219" y="210"/>
                    <a:pt x="200" y="223"/>
                  </a:cubicBezTo>
                  <a:cubicBezTo>
                    <a:pt x="181" y="237"/>
                    <a:pt x="146" y="194"/>
                    <a:pt x="133" y="196"/>
                  </a:cubicBezTo>
                  <a:cubicBezTo>
                    <a:pt x="121" y="197"/>
                    <a:pt x="97" y="245"/>
                    <a:pt x="78" y="238"/>
                  </a:cubicBezTo>
                  <a:cubicBezTo>
                    <a:pt x="58" y="229"/>
                    <a:pt x="75" y="177"/>
                    <a:pt x="67" y="166"/>
                  </a:cubicBezTo>
                  <a:cubicBezTo>
                    <a:pt x="60" y="155"/>
                    <a:pt x="6" y="159"/>
                    <a:pt x="3" y="138"/>
                  </a:cubicBezTo>
                  <a:cubicBezTo>
                    <a:pt x="0" y="117"/>
                    <a:pt x="53" y="106"/>
                    <a:pt x="58" y="95"/>
                  </a:cubicBezTo>
                  <a:cubicBezTo>
                    <a:pt x="63" y="82"/>
                    <a:pt x="34" y="36"/>
                    <a:pt x="54" y="22"/>
                  </a:cubicBezTo>
                  <a:cubicBezTo>
                    <a:pt x="72" y="9"/>
                    <a:pt x="106" y="51"/>
                    <a:pt x="119" y="49"/>
                  </a:cubicBezTo>
                  <a:cubicBezTo>
                    <a:pt x="131" y="48"/>
                    <a:pt x="156" y="0"/>
                    <a:pt x="176" y="8"/>
                  </a:cubicBezTo>
                  <a:close/>
                </a:path>
              </a:pathLst>
            </a:custGeom>
            <a:noFill/>
            <a:ln w="3175" cap="flat">
              <a:solidFill>
                <a:srgbClr val="3563A8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13"/>
            <p:cNvSpPr/>
            <p:nvPr/>
          </p:nvSpPr>
          <p:spPr bwMode="auto">
            <a:xfrm>
              <a:off x="6940262" y="3271033"/>
              <a:ext cx="966788" cy="928688"/>
            </a:xfrm>
            <a:custGeom>
              <a:avLst/>
              <a:gdLst>
                <a:gd name="T0" fmla="*/ 184 w 255"/>
                <a:gd name="T1" fmla="*/ 10 h 245"/>
                <a:gd name="T2" fmla="*/ 190 w 255"/>
                <a:gd name="T3" fmla="*/ 82 h 245"/>
                <a:gd name="T4" fmla="*/ 254 w 255"/>
                <a:gd name="T5" fmla="*/ 117 h 245"/>
                <a:gd name="T6" fmla="*/ 195 w 255"/>
                <a:gd name="T7" fmla="*/ 155 h 245"/>
                <a:gd name="T8" fmla="*/ 195 w 255"/>
                <a:gd name="T9" fmla="*/ 229 h 245"/>
                <a:gd name="T10" fmla="*/ 130 w 255"/>
                <a:gd name="T11" fmla="*/ 197 h 245"/>
                <a:gd name="T12" fmla="*/ 72 w 255"/>
                <a:gd name="T13" fmla="*/ 236 h 245"/>
                <a:gd name="T14" fmla="*/ 65 w 255"/>
                <a:gd name="T15" fmla="*/ 162 h 245"/>
                <a:gd name="T16" fmla="*/ 2 w 255"/>
                <a:gd name="T17" fmla="*/ 131 h 245"/>
                <a:gd name="T18" fmla="*/ 60 w 255"/>
                <a:gd name="T19" fmla="*/ 91 h 245"/>
                <a:gd name="T20" fmla="*/ 60 w 255"/>
                <a:gd name="T21" fmla="*/ 17 h 245"/>
                <a:gd name="T22" fmla="*/ 124 w 255"/>
                <a:gd name="T23" fmla="*/ 48 h 245"/>
                <a:gd name="T24" fmla="*/ 184 w 255"/>
                <a:gd name="T25" fmla="*/ 1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5" h="245">
                  <a:moveTo>
                    <a:pt x="184" y="10"/>
                  </a:moveTo>
                  <a:cubicBezTo>
                    <a:pt x="204" y="20"/>
                    <a:pt x="182" y="71"/>
                    <a:pt x="190" y="82"/>
                  </a:cubicBezTo>
                  <a:cubicBezTo>
                    <a:pt x="197" y="94"/>
                    <a:pt x="252" y="95"/>
                    <a:pt x="254" y="117"/>
                  </a:cubicBezTo>
                  <a:cubicBezTo>
                    <a:pt x="255" y="137"/>
                    <a:pt x="200" y="144"/>
                    <a:pt x="195" y="155"/>
                  </a:cubicBezTo>
                  <a:cubicBezTo>
                    <a:pt x="189" y="167"/>
                    <a:pt x="216" y="216"/>
                    <a:pt x="195" y="229"/>
                  </a:cubicBezTo>
                  <a:cubicBezTo>
                    <a:pt x="176" y="241"/>
                    <a:pt x="143" y="196"/>
                    <a:pt x="130" y="197"/>
                  </a:cubicBezTo>
                  <a:cubicBezTo>
                    <a:pt x="118" y="197"/>
                    <a:pt x="91" y="245"/>
                    <a:pt x="72" y="236"/>
                  </a:cubicBezTo>
                  <a:cubicBezTo>
                    <a:pt x="52" y="226"/>
                    <a:pt x="73" y="174"/>
                    <a:pt x="65" y="162"/>
                  </a:cubicBezTo>
                  <a:cubicBezTo>
                    <a:pt x="58" y="152"/>
                    <a:pt x="3" y="152"/>
                    <a:pt x="2" y="131"/>
                  </a:cubicBezTo>
                  <a:cubicBezTo>
                    <a:pt x="0" y="110"/>
                    <a:pt x="55" y="103"/>
                    <a:pt x="60" y="91"/>
                  </a:cubicBezTo>
                  <a:cubicBezTo>
                    <a:pt x="66" y="79"/>
                    <a:pt x="39" y="30"/>
                    <a:pt x="60" y="17"/>
                  </a:cubicBezTo>
                  <a:cubicBezTo>
                    <a:pt x="79" y="5"/>
                    <a:pt x="111" y="49"/>
                    <a:pt x="124" y="48"/>
                  </a:cubicBezTo>
                  <a:cubicBezTo>
                    <a:pt x="137" y="48"/>
                    <a:pt x="165" y="0"/>
                    <a:pt x="184" y="10"/>
                  </a:cubicBezTo>
                  <a:close/>
                </a:path>
              </a:pathLst>
            </a:custGeom>
            <a:noFill/>
            <a:ln w="3175" cap="flat">
              <a:solidFill>
                <a:srgbClr val="3563A8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14"/>
            <p:cNvSpPr/>
            <p:nvPr/>
          </p:nvSpPr>
          <p:spPr bwMode="auto">
            <a:xfrm>
              <a:off x="6940262" y="3271033"/>
              <a:ext cx="971550" cy="933450"/>
            </a:xfrm>
            <a:custGeom>
              <a:avLst/>
              <a:gdLst>
                <a:gd name="T0" fmla="*/ 0 w 256"/>
                <a:gd name="T1" fmla="*/ 124 h 246"/>
                <a:gd name="T2" fmla="*/ 61 w 256"/>
                <a:gd name="T3" fmla="*/ 88 h 246"/>
                <a:gd name="T4" fmla="*/ 65 w 256"/>
                <a:gd name="T5" fmla="*/ 11 h 246"/>
                <a:gd name="T6" fmla="*/ 128 w 256"/>
                <a:gd name="T7" fmla="*/ 47 h 246"/>
                <a:gd name="T8" fmla="*/ 191 w 256"/>
                <a:gd name="T9" fmla="*/ 12 h 246"/>
                <a:gd name="T10" fmla="*/ 193 w 256"/>
                <a:gd name="T11" fmla="*/ 86 h 246"/>
                <a:gd name="T12" fmla="*/ 255 w 256"/>
                <a:gd name="T13" fmla="*/ 124 h 246"/>
                <a:gd name="T14" fmla="*/ 194 w 256"/>
                <a:gd name="T15" fmla="*/ 159 h 246"/>
                <a:gd name="T16" fmla="*/ 190 w 256"/>
                <a:gd name="T17" fmla="*/ 234 h 246"/>
                <a:gd name="T18" fmla="*/ 125 w 256"/>
                <a:gd name="T19" fmla="*/ 198 h 246"/>
                <a:gd name="T20" fmla="*/ 65 w 256"/>
                <a:gd name="T21" fmla="*/ 234 h 246"/>
                <a:gd name="T22" fmla="*/ 62 w 256"/>
                <a:gd name="T23" fmla="*/ 159 h 246"/>
                <a:gd name="T24" fmla="*/ 0 w 256"/>
                <a:gd name="T25" fmla="*/ 124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6" h="246">
                  <a:moveTo>
                    <a:pt x="0" y="124"/>
                  </a:moveTo>
                  <a:cubicBezTo>
                    <a:pt x="0" y="103"/>
                    <a:pt x="55" y="99"/>
                    <a:pt x="61" y="88"/>
                  </a:cubicBezTo>
                  <a:cubicBezTo>
                    <a:pt x="67" y="75"/>
                    <a:pt x="43" y="24"/>
                    <a:pt x="65" y="11"/>
                  </a:cubicBezTo>
                  <a:cubicBezTo>
                    <a:pt x="85" y="0"/>
                    <a:pt x="115" y="47"/>
                    <a:pt x="128" y="47"/>
                  </a:cubicBezTo>
                  <a:cubicBezTo>
                    <a:pt x="141" y="47"/>
                    <a:pt x="172" y="1"/>
                    <a:pt x="191" y="12"/>
                  </a:cubicBezTo>
                  <a:cubicBezTo>
                    <a:pt x="211" y="23"/>
                    <a:pt x="186" y="73"/>
                    <a:pt x="193" y="86"/>
                  </a:cubicBezTo>
                  <a:cubicBezTo>
                    <a:pt x="200" y="98"/>
                    <a:pt x="256" y="102"/>
                    <a:pt x="255" y="124"/>
                  </a:cubicBezTo>
                  <a:cubicBezTo>
                    <a:pt x="255" y="145"/>
                    <a:pt x="200" y="148"/>
                    <a:pt x="194" y="159"/>
                  </a:cubicBezTo>
                  <a:cubicBezTo>
                    <a:pt x="187" y="171"/>
                    <a:pt x="212" y="222"/>
                    <a:pt x="190" y="234"/>
                  </a:cubicBezTo>
                  <a:cubicBezTo>
                    <a:pt x="169" y="246"/>
                    <a:pt x="139" y="198"/>
                    <a:pt x="125" y="198"/>
                  </a:cubicBezTo>
                  <a:cubicBezTo>
                    <a:pt x="113" y="197"/>
                    <a:pt x="83" y="244"/>
                    <a:pt x="65" y="234"/>
                  </a:cubicBezTo>
                  <a:cubicBezTo>
                    <a:pt x="46" y="223"/>
                    <a:pt x="69" y="172"/>
                    <a:pt x="62" y="159"/>
                  </a:cubicBezTo>
                  <a:cubicBezTo>
                    <a:pt x="55" y="148"/>
                    <a:pt x="0" y="145"/>
                    <a:pt x="0" y="124"/>
                  </a:cubicBezTo>
                  <a:close/>
                </a:path>
              </a:pathLst>
            </a:custGeom>
            <a:noFill/>
            <a:ln w="3175" cap="flat">
              <a:solidFill>
                <a:srgbClr val="3563A8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/>
            </a:p>
          </p:txBody>
        </p:sp>
      </p:grpSp>
      <p:grpSp>
        <p:nvGrpSpPr>
          <p:cNvPr id="51" name="组合 50"/>
          <p:cNvGrpSpPr/>
          <p:nvPr/>
        </p:nvGrpSpPr>
        <p:grpSpPr>
          <a:xfrm rot="619297">
            <a:off x="7962830" y="3043578"/>
            <a:ext cx="6484691" cy="6452906"/>
            <a:chOff x="6940262" y="3251983"/>
            <a:chExt cx="971550" cy="966788"/>
          </a:xfrm>
        </p:grpSpPr>
        <p:sp>
          <p:nvSpPr>
            <p:cNvPr id="53" name="Freeform 5"/>
            <p:cNvSpPr/>
            <p:nvPr/>
          </p:nvSpPr>
          <p:spPr bwMode="auto">
            <a:xfrm>
              <a:off x="6959312" y="3251983"/>
              <a:ext cx="928688" cy="966788"/>
            </a:xfrm>
            <a:custGeom>
              <a:avLst/>
              <a:gdLst>
                <a:gd name="T0" fmla="*/ 121 w 245"/>
                <a:gd name="T1" fmla="*/ 0 h 255"/>
                <a:gd name="T2" fmla="*/ 158 w 245"/>
                <a:gd name="T3" fmla="*/ 61 h 255"/>
                <a:gd name="T4" fmla="*/ 234 w 245"/>
                <a:gd name="T5" fmla="*/ 65 h 255"/>
                <a:gd name="T6" fmla="*/ 198 w 245"/>
                <a:gd name="T7" fmla="*/ 128 h 255"/>
                <a:gd name="T8" fmla="*/ 233 w 245"/>
                <a:gd name="T9" fmla="*/ 191 h 255"/>
                <a:gd name="T10" fmla="*/ 160 w 245"/>
                <a:gd name="T11" fmla="*/ 193 h 255"/>
                <a:gd name="T12" fmla="*/ 122 w 245"/>
                <a:gd name="T13" fmla="*/ 255 h 255"/>
                <a:gd name="T14" fmla="*/ 87 w 245"/>
                <a:gd name="T15" fmla="*/ 193 h 255"/>
                <a:gd name="T16" fmla="*/ 11 w 245"/>
                <a:gd name="T17" fmla="*/ 190 h 255"/>
                <a:gd name="T18" fmla="*/ 47 w 245"/>
                <a:gd name="T19" fmla="*/ 125 h 255"/>
                <a:gd name="T20" fmla="*/ 11 w 245"/>
                <a:gd name="T21" fmla="*/ 65 h 255"/>
                <a:gd name="T22" fmla="*/ 86 w 245"/>
                <a:gd name="T23" fmla="*/ 62 h 255"/>
                <a:gd name="T24" fmla="*/ 121 w 245"/>
                <a:gd name="T25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5" h="255">
                  <a:moveTo>
                    <a:pt x="121" y="0"/>
                  </a:moveTo>
                  <a:cubicBezTo>
                    <a:pt x="142" y="0"/>
                    <a:pt x="147" y="55"/>
                    <a:pt x="158" y="61"/>
                  </a:cubicBezTo>
                  <a:cubicBezTo>
                    <a:pt x="170" y="67"/>
                    <a:pt x="222" y="43"/>
                    <a:pt x="234" y="65"/>
                  </a:cubicBezTo>
                  <a:cubicBezTo>
                    <a:pt x="245" y="85"/>
                    <a:pt x="198" y="115"/>
                    <a:pt x="198" y="128"/>
                  </a:cubicBezTo>
                  <a:cubicBezTo>
                    <a:pt x="198" y="141"/>
                    <a:pt x="244" y="172"/>
                    <a:pt x="233" y="191"/>
                  </a:cubicBezTo>
                  <a:cubicBezTo>
                    <a:pt x="222" y="211"/>
                    <a:pt x="172" y="186"/>
                    <a:pt x="160" y="193"/>
                  </a:cubicBezTo>
                  <a:cubicBezTo>
                    <a:pt x="148" y="200"/>
                    <a:pt x="143" y="255"/>
                    <a:pt x="122" y="255"/>
                  </a:cubicBezTo>
                  <a:cubicBezTo>
                    <a:pt x="101" y="255"/>
                    <a:pt x="98" y="199"/>
                    <a:pt x="87" y="193"/>
                  </a:cubicBezTo>
                  <a:cubicBezTo>
                    <a:pt x="75" y="187"/>
                    <a:pt x="24" y="212"/>
                    <a:pt x="11" y="190"/>
                  </a:cubicBezTo>
                  <a:cubicBezTo>
                    <a:pt x="0" y="169"/>
                    <a:pt x="47" y="138"/>
                    <a:pt x="47" y="125"/>
                  </a:cubicBezTo>
                  <a:cubicBezTo>
                    <a:pt x="48" y="113"/>
                    <a:pt x="1" y="83"/>
                    <a:pt x="11" y="65"/>
                  </a:cubicBezTo>
                  <a:cubicBezTo>
                    <a:pt x="23" y="45"/>
                    <a:pt x="73" y="69"/>
                    <a:pt x="86" y="62"/>
                  </a:cubicBezTo>
                  <a:cubicBezTo>
                    <a:pt x="97" y="55"/>
                    <a:pt x="100" y="0"/>
                    <a:pt x="121" y="0"/>
                  </a:cubicBezTo>
                  <a:close/>
                </a:path>
              </a:pathLst>
            </a:custGeom>
            <a:noFill/>
            <a:ln w="3175" cap="flat">
              <a:solidFill>
                <a:schemeClr val="bg1">
                  <a:lumMod val="6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6"/>
            <p:cNvSpPr/>
            <p:nvPr/>
          </p:nvSpPr>
          <p:spPr bwMode="auto">
            <a:xfrm>
              <a:off x="6956137" y="3256746"/>
              <a:ext cx="936625" cy="962025"/>
            </a:xfrm>
            <a:custGeom>
              <a:avLst/>
              <a:gdLst>
                <a:gd name="T0" fmla="*/ 129 w 247"/>
                <a:gd name="T1" fmla="*/ 1 h 254"/>
                <a:gd name="T2" fmla="*/ 162 w 247"/>
                <a:gd name="T3" fmla="*/ 63 h 254"/>
                <a:gd name="T4" fmla="*/ 237 w 247"/>
                <a:gd name="T5" fmla="*/ 71 h 254"/>
                <a:gd name="T6" fmla="*/ 198 w 247"/>
                <a:gd name="T7" fmla="*/ 131 h 254"/>
                <a:gd name="T8" fmla="*/ 229 w 247"/>
                <a:gd name="T9" fmla="*/ 196 h 254"/>
                <a:gd name="T10" fmla="*/ 156 w 247"/>
                <a:gd name="T11" fmla="*/ 193 h 254"/>
                <a:gd name="T12" fmla="*/ 116 w 247"/>
                <a:gd name="T13" fmla="*/ 252 h 254"/>
                <a:gd name="T14" fmla="*/ 84 w 247"/>
                <a:gd name="T15" fmla="*/ 189 h 254"/>
                <a:gd name="T16" fmla="*/ 11 w 247"/>
                <a:gd name="T17" fmla="*/ 182 h 254"/>
                <a:gd name="T18" fmla="*/ 49 w 247"/>
                <a:gd name="T19" fmla="*/ 121 h 254"/>
                <a:gd name="T20" fmla="*/ 18 w 247"/>
                <a:gd name="T21" fmla="*/ 59 h 254"/>
                <a:gd name="T22" fmla="*/ 91 w 247"/>
                <a:gd name="T23" fmla="*/ 60 h 254"/>
                <a:gd name="T24" fmla="*/ 129 w 247"/>
                <a:gd name="T25" fmla="*/ 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7" h="254">
                  <a:moveTo>
                    <a:pt x="129" y="1"/>
                  </a:moveTo>
                  <a:cubicBezTo>
                    <a:pt x="150" y="2"/>
                    <a:pt x="151" y="57"/>
                    <a:pt x="162" y="63"/>
                  </a:cubicBezTo>
                  <a:cubicBezTo>
                    <a:pt x="174" y="70"/>
                    <a:pt x="226" y="49"/>
                    <a:pt x="237" y="71"/>
                  </a:cubicBezTo>
                  <a:cubicBezTo>
                    <a:pt x="247" y="91"/>
                    <a:pt x="199" y="118"/>
                    <a:pt x="198" y="131"/>
                  </a:cubicBezTo>
                  <a:cubicBezTo>
                    <a:pt x="197" y="144"/>
                    <a:pt x="241" y="177"/>
                    <a:pt x="229" y="196"/>
                  </a:cubicBezTo>
                  <a:cubicBezTo>
                    <a:pt x="217" y="214"/>
                    <a:pt x="169" y="187"/>
                    <a:pt x="156" y="193"/>
                  </a:cubicBezTo>
                  <a:cubicBezTo>
                    <a:pt x="144" y="199"/>
                    <a:pt x="137" y="254"/>
                    <a:pt x="116" y="252"/>
                  </a:cubicBezTo>
                  <a:cubicBezTo>
                    <a:pt x="95" y="251"/>
                    <a:pt x="95" y="196"/>
                    <a:pt x="84" y="189"/>
                  </a:cubicBezTo>
                  <a:cubicBezTo>
                    <a:pt x="73" y="182"/>
                    <a:pt x="21" y="204"/>
                    <a:pt x="11" y="182"/>
                  </a:cubicBezTo>
                  <a:cubicBezTo>
                    <a:pt x="0" y="161"/>
                    <a:pt x="48" y="134"/>
                    <a:pt x="49" y="121"/>
                  </a:cubicBezTo>
                  <a:cubicBezTo>
                    <a:pt x="50" y="108"/>
                    <a:pt x="7" y="76"/>
                    <a:pt x="18" y="59"/>
                  </a:cubicBezTo>
                  <a:cubicBezTo>
                    <a:pt x="30" y="40"/>
                    <a:pt x="78" y="66"/>
                    <a:pt x="91" y="60"/>
                  </a:cubicBezTo>
                  <a:cubicBezTo>
                    <a:pt x="103" y="54"/>
                    <a:pt x="109" y="0"/>
                    <a:pt x="129" y="1"/>
                  </a:cubicBezTo>
                  <a:close/>
                </a:path>
              </a:pathLst>
            </a:custGeom>
            <a:noFill/>
            <a:ln w="3175" cap="flat">
              <a:solidFill>
                <a:schemeClr val="bg1">
                  <a:lumMod val="6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7"/>
            <p:cNvSpPr/>
            <p:nvPr/>
          </p:nvSpPr>
          <p:spPr bwMode="auto">
            <a:xfrm>
              <a:off x="6956137" y="3259921"/>
              <a:ext cx="936625" cy="955675"/>
            </a:xfrm>
            <a:custGeom>
              <a:avLst/>
              <a:gdLst>
                <a:gd name="T0" fmla="*/ 137 w 247"/>
                <a:gd name="T1" fmla="*/ 2 h 252"/>
                <a:gd name="T2" fmla="*/ 165 w 247"/>
                <a:gd name="T3" fmla="*/ 65 h 252"/>
                <a:gd name="T4" fmla="*/ 239 w 247"/>
                <a:gd name="T5" fmla="*/ 77 h 252"/>
                <a:gd name="T6" fmla="*/ 197 w 247"/>
                <a:gd name="T7" fmla="*/ 134 h 252"/>
                <a:gd name="T8" fmla="*/ 224 w 247"/>
                <a:gd name="T9" fmla="*/ 200 h 252"/>
                <a:gd name="T10" fmla="*/ 152 w 247"/>
                <a:gd name="T11" fmla="*/ 193 h 252"/>
                <a:gd name="T12" fmla="*/ 109 w 247"/>
                <a:gd name="T13" fmla="*/ 250 h 252"/>
                <a:gd name="T14" fmla="*/ 81 w 247"/>
                <a:gd name="T15" fmla="*/ 185 h 252"/>
                <a:gd name="T16" fmla="*/ 9 w 247"/>
                <a:gd name="T17" fmla="*/ 174 h 252"/>
                <a:gd name="T18" fmla="*/ 50 w 247"/>
                <a:gd name="T19" fmla="*/ 116 h 252"/>
                <a:gd name="T20" fmla="*/ 23 w 247"/>
                <a:gd name="T21" fmla="*/ 52 h 252"/>
                <a:gd name="T22" fmla="*/ 95 w 247"/>
                <a:gd name="T23" fmla="*/ 58 h 252"/>
                <a:gd name="T24" fmla="*/ 137 w 247"/>
                <a:gd name="T25" fmla="*/ 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7" h="252">
                  <a:moveTo>
                    <a:pt x="137" y="2"/>
                  </a:moveTo>
                  <a:cubicBezTo>
                    <a:pt x="157" y="4"/>
                    <a:pt x="155" y="58"/>
                    <a:pt x="165" y="65"/>
                  </a:cubicBezTo>
                  <a:cubicBezTo>
                    <a:pt x="177" y="73"/>
                    <a:pt x="229" y="55"/>
                    <a:pt x="239" y="77"/>
                  </a:cubicBezTo>
                  <a:cubicBezTo>
                    <a:pt x="247" y="98"/>
                    <a:pt x="198" y="121"/>
                    <a:pt x="197" y="134"/>
                  </a:cubicBezTo>
                  <a:cubicBezTo>
                    <a:pt x="196" y="147"/>
                    <a:pt x="237" y="182"/>
                    <a:pt x="224" y="200"/>
                  </a:cubicBezTo>
                  <a:cubicBezTo>
                    <a:pt x="210" y="217"/>
                    <a:pt x="164" y="188"/>
                    <a:pt x="152" y="193"/>
                  </a:cubicBezTo>
                  <a:cubicBezTo>
                    <a:pt x="140" y="198"/>
                    <a:pt x="130" y="252"/>
                    <a:pt x="109" y="250"/>
                  </a:cubicBezTo>
                  <a:cubicBezTo>
                    <a:pt x="88" y="247"/>
                    <a:pt x="91" y="192"/>
                    <a:pt x="81" y="185"/>
                  </a:cubicBezTo>
                  <a:cubicBezTo>
                    <a:pt x="70" y="177"/>
                    <a:pt x="18" y="196"/>
                    <a:pt x="9" y="174"/>
                  </a:cubicBezTo>
                  <a:cubicBezTo>
                    <a:pt x="0" y="153"/>
                    <a:pt x="49" y="129"/>
                    <a:pt x="50" y="116"/>
                  </a:cubicBezTo>
                  <a:cubicBezTo>
                    <a:pt x="52" y="104"/>
                    <a:pt x="11" y="69"/>
                    <a:pt x="23" y="52"/>
                  </a:cubicBezTo>
                  <a:cubicBezTo>
                    <a:pt x="37" y="35"/>
                    <a:pt x="83" y="63"/>
                    <a:pt x="95" y="58"/>
                  </a:cubicBezTo>
                  <a:cubicBezTo>
                    <a:pt x="107" y="53"/>
                    <a:pt x="116" y="0"/>
                    <a:pt x="137" y="2"/>
                  </a:cubicBezTo>
                  <a:close/>
                </a:path>
              </a:pathLst>
            </a:custGeom>
            <a:noFill/>
            <a:ln w="3175" cap="flat">
              <a:solidFill>
                <a:schemeClr val="bg1">
                  <a:lumMod val="6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8"/>
            <p:cNvSpPr/>
            <p:nvPr/>
          </p:nvSpPr>
          <p:spPr bwMode="auto">
            <a:xfrm>
              <a:off x="6951375" y="3259921"/>
              <a:ext cx="944563" cy="950913"/>
            </a:xfrm>
            <a:custGeom>
              <a:avLst/>
              <a:gdLst>
                <a:gd name="T0" fmla="*/ 145 w 249"/>
                <a:gd name="T1" fmla="*/ 4 h 251"/>
                <a:gd name="T2" fmla="*/ 170 w 249"/>
                <a:gd name="T3" fmla="*/ 69 h 251"/>
                <a:gd name="T4" fmla="*/ 242 w 249"/>
                <a:gd name="T5" fmla="*/ 84 h 251"/>
                <a:gd name="T6" fmla="*/ 197 w 249"/>
                <a:gd name="T7" fmla="*/ 138 h 251"/>
                <a:gd name="T8" fmla="*/ 219 w 249"/>
                <a:gd name="T9" fmla="*/ 205 h 251"/>
                <a:gd name="T10" fmla="*/ 148 w 249"/>
                <a:gd name="T11" fmla="*/ 194 h 251"/>
                <a:gd name="T12" fmla="*/ 103 w 249"/>
                <a:gd name="T13" fmla="*/ 248 h 251"/>
                <a:gd name="T14" fmla="*/ 79 w 249"/>
                <a:gd name="T15" fmla="*/ 182 h 251"/>
                <a:gd name="T16" fmla="*/ 8 w 249"/>
                <a:gd name="T17" fmla="*/ 168 h 251"/>
                <a:gd name="T18" fmla="*/ 52 w 249"/>
                <a:gd name="T19" fmla="*/ 112 h 251"/>
                <a:gd name="T20" fmla="*/ 30 w 249"/>
                <a:gd name="T21" fmla="*/ 47 h 251"/>
                <a:gd name="T22" fmla="*/ 100 w 249"/>
                <a:gd name="T23" fmla="*/ 56 h 251"/>
                <a:gd name="T24" fmla="*/ 145 w 249"/>
                <a:gd name="T25" fmla="*/ 4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9" h="251">
                  <a:moveTo>
                    <a:pt x="145" y="4"/>
                  </a:moveTo>
                  <a:cubicBezTo>
                    <a:pt x="165" y="7"/>
                    <a:pt x="160" y="61"/>
                    <a:pt x="170" y="69"/>
                  </a:cubicBezTo>
                  <a:cubicBezTo>
                    <a:pt x="180" y="77"/>
                    <a:pt x="233" y="62"/>
                    <a:pt x="242" y="84"/>
                  </a:cubicBezTo>
                  <a:cubicBezTo>
                    <a:pt x="249" y="105"/>
                    <a:pt x="199" y="126"/>
                    <a:pt x="197" y="138"/>
                  </a:cubicBezTo>
                  <a:cubicBezTo>
                    <a:pt x="195" y="150"/>
                    <a:pt x="234" y="188"/>
                    <a:pt x="219" y="205"/>
                  </a:cubicBezTo>
                  <a:cubicBezTo>
                    <a:pt x="205" y="222"/>
                    <a:pt x="161" y="190"/>
                    <a:pt x="148" y="194"/>
                  </a:cubicBezTo>
                  <a:cubicBezTo>
                    <a:pt x="137" y="199"/>
                    <a:pt x="124" y="251"/>
                    <a:pt x="103" y="248"/>
                  </a:cubicBezTo>
                  <a:cubicBezTo>
                    <a:pt x="83" y="244"/>
                    <a:pt x="88" y="190"/>
                    <a:pt x="79" y="182"/>
                  </a:cubicBezTo>
                  <a:cubicBezTo>
                    <a:pt x="69" y="173"/>
                    <a:pt x="16" y="189"/>
                    <a:pt x="8" y="168"/>
                  </a:cubicBezTo>
                  <a:cubicBezTo>
                    <a:pt x="0" y="147"/>
                    <a:pt x="50" y="125"/>
                    <a:pt x="52" y="112"/>
                  </a:cubicBezTo>
                  <a:cubicBezTo>
                    <a:pt x="55" y="100"/>
                    <a:pt x="16" y="63"/>
                    <a:pt x="30" y="47"/>
                  </a:cubicBezTo>
                  <a:cubicBezTo>
                    <a:pt x="44" y="30"/>
                    <a:pt x="88" y="61"/>
                    <a:pt x="100" y="56"/>
                  </a:cubicBezTo>
                  <a:cubicBezTo>
                    <a:pt x="112" y="52"/>
                    <a:pt x="125" y="0"/>
                    <a:pt x="145" y="4"/>
                  </a:cubicBezTo>
                  <a:close/>
                </a:path>
              </a:pathLst>
            </a:custGeom>
            <a:noFill/>
            <a:ln w="3175" cap="flat">
              <a:solidFill>
                <a:schemeClr val="bg1">
                  <a:lumMod val="6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9"/>
            <p:cNvSpPr/>
            <p:nvPr/>
          </p:nvSpPr>
          <p:spPr bwMode="auto">
            <a:xfrm>
              <a:off x="6948200" y="3263096"/>
              <a:ext cx="950913" cy="947738"/>
            </a:xfrm>
            <a:custGeom>
              <a:avLst/>
              <a:gdLst>
                <a:gd name="T0" fmla="*/ 153 w 251"/>
                <a:gd name="T1" fmla="*/ 5 h 250"/>
                <a:gd name="T2" fmla="*/ 174 w 251"/>
                <a:gd name="T3" fmla="*/ 71 h 250"/>
                <a:gd name="T4" fmla="*/ 244 w 251"/>
                <a:gd name="T5" fmla="*/ 90 h 250"/>
                <a:gd name="T6" fmla="*/ 197 w 251"/>
                <a:gd name="T7" fmla="*/ 141 h 250"/>
                <a:gd name="T8" fmla="*/ 215 w 251"/>
                <a:gd name="T9" fmla="*/ 209 h 250"/>
                <a:gd name="T10" fmla="*/ 145 w 251"/>
                <a:gd name="T11" fmla="*/ 194 h 250"/>
                <a:gd name="T12" fmla="*/ 97 w 251"/>
                <a:gd name="T13" fmla="*/ 245 h 250"/>
                <a:gd name="T14" fmla="*/ 76 w 251"/>
                <a:gd name="T15" fmla="*/ 177 h 250"/>
                <a:gd name="T16" fmla="*/ 7 w 251"/>
                <a:gd name="T17" fmla="*/ 160 h 250"/>
                <a:gd name="T18" fmla="*/ 54 w 251"/>
                <a:gd name="T19" fmla="*/ 108 h 250"/>
                <a:gd name="T20" fmla="*/ 36 w 251"/>
                <a:gd name="T21" fmla="*/ 40 h 250"/>
                <a:gd name="T22" fmla="*/ 105 w 251"/>
                <a:gd name="T23" fmla="*/ 54 h 250"/>
                <a:gd name="T24" fmla="*/ 153 w 251"/>
                <a:gd name="T25" fmla="*/ 5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1" h="250">
                  <a:moveTo>
                    <a:pt x="153" y="5"/>
                  </a:moveTo>
                  <a:cubicBezTo>
                    <a:pt x="173" y="9"/>
                    <a:pt x="165" y="62"/>
                    <a:pt x="174" y="71"/>
                  </a:cubicBezTo>
                  <a:cubicBezTo>
                    <a:pt x="184" y="80"/>
                    <a:pt x="238" y="68"/>
                    <a:pt x="244" y="90"/>
                  </a:cubicBezTo>
                  <a:cubicBezTo>
                    <a:pt x="251" y="111"/>
                    <a:pt x="200" y="129"/>
                    <a:pt x="197" y="141"/>
                  </a:cubicBezTo>
                  <a:cubicBezTo>
                    <a:pt x="194" y="153"/>
                    <a:pt x="231" y="193"/>
                    <a:pt x="215" y="209"/>
                  </a:cubicBezTo>
                  <a:cubicBezTo>
                    <a:pt x="199" y="225"/>
                    <a:pt x="158" y="191"/>
                    <a:pt x="145" y="194"/>
                  </a:cubicBezTo>
                  <a:cubicBezTo>
                    <a:pt x="133" y="198"/>
                    <a:pt x="117" y="250"/>
                    <a:pt x="97" y="245"/>
                  </a:cubicBezTo>
                  <a:cubicBezTo>
                    <a:pt x="77" y="240"/>
                    <a:pt x="86" y="186"/>
                    <a:pt x="76" y="177"/>
                  </a:cubicBezTo>
                  <a:cubicBezTo>
                    <a:pt x="67" y="169"/>
                    <a:pt x="14" y="181"/>
                    <a:pt x="7" y="160"/>
                  </a:cubicBezTo>
                  <a:cubicBezTo>
                    <a:pt x="0" y="139"/>
                    <a:pt x="51" y="120"/>
                    <a:pt x="54" y="108"/>
                  </a:cubicBezTo>
                  <a:cubicBezTo>
                    <a:pt x="57" y="95"/>
                    <a:pt x="21" y="56"/>
                    <a:pt x="36" y="40"/>
                  </a:cubicBezTo>
                  <a:cubicBezTo>
                    <a:pt x="51" y="25"/>
                    <a:pt x="93" y="58"/>
                    <a:pt x="105" y="54"/>
                  </a:cubicBezTo>
                  <a:cubicBezTo>
                    <a:pt x="117" y="51"/>
                    <a:pt x="133" y="0"/>
                    <a:pt x="153" y="5"/>
                  </a:cubicBezTo>
                  <a:close/>
                </a:path>
              </a:pathLst>
            </a:custGeom>
            <a:noFill/>
            <a:ln w="3175" cap="flat">
              <a:solidFill>
                <a:schemeClr val="bg1">
                  <a:lumMod val="6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10"/>
            <p:cNvSpPr/>
            <p:nvPr/>
          </p:nvSpPr>
          <p:spPr bwMode="auto">
            <a:xfrm>
              <a:off x="6948200" y="3263096"/>
              <a:ext cx="950913" cy="944563"/>
            </a:xfrm>
            <a:custGeom>
              <a:avLst/>
              <a:gdLst>
                <a:gd name="T0" fmla="*/ 160 w 251"/>
                <a:gd name="T1" fmla="*/ 6 h 249"/>
                <a:gd name="T2" fmla="*/ 178 w 251"/>
                <a:gd name="T3" fmla="*/ 74 h 249"/>
                <a:gd name="T4" fmla="*/ 246 w 251"/>
                <a:gd name="T5" fmla="*/ 97 h 249"/>
                <a:gd name="T6" fmla="*/ 196 w 251"/>
                <a:gd name="T7" fmla="*/ 145 h 249"/>
                <a:gd name="T8" fmla="*/ 209 w 251"/>
                <a:gd name="T9" fmla="*/ 215 h 249"/>
                <a:gd name="T10" fmla="*/ 141 w 251"/>
                <a:gd name="T11" fmla="*/ 195 h 249"/>
                <a:gd name="T12" fmla="*/ 91 w 251"/>
                <a:gd name="T13" fmla="*/ 243 h 249"/>
                <a:gd name="T14" fmla="*/ 73 w 251"/>
                <a:gd name="T15" fmla="*/ 174 h 249"/>
                <a:gd name="T16" fmla="*/ 5 w 251"/>
                <a:gd name="T17" fmla="*/ 153 h 249"/>
                <a:gd name="T18" fmla="*/ 55 w 251"/>
                <a:gd name="T19" fmla="*/ 104 h 249"/>
                <a:gd name="T20" fmla="*/ 42 w 251"/>
                <a:gd name="T21" fmla="*/ 35 h 249"/>
                <a:gd name="T22" fmla="*/ 109 w 251"/>
                <a:gd name="T23" fmla="*/ 53 h 249"/>
                <a:gd name="T24" fmla="*/ 160 w 251"/>
                <a:gd name="T25" fmla="*/ 6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1" h="249">
                  <a:moveTo>
                    <a:pt x="160" y="6"/>
                  </a:moveTo>
                  <a:cubicBezTo>
                    <a:pt x="181" y="12"/>
                    <a:pt x="169" y="65"/>
                    <a:pt x="178" y="74"/>
                  </a:cubicBezTo>
                  <a:cubicBezTo>
                    <a:pt x="187" y="84"/>
                    <a:pt x="241" y="76"/>
                    <a:pt x="246" y="97"/>
                  </a:cubicBezTo>
                  <a:cubicBezTo>
                    <a:pt x="251" y="118"/>
                    <a:pt x="199" y="133"/>
                    <a:pt x="196" y="145"/>
                  </a:cubicBezTo>
                  <a:cubicBezTo>
                    <a:pt x="192" y="157"/>
                    <a:pt x="226" y="199"/>
                    <a:pt x="209" y="215"/>
                  </a:cubicBezTo>
                  <a:cubicBezTo>
                    <a:pt x="193" y="230"/>
                    <a:pt x="154" y="193"/>
                    <a:pt x="141" y="195"/>
                  </a:cubicBezTo>
                  <a:cubicBezTo>
                    <a:pt x="129" y="198"/>
                    <a:pt x="110" y="249"/>
                    <a:pt x="91" y="243"/>
                  </a:cubicBezTo>
                  <a:cubicBezTo>
                    <a:pt x="70" y="237"/>
                    <a:pt x="82" y="184"/>
                    <a:pt x="73" y="174"/>
                  </a:cubicBezTo>
                  <a:cubicBezTo>
                    <a:pt x="64" y="165"/>
                    <a:pt x="11" y="174"/>
                    <a:pt x="5" y="153"/>
                  </a:cubicBezTo>
                  <a:cubicBezTo>
                    <a:pt x="0" y="132"/>
                    <a:pt x="52" y="116"/>
                    <a:pt x="55" y="104"/>
                  </a:cubicBezTo>
                  <a:cubicBezTo>
                    <a:pt x="59" y="92"/>
                    <a:pt x="25" y="50"/>
                    <a:pt x="42" y="35"/>
                  </a:cubicBezTo>
                  <a:cubicBezTo>
                    <a:pt x="58" y="20"/>
                    <a:pt x="97" y="56"/>
                    <a:pt x="109" y="53"/>
                  </a:cubicBezTo>
                  <a:cubicBezTo>
                    <a:pt x="122" y="50"/>
                    <a:pt x="141" y="0"/>
                    <a:pt x="160" y="6"/>
                  </a:cubicBezTo>
                  <a:close/>
                </a:path>
              </a:pathLst>
            </a:custGeom>
            <a:noFill/>
            <a:ln w="3175" cap="flat">
              <a:solidFill>
                <a:schemeClr val="bg1">
                  <a:lumMod val="6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Freeform 11"/>
            <p:cNvSpPr/>
            <p:nvPr/>
          </p:nvSpPr>
          <p:spPr bwMode="auto">
            <a:xfrm>
              <a:off x="6945025" y="3267858"/>
              <a:ext cx="958850" cy="936625"/>
            </a:xfrm>
            <a:custGeom>
              <a:avLst/>
              <a:gdLst>
                <a:gd name="T0" fmla="*/ 169 w 253"/>
                <a:gd name="T1" fmla="*/ 7 h 247"/>
                <a:gd name="T2" fmla="*/ 182 w 253"/>
                <a:gd name="T3" fmla="*/ 77 h 247"/>
                <a:gd name="T4" fmla="*/ 249 w 253"/>
                <a:gd name="T5" fmla="*/ 104 h 247"/>
                <a:gd name="T6" fmla="*/ 196 w 253"/>
                <a:gd name="T7" fmla="*/ 148 h 247"/>
                <a:gd name="T8" fmla="*/ 205 w 253"/>
                <a:gd name="T9" fmla="*/ 219 h 247"/>
                <a:gd name="T10" fmla="*/ 137 w 253"/>
                <a:gd name="T11" fmla="*/ 196 h 247"/>
                <a:gd name="T12" fmla="*/ 85 w 253"/>
                <a:gd name="T13" fmla="*/ 240 h 247"/>
                <a:gd name="T14" fmla="*/ 71 w 253"/>
                <a:gd name="T15" fmla="*/ 170 h 247"/>
                <a:gd name="T16" fmla="*/ 5 w 253"/>
                <a:gd name="T17" fmla="*/ 145 h 247"/>
                <a:gd name="T18" fmla="*/ 57 w 253"/>
                <a:gd name="T19" fmla="*/ 100 h 247"/>
                <a:gd name="T20" fmla="*/ 48 w 253"/>
                <a:gd name="T21" fmla="*/ 29 h 247"/>
                <a:gd name="T22" fmla="*/ 115 w 253"/>
                <a:gd name="T23" fmla="*/ 51 h 247"/>
                <a:gd name="T24" fmla="*/ 169 w 253"/>
                <a:gd name="T25" fmla="*/ 7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3" h="247">
                  <a:moveTo>
                    <a:pt x="169" y="7"/>
                  </a:moveTo>
                  <a:cubicBezTo>
                    <a:pt x="189" y="15"/>
                    <a:pt x="174" y="67"/>
                    <a:pt x="182" y="77"/>
                  </a:cubicBezTo>
                  <a:cubicBezTo>
                    <a:pt x="191" y="87"/>
                    <a:pt x="245" y="82"/>
                    <a:pt x="249" y="104"/>
                  </a:cubicBezTo>
                  <a:cubicBezTo>
                    <a:pt x="253" y="124"/>
                    <a:pt x="200" y="136"/>
                    <a:pt x="196" y="148"/>
                  </a:cubicBezTo>
                  <a:cubicBezTo>
                    <a:pt x="191" y="160"/>
                    <a:pt x="223" y="204"/>
                    <a:pt x="205" y="219"/>
                  </a:cubicBezTo>
                  <a:cubicBezTo>
                    <a:pt x="187" y="233"/>
                    <a:pt x="150" y="193"/>
                    <a:pt x="137" y="196"/>
                  </a:cubicBezTo>
                  <a:cubicBezTo>
                    <a:pt x="125" y="198"/>
                    <a:pt x="104" y="247"/>
                    <a:pt x="85" y="240"/>
                  </a:cubicBezTo>
                  <a:cubicBezTo>
                    <a:pt x="65" y="233"/>
                    <a:pt x="79" y="180"/>
                    <a:pt x="71" y="170"/>
                  </a:cubicBezTo>
                  <a:cubicBezTo>
                    <a:pt x="63" y="160"/>
                    <a:pt x="9" y="166"/>
                    <a:pt x="5" y="145"/>
                  </a:cubicBezTo>
                  <a:cubicBezTo>
                    <a:pt x="0" y="124"/>
                    <a:pt x="53" y="111"/>
                    <a:pt x="57" y="100"/>
                  </a:cubicBezTo>
                  <a:cubicBezTo>
                    <a:pt x="61" y="87"/>
                    <a:pt x="30" y="43"/>
                    <a:pt x="48" y="29"/>
                  </a:cubicBezTo>
                  <a:cubicBezTo>
                    <a:pt x="65" y="15"/>
                    <a:pt x="102" y="54"/>
                    <a:pt x="115" y="51"/>
                  </a:cubicBezTo>
                  <a:cubicBezTo>
                    <a:pt x="127" y="49"/>
                    <a:pt x="149" y="0"/>
                    <a:pt x="169" y="7"/>
                  </a:cubicBezTo>
                  <a:close/>
                </a:path>
              </a:pathLst>
            </a:custGeom>
            <a:noFill/>
            <a:ln w="3175" cap="flat">
              <a:solidFill>
                <a:schemeClr val="bg1">
                  <a:lumMod val="6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Freeform 12"/>
            <p:cNvSpPr/>
            <p:nvPr/>
          </p:nvSpPr>
          <p:spPr bwMode="auto">
            <a:xfrm>
              <a:off x="6945025" y="3271033"/>
              <a:ext cx="958850" cy="928688"/>
            </a:xfrm>
            <a:custGeom>
              <a:avLst/>
              <a:gdLst>
                <a:gd name="T0" fmla="*/ 176 w 253"/>
                <a:gd name="T1" fmla="*/ 8 h 245"/>
                <a:gd name="T2" fmla="*/ 185 w 253"/>
                <a:gd name="T3" fmla="*/ 79 h 245"/>
                <a:gd name="T4" fmla="*/ 251 w 253"/>
                <a:gd name="T5" fmla="*/ 110 h 245"/>
                <a:gd name="T6" fmla="*/ 195 w 253"/>
                <a:gd name="T7" fmla="*/ 151 h 245"/>
                <a:gd name="T8" fmla="*/ 200 w 253"/>
                <a:gd name="T9" fmla="*/ 223 h 245"/>
                <a:gd name="T10" fmla="*/ 133 w 253"/>
                <a:gd name="T11" fmla="*/ 196 h 245"/>
                <a:gd name="T12" fmla="*/ 78 w 253"/>
                <a:gd name="T13" fmla="*/ 238 h 245"/>
                <a:gd name="T14" fmla="*/ 67 w 253"/>
                <a:gd name="T15" fmla="*/ 166 h 245"/>
                <a:gd name="T16" fmla="*/ 3 w 253"/>
                <a:gd name="T17" fmla="*/ 138 h 245"/>
                <a:gd name="T18" fmla="*/ 58 w 253"/>
                <a:gd name="T19" fmla="*/ 95 h 245"/>
                <a:gd name="T20" fmla="*/ 54 w 253"/>
                <a:gd name="T21" fmla="*/ 22 h 245"/>
                <a:gd name="T22" fmla="*/ 119 w 253"/>
                <a:gd name="T23" fmla="*/ 49 h 245"/>
                <a:gd name="T24" fmla="*/ 176 w 253"/>
                <a:gd name="T25" fmla="*/ 8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3" h="245">
                  <a:moveTo>
                    <a:pt x="176" y="8"/>
                  </a:moveTo>
                  <a:cubicBezTo>
                    <a:pt x="196" y="17"/>
                    <a:pt x="178" y="68"/>
                    <a:pt x="185" y="79"/>
                  </a:cubicBezTo>
                  <a:cubicBezTo>
                    <a:pt x="193" y="90"/>
                    <a:pt x="248" y="88"/>
                    <a:pt x="251" y="110"/>
                  </a:cubicBezTo>
                  <a:cubicBezTo>
                    <a:pt x="253" y="130"/>
                    <a:pt x="199" y="139"/>
                    <a:pt x="195" y="151"/>
                  </a:cubicBezTo>
                  <a:cubicBezTo>
                    <a:pt x="190" y="163"/>
                    <a:pt x="219" y="210"/>
                    <a:pt x="200" y="223"/>
                  </a:cubicBezTo>
                  <a:cubicBezTo>
                    <a:pt x="181" y="237"/>
                    <a:pt x="146" y="194"/>
                    <a:pt x="133" y="196"/>
                  </a:cubicBezTo>
                  <a:cubicBezTo>
                    <a:pt x="121" y="197"/>
                    <a:pt x="97" y="245"/>
                    <a:pt x="78" y="238"/>
                  </a:cubicBezTo>
                  <a:cubicBezTo>
                    <a:pt x="58" y="229"/>
                    <a:pt x="75" y="177"/>
                    <a:pt x="67" y="166"/>
                  </a:cubicBezTo>
                  <a:cubicBezTo>
                    <a:pt x="60" y="155"/>
                    <a:pt x="6" y="159"/>
                    <a:pt x="3" y="138"/>
                  </a:cubicBezTo>
                  <a:cubicBezTo>
                    <a:pt x="0" y="117"/>
                    <a:pt x="53" y="106"/>
                    <a:pt x="58" y="95"/>
                  </a:cubicBezTo>
                  <a:cubicBezTo>
                    <a:pt x="63" y="82"/>
                    <a:pt x="34" y="36"/>
                    <a:pt x="54" y="22"/>
                  </a:cubicBezTo>
                  <a:cubicBezTo>
                    <a:pt x="72" y="9"/>
                    <a:pt x="106" y="51"/>
                    <a:pt x="119" y="49"/>
                  </a:cubicBezTo>
                  <a:cubicBezTo>
                    <a:pt x="131" y="48"/>
                    <a:pt x="156" y="0"/>
                    <a:pt x="176" y="8"/>
                  </a:cubicBezTo>
                  <a:close/>
                </a:path>
              </a:pathLst>
            </a:custGeom>
            <a:noFill/>
            <a:ln w="3175" cap="flat">
              <a:solidFill>
                <a:schemeClr val="bg1">
                  <a:lumMod val="6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Freeform 13"/>
            <p:cNvSpPr/>
            <p:nvPr/>
          </p:nvSpPr>
          <p:spPr bwMode="auto">
            <a:xfrm>
              <a:off x="6940262" y="3271033"/>
              <a:ext cx="966788" cy="928688"/>
            </a:xfrm>
            <a:custGeom>
              <a:avLst/>
              <a:gdLst>
                <a:gd name="T0" fmla="*/ 184 w 255"/>
                <a:gd name="T1" fmla="*/ 10 h 245"/>
                <a:gd name="T2" fmla="*/ 190 w 255"/>
                <a:gd name="T3" fmla="*/ 82 h 245"/>
                <a:gd name="T4" fmla="*/ 254 w 255"/>
                <a:gd name="T5" fmla="*/ 117 h 245"/>
                <a:gd name="T6" fmla="*/ 195 w 255"/>
                <a:gd name="T7" fmla="*/ 155 h 245"/>
                <a:gd name="T8" fmla="*/ 195 w 255"/>
                <a:gd name="T9" fmla="*/ 229 h 245"/>
                <a:gd name="T10" fmla="*/ 130 w 255"/>
                <a:gd name="T11" fmla="*/ 197 h 245"/>
                <a:gd name="T12" fmla="*/ 72 w 255"/>
                <a:gd name="T13" fmla="*/ 236 h 245"/>
                <a:gd name="T14" fmla="*/ 65 w 255"/>
                <a:gd name="T15" fmla="*/ 162 h 245"/>
                <a:gd name="T16" fmla="*/ 2 w 255"/>
                <a:gd name="T17" fmla="*/ 131 h 245"/>
                <a:gd name="T18" fmla="*/ 60 w 255"/>
                <a:gd name="T19" fmla="*/ 91 h 245"/>
                <a:gd name="T20" fmla="*/ 60 w 255"/>
                <a:gd name="T21" fmla="*/ 17 h 245"/>
                <a:gd name="T22" fmla="*/ 124 w 255"/>
                <a:gd name="T23" fmla="*/ 48 h 245"/>
                <a:gd name="T24" fmla="*/ 184 w 255"/>
                <a:gd name="T25" fmla="*/ 1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5" h="245">
                  <a:moveTo>
                    <a:pt x="184" y="10"/>
                  </a:moveTo>
                  <a:cubicBezTo>
                    <a:pt x="204" y="20"/>
                    <a:pt x="182" y="71"/>
                    <a:pt x="190" y="82"/>
                  </a:cubicBezTo>
                  <a:cubicBezTo>
                    <a:pt x="197" y="94"/>
                    <a:pt x="252" y="95"/>
                    <a:pt x="254" y="117"/>
                  </a:cubicBezTo>
                  <a:cubicBezTo>
                    <a:pt x="255" y="137"/>
                    <a:pt x="200" y="144"/>
                    <a:pt x="195" y="155"/>
                  </a:cubicBezTo>
                  <a:cubicBezTo>
                    <a:pt x="189" y="167"/>
                    <a:pt x="216" y="216"/>
                    <a:pt x="195" y="229"/>
                  </a:cubicBezTo>
                  <a:cubicBezTo>
                    <a:pt x="176" y="241"/>
                    <a:pt x="143" y="196"/>
                    <a:pt x="130" y="197"/>
                  </a:cubicBezTo>
                  <a:cubicBezTo>
                    <a:pt x="118" y="197"/>
                    <a:pt x="91" y="245"/>
                    <a:pt x="72" y="236"/>
                  </a:cubicBezTo>
                  <a:cubicBezTo>
                    <a:pt x="52" y="226"/>
                    <a:pt x="73" y="174"/>
                    <a:pt x="65" y="162"/>
                  </a:cubicBezTo>
                  <a:cubicBezTo>
                    <a:pt x="58" y="152"/>
                    <a:pt x="3" y="152"/>
                    <a:pt x="2" y="131"/>
                  </a:cubicBezTo>
                  <a:cubicBezTo>
                    <a:pt x="0" y="110"/>
                    <a:pt x="55" y="103"/>
                    <a:pt x="60" y="91"/>
                  </a:cubicBezTo>
                  <a:cubicBezTo>
                    <a:pt x="66" y="79"/>
                    <a:pt x="39" y="30"/>
                    <a:pt x="60" y="17"/>
                  </a:cubicBezTo>
                  <a:cubicBezTo>
                    <a:pt x="79" y="5"/>
                    <a:pt x="111" y="49"/>
                    <a:pt x="124" y="48"/>
                  </a:cubicBezTo>
                  <a:cubicBezTo>
                    <a:pt x="137" y="48"/>
                    <a:pt x="165" y="0"/>
                    <a:pt x="184" y="10"/>
                  </a:cubicBezTo>
                  <a:close/>
                </a:path>
              </a:pathLst>
            </a:custGeom>
            <a:noFill/>
            <a:ln w="3175" cap="flat">
              <a:solidFill>
                <a:schemeClr val="bg1">
                  <a:lumMod val="6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Freeform 14"/>
            <p:cNvSpPr/>
            <p:nvPr/>
          </p:nvSpPr>
          <p:spPr bwMode="auto">
            <a:xfrm>
              <a:off x="6940262" y="3271033"/>
              <a:ext cx="971550" cy="933450"/>
            </a:xfrm>
            <a:custGeom>
              <a:avLst/>
              <a:gdLst>
                <a:gd name="T0" fmla="*/ 0 w 256"/>
                <a:gd name="T1" fmla="*/ 124 h 246"/>
                <a:gd name="T2" fmla="*/ 61 w 256"/>
                <a:gd name="T3" fmla="*/ 88 h 246"/>
                <a:gd name="T4" fmla="*/ 65 w 256"/>
                <a:gd name="T5" fmla="*/ 11 h 246"/>
                <a:gd name="T6" fmla="*/ 128 w 256"/>
                <a:gd name="T7" fmla="*/ 47 h 246"/>
                <a:gd name="T8" fmla="*/ 191 w 256"/>
                <a:gd name="T9" fmla="*/ 12 h 246"/>
                <a:gd name="T10" fmla="*/ 193 w 256"/>
                <a:gd name="T11" fmla="*/ 86 h 246"/>
                <a:gd name="T12" fmla="*/ 255 w 256"/>
                <a:gd name="T13" fmla="*/ 124 h 246"/>
                <a:gd name="T14" fmla="*/ 194 w 256"/>
                <a:gd name="T15" fmla="*/ 159 h 246"/>
                <a:gd name="T16" fmla="*/ 190 w 256"/>
                <a:gd name="T17" fmla="*/ 234 h 246"/>
                <a:gd name="T18" fmla="*/ 125 w 256"/>
                <a:gd name="T19" fmla="*/ 198 h 246"/>
                <a:gd name="T20" fmla="*/ 65 w 256"/>
                <a:gd name="T21" fmla="*/ 234 h 246"/>
                <a:gd name="T22" fmla="*/ 62 w 256"/>
                <a:gd name="T23" fmla="*/ 159 h 246"/>
                <a:gd name="T24" fmla="*/ 0 w 256"/>
                <a:gd name="T25" fmla="*/ 124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6" h="246">
                  <a:moveTo>
                    <a:pt x="0" y="124"/>
                  </a:moveTo>
                  <a:cubicBezTo>
                    <a:pt x="0" y="103"/>
                    <a:pt x="55" y="99"/>
                    <a:pt x="61" y="88"/>
                  </a:cubicBezTo>
                  <a:cubicBezTo>
                    <a:pt x="67" y="75"/>
                    <a:pt x="43" y="24"/>
                    <a:pt x="65" y="11"/>
                  </a:cubicBezTo>
                  <a:cubicBezTo>
                    <a:pt x="85" y="0"/>
                    <a:pt x="115" y="47"/>
                    <a:pt x="128" y="47"/>
                  </a:cubicBezTo>
                  <a:cubicBezTo>
                    <a:pt x="141" y="47"/>
                    <a:pt x="172" y="1"/>
                    <a:pt x="191" y="12"/>
                  </a:cubicBezTo>
                  <a:cubicBezTo>
                    <a:pt x="211" y="23"/>
                    <a:pt x="186" y="73"/>
                    <a:pt x="193" y="86"/>
                  </a:cubicBezTo>
                  <a:cubicBezTo>
                    <a:pt x="200" y="98"/>
                    <a:pt x="256" y="102"/>
                    <a:pt x="255" y="124"/>
                  </a:cubicBezTo>
                  <a:cubicBezTo>
                    <a:pt x="255" y="145"/>
                    <a:pt x="200" y="148"/>
                    <a:pt x="194" y="159"/>
                  </a:cubicBezTo>
                  <a:cubicBezTo>
                    <a:pt x="187" y="171"/>
                    <a:pt x="212" y="222"/>
                    <a:pt x="190" y="234"/>
                  </a:cubicBezTo>
                  <a:cubicBezTo>
                    <a:pt x="169" y="246"/>
                    <a:pt x="139" y="198"/>
                    <a:pt x="125" y="198"/>
                  </a:cubicBezTo>
                  <a:cubicBezTo>
                    <a:pt x="113" y="197"/>
                    <a:pt x="83" y="244"/>
                    <a:pt x="65" y="234"/>
                  </a:cubicBezTo>
                  <a:cubicBezTo>
                    <a:pt x="46" y="223"/>
                    <a:pt x="69" y="172"/>
                    <a:pt x="62" y="159"/>
                  </a:cubicBezTo>
                  <a:cubicBezTo>
                    <a:pt x="55" y="148"/>
                    <a:pt x="0" y="145"/>
                    <a:pt x="0" y="124"/>
                  </a:cubicBezTo>
                  <a:close/>
                </a:path>
              </a:pathLst>
            </a:custGeom>
            <a:noFill/>
            <a:ln w="3175" cap="flat">
              <a:solidFill>
                <a:schemeClr val="bg1">
                  <a:lumMod val="6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/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471970" y="5254440"/>
            <a:ext cx="2490176" cy="2478236"/>
            <a:chOff x="5588764" y="391169"/>
            <a:chExt cx="2614564" cy="2602028"/>
          </a:xfrm>
        </p:grpSpPr>
        <p:sp>
          <p:nvSpPr>
            <p:cNvPr id="75" name="Freeform 5"/>
            <p:cNvSpPr/>
            <p:nvPr/>
          </p:nvSpPr>
          <p:spPr bwMode="auto">
            <a:xfrm rot="619297">
              <a:off x="5641282" y="391169"/>
              <a:ext cx="2499217" cy="2601749"/>
            </a:xfrm>
            <a:custGeom>
              <a:avLst/>
              <a:gdLst>
                <a:gd name="T0" fmla="*/ 121 w 245"/>
                <a:gd name="T1" fmla="*/ 0 h 255"/>
                <a:gd name="T2" fmla="*/ 158 w 245"/>
                <a:gd name="T3" fmla="*/ 61 h 255"/>
                <a:gd name="T4" fmla="*/ 234 w 245"/>
                <a:gd name="T5" fmla="*/ 65 h 255"/>
                <a:gd name="T6" fmla="*/ 198 w 245"/>
                <a:gd name="T7" fmla="*/ 128 h 255"/>
                <a:gd name="T8" fmla="*/ 233 w 245"/>
                <a:gd name="T9" fmla="*/ 191 h 255"/>
                <a:gd name="T10" fmla="*/ 160 w 245"/>
                <a:gd name="T11" fmla="*/ 193 h 255"/>
                <a:gd name="T12" fmla="*/ 122 w 245"/>
                <a:gd name="T13" fmla="*/ 255 h 255"/>
                <a:gd name="T14" fmla="*/ 87 w 245"/>
                <a:gd name="T15" fmla="*/ 193 h 255"/>
                <a:gd name="T16" fmla="*/ 11 w 245"/>
                <a:gd name="T17" fmla="*/ 190 h 255"/>
                <a:gd name="T18" fmla="*/ 47 w 245"/>
                <a:gd name="T19" fmla="*/ 125 h 255"/>
                <a:gd name="T20" fmla="*/ 11 w 245"/>
                <a:gd name="T21" fmla="*/ 65 h 255"/>
                <a:gd name="T22" fmla="*/ 86 w 245"/>
                <a:gd name="T23" fmla="*/ 62 h 255"/>
                <a:gd name="T24" fmla="*/ 121 w 245"/>
                <a:gd name="T25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5" h="255">
                  <a:moveTo>
                    <a:pt x="121" y="0"/>
                  </a:moveTo>
                  <a:cubicBezTo>
                    <a:pt x="142" y="0"/>
                    <a:pt x="147" y="55"/>
                    <a:pt x="158" y="61"/>
                  </a:cubicBezTo>
                  <a:cubicBezTo>
                    <a:pt x="170" y="67"/>
                    <a:pt x="222" y="43"/>
                    <a:pt x="234" y="65"/>
                  </a:cubicBezTo>
                  <a:cubicBezTo>
                    <a:pt x="245" y="85"/>
                    <a:pt x="198" y="115"/>
                    <a:pt x="198" y="128"/>
                  </a:cubicBezTo>
                  <a:cubicBezTo>
                    <a:pt x="198" y="141"/>
                    <a:pt x="244" y="172"/>
                    <a:pt x="233" y="191"/>
                  </a:cubicBezTo>
                  <a:cubicBezTo>
                    <a:pt x="222" y="211"/>
                    <a:pt x="172" y="186"/>
                    <a:pt x="160" y="193"/>
                  </a:cubicBezTo>
                  <a:cubicBezTo>
                    <a:pt x="148" y="200"/>
                    <a:pt x="143" y="255"/>
                    <a:pt x="122" y="255"/>
                  </a:cubicBezTo>
                  <a:cubicBezTo>
                    <a:pt x="101" y="255"/>
                    <a:pt x="98" y="199"/>
                    <a:pt x="87" y="193"/>
                  </a:cubicBezTo>
                  <a:cubicBezTo>
                    <a:pt x="75" y="187"/>
                    <a:pt x="24" y="212"/>
                    <a:pt x="11" y="190"/>
                  </a:cubicBezTo>
                  <a:cubicBezTo>
                    <a:pt x="0" y="169"/>
                    <a:pt x="47" y="138"/>
                    <a:pt x="47" y="125"/>
                  </a:cubicBezTo>
                  <a:cubicBezTo>
                    <a:pt x="48" y="113"/>
                    <a:pt x="1" y="83"/>
                    <a:pt x="11" y="65"/>
                  </a:cubicBezTo>
                  <a:cubicBezTo>
                    <a:pt x="23" y="45"/>
                    <a:pt x="73" y="69"/>
                    <a:pt x="86" y="62"/>
                  </a:cubicBezTo>
                  <a:cubicBezTo>
                    <a:pt x="97" y="55"/>
                    <a:pt x="100" y="0"/>
                    <a:pt x="121" y="0"/>
                  </a:cubicBezTo>
                  <a:close/>
                </a:path>
              </a:pathLst>
            </a:custGeom>
            <a:noFill/>
            <a:ln w="3175" cap="flat">
              <a:solidFill>
                <a:srgbClr val="3563A8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Freeform 6"/>
            <p:cNvSpPr/>
            <p:nvPr/>
          </p:nvSpPr>
          <p:spPr bwMode="auto">
            <a:xfrm rot="619297">
              <a:off x="5631554" y="404266"/>
              <a:ext cx="2520576" cy="2588931"/>
            </a:xfrm>
            <a:custGeom>
              <a:avLst/>
              <a:gdLst>
                <a:gd name="T0" fmla="*/ 129 w 247"/>
                <a:gd name="T1" fmla="*/ 1 h 254"/>
                <a:gd name="T2" fmla="*/ 162 w 247"/>
                <a:gd name="T3" fmla="*/ 63 h 254"/>
                <a:gd name="T4" fmla="*/ 237 w 247"/>
                <a:gd name="T5" fmla="*/ 71 h 254"/>
                <a:gd name="T6" fmla="*/ 198 w 247"/>
                <a:gd name="T7" fmla="*/ 131 h 254"/>
                <a:gd name="T8" fmla="*/ 229 w 247"/>
                <a:gd name="T9" fmla="*/ 196 h 254"/>
                <a:gd name="T10" fmla="*/ 156 w 247"/>
                <a:gd name="T11" fmla="*/ 193 h 254"/>
                <a:gd name="T12" fmla="*/ 116 w 247"/>
                <a:gd name="T13" fmla="*/ 252 h 254"/>
                <a:gd name="T14" fmla="*/ 84 w 247"/>
                <a:gd name="T15" fmla="*/ 189 h 254"/>
                <a:gd name="T16" fmla="*/ 11 w 247"/>
                <a:gd name="T17" fmla="*/ 182 h 254"/>
                <a:gd name="T18" fmla="*/ 49 w 247"/>
                <a:gd name="T19" fmla="*/ 121 h 254"/>
                <a:gd name="T20" fmla="*/ 18 w 247"/>
                <a:gd name="T21" fmla="*/ 59 h 254"/>
                <a:gd name="T22" fmla="*/ 91 w 247"/>
                <a:gd name="T23" fmla="*/ 60 h 254"/>
                <a:gd name="T24" fmla="*/ 129 w 247"/>
                <a:gd name="T25" fmla="*/ 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7" h="254">
                  <a:moveTo>
                    <a:pt x="129" y="1"/>
                  </a:moveTo>
                  <a:cubicBezTo>
                    <a:pt x="150" y="2"/>
                    <a:pt x="151" y="57"/>
                    <a:pt x="162" y="63"/>
                  </a:cubicBezTo>
                  <a:cubicBezTo>
                    <a:pt x="174" y="70"/>
                    <a:pt x="226" y="49"/>
                    <a:pt x="237" y="71"/>
                  </a:cubicBezTo>
                  <a:cubicBezTo>
                    <a:pt x="247" y="91"/>
                    <a:pt x="199" y="118"/>
                    <a:pt x="198" y="131"/>
                  </a:cubicBezTo>
                  <a:cubicBezTo>
                    <a:pt x="197" y="144"/>
                    <a:pt x="241" y="177"/>
                    <a:pt x="229" y="196"/>
                  </a:cubicBezTo>
                  <a:cubicBezTo>
                    <a:pt x="217" y="214"/>
                    <a:pt x="169" y="187"/>
                    <a:pt x="156" y="193"/>
                  </a:cubicBezTo>
                  <a:cubicBezTo>
                    <a:pt x="144" y="199"/>
                    <a:pt x="137" y="254"/>
                    <a:pt x="116" y="252"/>
                  </a:cubicBezTo>
                  <a:cubicBezTo>
                    <a:pt x="95" y="251"/>
                    <a:pt x="95" y="196"/>
                    <a:pt x="84" y="189"/>
                  </a:cubicBezTo>
                  <a:cubicBezTo>
                    <a:pt x="73" y="182"/>
                    <a:pt x="21" y="204"/>
                    <a:pt x="11" y="182"/>
                  </a:cubicBezTo>
                  <a:cubicBezTo>
                    <a:pt x="0" y="161"/>
                    <a:pt x="48" y="134"/>
                    <a:pt x="49" y="121"/>
                  </a:cubicBezTo>
                  <a:cubicBezTo>
                    <a:pt x="50" y="108"/>
                    <a:pt x="7" y="76"/>
                    <a:pt x="18" y="59"/>
                  </a:cubicBezTo>
                  <a:cubicBezTo>
                    <a:pt x="30" y="40"/>
                    <a:pt x="78" y="66"/>
                    <a:pt x="91" y="60"/>
                  </a:cubicBezTo>
                  <a:cubicBezTo>
                    <a:pt x="103" y="54"/>
                    <a:pt x="109" y="0"/>
                    <a:pt x="129" y="1"/>
                  </a:cubicBezTo>
                  <a:close/>
                </a:path>
              </a:pathLst>
            </a:custGeom>
            <a:noFill/>
            <a:ln w="3175" cap="flat">
              <a:solidFill>
                <a:srgbClr val="3563A8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Freeform 7"/>
            <p:cNvSpPr/>
            <p:nvPr/>
          </p:nvSpPr>
          <p:spPr bwMode="auto">
            <a:xfrm rot="619297">
              <a:off x="5631554" y="412810"/>
              <a:ext cx="2520576" cy="2571843"/>
            </a:xfrm>
            <a:custGeom>
              <a:avLst/>
              <a:gdLst>
                <a:gd name="T0" fmla="*/ 137 w 247"/>
                <a:gd name="T1" fmla="*/ 2 h 252"/>
                <a:gd name="T2" fmla="*/ 165 w 247"/>
                <a:gd name="T3" fmla="*/ 65 h 252"/>
                <a:gd name="T4" fmla="*/ 239 w 247"/>
                <a:gd name="T5" fmla="*/ 77 h 252"/>
                <a:gd name="T6" fmla="*/ 197 w 247"/>
                <a:gd name="T7" fmla="*/ 134 h 252"/>
                <a:gd name="T8" fmla="*/ 224 w 247"/>
                <a:gd name="T9" fmla="*/ 200 h 252"/>
                <a:gd name="T10" fmla="*/ 152 w 247"/>
                <a:gd name="T11" fmla="*/ 193 h 252"/>
                <a:gd name="T12" fmla="*/ 109 w 247"/>
                <a:gd name="T13" fmla="*/ 250 h 252"/>
                <a:gd name="T14" fmla="*/ 81 w 247"/>
                <a:gd name="T15" fmla="*/ 185 h 252"/>
                <a:gd name="T16" fmla="*/ 9 w 247"/>
                <a:gd name="T17" fmla="*/ 174 h 252"/>
                <a:gd name="T18" fmla="*/ 50 w 247"/>
                <a:gd name="T19" fmla="*/ 116 h 252"/>
                <a:gd name="T20" fmla="*/ 23 w 247"/>
                <a:gd name="T21" fmla="*/ 52 h 252"/>
                <a:gd name="T22" fmla="*/ 95 w 247"/>
                <a:gd name="T23" fmla="*/ 58 h 252"/>
                <a:gd name="T24" fmla="*/ 137 w 247"/>
                <a:gd name="T25" fmla="*/ 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7" h="252">
                  <a:moveTo>
                    <a:pt x="137" y="2"/>
                  </a:moveTo>
                  <a:cubicBezTo>
                    <a:pt x="157" y="4"/>
                    <a:pt x="155" y="58"/>
                    <a:pt x="165" y="65"/>
                  </a:cubicBezTo>
                  <a:cubicBezTo>
                    <a:pt x="177" y="73"/>
                    <a:pt x="229" y="55"/>
                    <a:pt x="239" y="77"/>
                  </a:cubicBezTo>
                  <a:cubicBezTo>
                    <a:pt x="247" y="98"/>
                    <a:pt x="198" y="121"/>
                    <a:pt x="197" y="134"/>
                  </a:cubicBezTo>
                  <a:cubicBezTo>
                    <a:pt x="196" y="147"/>
                    <a:pt x="237" y="182"/>
                    <a:pt x="224" y="200"/>
                  </a:cubicBezTo>
                  <a:cubicBezTo>
                    <a:pt x="210" y="217"/>
                    <a:pt x="164" y="188"/>
                    <a:pt x="152" y="193"/>
                  </a:cubicBezTo>
                  <a:cubicBezTo>
                    <a:pt x="140" y="198"/>
                    <a:pt x="130" y="252"/>
                    <a:pt x="109" y="250"/>
                  </a:cubicBezTo>
                  <a:cubicBezTo>
                    <a:pt x="88" y="247"/>
                    <a:pt x="91" y="192"/>
                    <a:pt x="81" y="185"/>
                  </a:cubicBezTo>
                  <a:cubicBezTo>
                    <a:pt x="70" y="177"/>
                    <a:pt x="18" y="196"/>
                    <a:pt x="9" y="174"/>
                  </a:cubicBezTo>
                  <a:cubicBezTo>
                    <a:pt x="0" y="153"/>
                    <a:pt x="49" y="129"/>
                    <a:pt x="50" y="116"/>
                  </a:cubicBezTo>
                  <a:cubicBezTo>
                    <a:pt x="52" y="104"/>
                    <a:pt x="11" y="69"/>
                    <a:pt x="23" y="52"/>
                  </a:cubicBezTo>
                  <a:cubicBezTo>
                    <a:pt x="37" y="35"/>
                    <a:pt x="83" y="63"/>
                    <a:pt x="95" y="58"/>
                  </a:cubicBezTo>
                  <a:cubicBezTo>
                    <a:pt x="107" y="53"/>
                    <a:pt x="116" y="0"/>
                    <a:pt x="137" y="2"/>
                  </a:cubicBezTo>
                  <a:close/>
                </a:path>
              </a:pathLst>
            </a:custGeom>
            <a:noFill/>
            <a:ln w="3175" cap="flat">
              <a:solidFill>
                <a:srgbClr val="3563A8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" name="Freeform 8"/>
            <p:cNvSpPr/>
            <p:nvPr/>
          </p:nvSpPr>
          <p:spPr bwMode="auto">
            <a:xfrm rot="619297">
              <a:off x="5619922" y="412531"/>
              <a:ext cx="2541939" cy="2559027"/>
            </a:xfrm>
            <a:custGeom>
              <a:avLst/>
              <a:gdLst>
                <a:gd name="T0" fmla="*/ 145 w 249"/>
                <a:gd name="T1" fmla="*/ 4 h 251"/>
                <a:gd name="T2" fmla="*/ 170 w 249"/>
                <a:gd name="T3" fmla="*/ 69 h 251"/>
                <a:gd name="T4" fmla="*/ 242 w 249"/>
                <a:gd name="T5" fmla="*/ 84 h 251"/>
                <a:gd name="T6" fmla="*/ 197 w 249"/>
                <a:gd name="T7" fmla="*/ 138 h 251"/>
                <a:gd name="T8" fmla="*/ 219 w 249"/>
                <a:gd name="T9" fmla="*/ 205 h 251"/>
                <a:gd name="T10" fmla="*/ 148 w 249"/>
                <a:gd name="T11" fmla="*/ 194 h 251"/>
                <a:gd name="T12" fmla="*/ 103 w 249"/>
                <a:gd name="T13" fmla="*/ 248 h 251"/>
                <a:gd name="T14" fmla="*/ 79 w 249"/>
                <a:gd name="T15" fmla="*/ 182 h 251"/>
                <a:gd name="T16" fmla="*/ 8 w 249"/>
                <a:gd name="T17" fmla="*/ 168 h 251"/>
                <a:gd name="T18" fmla="*/ 52 w 249"/>
                <a:gd name="T19" fmla="*/ 112 h 251"/>
                <a:gd name="T20" fmla="*/ 30 w 249"/>
                <a:gd name="T21" fmla="*/ 47 h 251"/>
                <a:gd name="T22" fmla="*/ 100 w 249"/>
                <a:gd name="T23" fmla="*/ 56 h 251"/>
                <a:gd name="T24" fmla="*/ 145 w 249"/>
                <a:gd name="T25" fmla="*/ 4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9" h="251">
                  <a:moveTo>
                    <a:pt x="145" y="4"/>
                  </a:moveTo>
                  <a:cubicBezTo>
                    <a:pt x="165" y="7"/>
                    <a:pt x="160" y="61"/>
                    <a:pt x="170" y="69"/>
                  </a:cubicBezTo>
                  <a:cubicBezTo>
                    <a:pt x="180" y="77"/>
                    <a:pt x="233" y="62"/>
                    <a:pt x="242" y="84"/>
                  </a:cubicBezTo>
                  <a:cubicBezTo>
                    <a:pt x="249" y="105"/>
                    <a:pt x="199" y="126"/>
                    <a:pt x="197" y="138"/>
                  </a:cubicBezTo>
                  <a:cubicBezTo>
                    <a:pt x="195" y="150"/>
                    <a:pt x="234" y="188"/>
                    <a:pt x="219" y="205"/>
                  </a:cubicBezTo>
                  <a:cubicBezTo>
                    <a:pt x="205" y="222"/>
                    <a:pt x="161" y="190"/>
                    <a:pt x="148" y="194"/>
                  </a:cubicBezTo>
                  <a:cubicBezTo>
                    <a:pt x="137" y="199"/>
                    <a:pt x="124" y="251"/>
                    <a:pt x="103" y="248"/>
                  </a:cubicBezTo>
                  <a:cubicBezTo>
                    <a:pt x="83" y="244"/>
                    <a:pt x="88" y="190"/>
                    <a:pt x="79" y="182"/>
                  </a:cubicBezTo>
                  <a:cubicBezTo>
                    <a:pt x="69" y="173"/>
                    <a:pt x="16" y="189"/>
                    <a:pt x="8" y="168"/>
                  </a:cubicBezTo>
                  <a:cubicBezTo>
                    <a:pt x="0" y="147"/>
                    <a:pt x="50" y="125"/>
                    <a:pt x="52" y="112"/>
                  </a:cubicBezTo>
                  <a:cubicBezTo>
                    <a:pt x="55" y="100"/>
                    <a:pt x="16" y="63"/>
                    <a:pt x="30" y="47"/>
                  </a:cubicBezTo>
                  <a:cubicBezTo>
                    <a:pt x="44" y="30"/>
                    <a:pt x="88" y="61"/>
                    <a:pt x="100" y="56"/>
                  </a:cubicBezTo>
                  <a:cubicBezTo>
                    <a:pt x="112" y="52"/>
                    <a:pt x="125" y="0"/>
                    <a:pt x="145" y="4"/>
                  </a:cubicBezTo>
                  <a:close/>
                </a:path>
              </a:pathLst>
            </a:custGeom>
            <a:noFill/>
            <a:ln w="3175" cap="flat">
              <a:solidFill>
                <a:srgbClr val="3563A8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" name="Freeform 9"/>
            <p:cNvSpPr/>
            <p:nvPr/>
          </p:nvSpPr>
          <p:spPr bwMode="auto">
            <a:xfrm rot="619297">
              <a:off x="5610612" y="421007"/>
              <a:ext cx="2559027" cy="2550483"/>
            </a:xfrm>
            <a:custGeom>
              <a:avLst/>
              <a:gdLst>
                <a:gd name="T0" fmla="*/ 153 w 251"/>
                <a:gd name="T1" fmla="*/ 5 h 250"/>
                <a:gd name="T2" fmla="*/ 174 w 251"/>
                <a:gd name="T3" fmla="*/ 71 h 250"/>
                <a:gd name="T4" fmla="*/ 244 w 251"/>
                <a:gd name="T5" fmla="*/ 90 h 250"/>
                <a:gd name="T6" fmla="*/ 197 w 251"/>
                <a:gd name="T7" fmla="*/ 141 h 250"/>
                <a:gd name="T8" fmla="*/ 215 w 251"/>
                <a:gd name="T9" fmla="*/ 209 h 250"/>
                <a:gd name="T10" fmla="*/ 145 w 251"/>
                <a:gd name="T11" fmla="*/ 194 h 250"/>
                <a:gd name="T12" fmla="*/ 97 w 251"/>
                <a:gd name="T13" fmla="*/ 245 h 250"/>
                <a:gd name="T14" fmla="*/ 76 w 251"/>
                <a:gd name="T15" fmla="*/ 177 h 250"/>
                <a:gd name="T16" fmla="*/ 7 w 251"/>
                <a:gd name="T17" fmla="*/ 160 h 250"/>
                <a:gd name="T18" fmla="*/ 54 w 251"/>
                <a:gd name="T19" fmla="*/ 108 h 250"/>
                <a:gd name="T20" fmla="*/ 36 w 251"/>
                <a:gd name="T21" fmla="*/ 40 h 250"/>
                <a:gd name="T22" fmla="*/ 105 w 251"/>
                <a:gd name="T23" fmla="*/ 54 h 250"/>
                <a:gd name="T24" fmla="*/ 153 w 251"/>
                <a:gd name="T25" fmla="*/ 5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1" h="250">
                  <a:moveTo>
                    <a:pt x="153" y="5"/>
                  </a:moveTo>
                  <a:cubicBezTo>
                    <a:pt x="173" y="9"/>
                    <a:pt x="165" y="62"/>
                    <a:pt x="174" y="71"/>
                  </a:cubicBezTo>
                  <a:cubicBezTo>
                    <a:pt x="184" y="80"/>
                    <a:pt x="238" y="68"/>
                    <a:pt x="244" y="90"/>
                  </a:cubicBezTo>
                  <a:cubicBezTo>
                    <a:pt x="251" y="111"/>
                    <a:pt x="200" y="129"/>
                    <a:pt x="197" y="141"/>
                  </a:cubicBezTo>
                  <a:cubicBezTo>
                    <a:pt x="194" y="153"/>
                    <a:pt x="231" y="193"/>
                    <a:pt x="215" y="209"/>
                  </a:cubicBezTo>
                  <a:cubicBezTo>
                    <a:pt x="199" y="225"/>
                    <a:pt x="158" y="191"/>
                    <a:pt x="145" y="194"/>
                  </a:cubicBezTo>
                  <a:cubicBezTo>
                    <a:pt x="133" y="198"/>
                    <a:pt x="117" y="250"/>
                    <a:pt x="97" y="245"/>
                  </a:cubicBezTo>
                  <a:cubicBezTo>
                    <a:pt x="77" y="240"/>
                    <a:pt x="86" y="186"/>
                    <a:pt x="76" y="177"/>
                  </a:cubicBezTo>
                  <a:cubicBezTo>
                    <a:pt x="67" y="169"/>
                    <a:pt x="14" y="181"/>
                    <a:pt x="7" y="160"/>
                  </a:cubicBezTo>
                  <a:cubicBezTo>
                    <a:pt x="0" y="139"/>
                    <a:pt x="51" y="120"/>
                    <a:pt x="54" y="108"/>
                  </a:cubicBezTo>
                  <a:cubicBezTo>
                    <a:pt x="57" y="95"/>
                    <a:pt x="21" y="56"/>
                    <a:pt x="36" y="40"/>
                  </a:cubicBezTo>
                  <a:cubicBezTo>
                    <a:pt x="51" y="25"/>
                    <a:pt x="93" y="58"/>
                    <a:pt x="105" y="54"/>
                  </a:cubicBezTo>
                  <a:cubicBezTo>
                    <a:pt x="117" y="51"/>
                    <a:pt x="133" y="0"/>
                    <a:pt x="153" y="5"/>
                  </a:cubicBezTo>
                  <a:close/>
                </a:path>
              </a:pathLst>
            </a:custGeom>
            <a:noFill/>
            <a:ln w="3175" cap="flat">
              <a:solidFill>
                <a:srgbClr val="3563A8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" name="Freeform 10"/>
            <p:cNvSpPr/>
            <p:nvPr/>
          </p:nvSpPr>
          <p:spPr bwMode="auto">
            <a:xfrm rot="619297">
              <a:off x="5611378" y="421076"/>
              <a:ext cx="2559027" cy="2541939"/>
            </a:xfrm>
            <a:custGeom>
              <a:avLst/>
              <a:gdLst>
                <a:gd name="T0" fmla="*/ 160 w 251"/>
                <a:gd name="T1" fmla="*/ 6 h 249"/>
                <a:gd name="T2" fmla="*/ 178 w 251"/>
                <a:gd name="T3" fmla="*/ 74 h 249"/>
                <a:gd name="T4" fmla="*/ 246 w 251"/>
                <a:gd name="T5" fmla="*/ 97 h 249"/>
                <a:gd name="T6" fmla="*/ 196 w 251"/>
                <a:gd name="T7" fmla="*/ 145 h 249"/>
                <a:gd name="T8" fmla="*/ 209 w 251"/>
                <a:gd name="T9" fmla="*/ 215 h 249"/>
                <a:gd name="T10" fmla="*/ 141 w 251"/>
                <a:gd name="T11" fmla="*/ 195 h 249"/>
                <a:gd name="T12" fmla="*/ 91 w 251"/>
                <a:gd name="T13" fmla="*/ 243 h 249"/>
                <a:gd name="T14" fmla="*/ 73 w 251"/>
                <a:gd name="T15" fmla="*/ 174 h 249"/>
                <a:gd name="T16" fmla="*/ 5 w 251"/>
                <a:gd name="T17" fmla="*/ 153 h 249"/>
                <a:gd name="T18" fmla="*/ 55 w 251"/>
                <a:gd name="T19" fmla="*/ 104 h 249"/>
                <a:gd name="T20" fmla="*/ 42 w 251"/>
                <a:gd name="T21" fmla="*/ 35 h 249"/>
                <a:gd name="T22" fmla="*/ 109 w 251"/>
                <a:gd name="T23" fmla="*/ 53 h 249"/>
                <a:gd name="T24" fmla="*/ 160 w 251"/>
                <a:gd name="T25" fmla="*/ 6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1" h="249">
                  <a:moveTo>
                    <a:pt x="160" y="6"/>
                  </a:moveTo>
                  <a:cubicBezTo>
                    <a:pt x="181" y="12"/>
                    <a:pt x="169" y="65"/>
                    <a:pt x="178" y="74"/>
                  </a:cubicBezTo>
                  <a:cubicBezTo>
                    <a:pt x="187" y="84"/>
                    <a:pt x="241" y="76"/>
                    <a:pt x="246" y="97"/>
                  </a:cubicBezTo>
                  <a:cubicBezTo>
                    <a:pt x="251" y="118"/>
                    <a:pt x="199" y="133"/>
                    <a:pt x="196" y="145"/>
                  </a:cubicBezTo>
                  <a:cubicBezTo>
                    <a:pt x="192" y="157"/>
                    <a:pt x="226" y="199"/>
                    <a:pt x="209" y="215"/>
                  </a:cubicBezTo>
                  <a:cubicBezTo>
                    <a:pt x="193" y="230"/>
                    <a:pt x="154" y="193"/>
                    <a:pt x="141" y="195"/>
                  </a:cubicBezTo>
                  <a:cubicBezTo>
                    <a:pt x="129" y="198"/>
                    <a:pt x="110" y="249"/>
                    <a:pt x="91" y="243"/>
                  </a:cubicBezTo>
                  <a:cubicBezTo>
                    <a:pt x="70" y="237"/>
                    <a:pt x="82" y="184"/>
                    <a:pt x="73" y="174"/>
                  </a:cubicBezTo>
                  <a:cubicBezTo>
                    <a:pt x="64" y="165"/>
                    <a:pt x="11" y="174"/>
                    <a:pt x="5" y="153"/>
                  </a:cubicBezTo>
                  <a:cubicBezTo>
                    <a:pt x="0" y="132"/>
                    <a:pt x="52" y="116"/>
                    <a:pt x="55" y="104"/>
                  </a:cubicBezTo>
                  <a:cubicBezTo>
                    <a:pt x="59" y="92"/>
                    <a:pt x="25" y="50"/>
                    <a:pt x="42" y="35"/>
                  </a:cubicBezTo>
                  <a:cubicBezTo>
                    <a:pt x="58" y="20"/>
                    <a:pt x="97" y="56"/>
                    <a:pt x="109" y="53"/>
                  </a:cubicBezTo>
                  <a:cubicBezTo>
                    <a:pt x="122" y="50"/>
                    <a:pt x="141" y="0"/>
                    <a:pt x="160" y="6"/>
                  </a:cubicBezTo>
                  <a:close/>
                </a:path>
              </a:pathLst>
            </a:custGeom>
            <a:noFill/>
            <a:ln w="3175" cap="flat">
              <a:solidFill>
                <a:srgbClr val="3563A8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" name="Freeform 11"/>
            <p:cNvSpPr/>
            <p:nvPr/>
          </p:nvSpPr>
          <p:spPr bwMode="auto">
            <a:xfrm rot="619297">
              <a:off x="5602416" y="434239"/>
              <a:ext cx="2580387" cy="2520577"/>
            </a:xfrm>
            <a:custGeom>
              <a:avLst/>
              <a:gdLst>
                <a:gd name="T0" fmla="*/ 169 w 253"/>
                <a:gd name="T1" fmla="*/ 7 h 247"/>
                <a:gd name="T2" fmla="*/ 182 w 253"/>
                <a:gd name="T3" fmla="*/ 77 h 247"/>
                <a:gd name="T4" fmla="*/ 249 w 253"/>
                <a:gd name="T5" fmla="*/ 104 h 247"/>
                <a:gd name="T6" fmla="*/ 196 w 253"/>
                <a:gd name="T7" fmla="*/ 148 h 247"/>
                <a:gd name="T8" fmla="*/ 205 w 253"/>
                <a:gd name="T9" fmla="*/ 219 h 247"/>
                <a:gd name="T10" fmla="*/ 137 w 253"/>
                <a:gd name="T11" fmla="*/ 196 h 247"/>
                <a:gd name="T12" fmla="*/ 85 w 253"/>
                <a:gd name="T13" fmla="*/ 240 h 247"/>
                <a:gd name="T14" fmla="*/ 71 w 253"/>
                <a:gd name="T15" fmla="*/ 170 h 247"/>
                <a:gd name="T16" fmla="*/ 5 w 253"/>
                <a:gd name="T17" fmla="*/ 145 h 247"/>
                <a:gd name="T18" fmla="*/ 57 w 253"/>
                <a:gd name="T19" fmla="*/ 100 h 247"/>
                <a:gd name="T20" fmla="*/ 48 w 253"/>
                <a:gd name="T21" fmla="*/ 29 h 247"/>
                <a:gd name="T22" fmla="*/ 115 w 253"/>
                <a:gd name="T23" fmla="*/ 51 h 247"/>
                <a:gd name="T24" fmla="*/ 169 w 253"/>
                <a:gd name="T25" fmla="*/ 7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3" h="247">
                  <a:moveTo>
                    <a:pt x="169" y="7"/>
                  </a:moveTo>
                  <a:cubicBezTo>
                    <a:pt x="189" y="15"/>
                    <a:pt x="174" y="67"/>
                    <a:pt x="182" y="77"/>
                  </a:cubicBezTo>
                  <a:cubicBezTo>
                    <a:pt x="191" y="87"/>
                    <a:pt x="245" y="82"/>
                    <a:pt x="249" y="104"/>
                  </a:cubicBezTo>
                  <a:cubicBezTo>
                    <a:pt x="253" y="124"/>
                    <a:pt x="200" y="136"/>
                    <a:pt x="196" y="148"/>
                  </a:cubicBezTo>
                  <a:cubicBezTo>
                    <a:pt x="191" y="160"/>
                    <a:pt x="223" y="204"/>
                    <a:pt x="205" y="219"/>
                  </a:cubicBezTo>
                  <a:cubicBezTo>
                    <a:pt x="187" y="233"/>
                    <a:pt x="150" y="193"/>
                    <a:pt x="137" y="196"/>
                  </a:cubicBezTo>
                  <a:cubicBezTo>
                    <a:pt x="125" y="198"/>
                    <a:pt x="104" y="247"/>
                    <a:pt x="85" y="240"/>
                  </a:cubicBezTo>
                  <a:cubicBezTo>
                    <a:pt x="65" y="233"/>
                    <a:pt x="79" y="180"/>
                    <a:pt x="71" y="170"/>
                  </a:cubicBezTo>
                  <a:cubicBezTo>
                    <a:pt x="63" y="160"/>
                    <a:pt x="9" y="166"/>
                    <a:pt x="5" y="145"/>
                  </a:cubicBezTo>
                  <a:cubicBezTo>
                    <a:pt x="0" y="124"/>
                    <a:pt x="53" y="111"/>
                    <a:pt x="57" y="100"/>
                  </a:cubicBezTo>
                  <a:cubicBezTo>
                    <a:pt x="61" y="87"/>
                    <a:pt x="30" y="43"/>
                    <a:pt x="48" y="29"/>
                  </a:cubicBezTo>
                  <a:cubicBezTo>
                    <a:pt x="65" y="15"/>
                    <a:pt x="102" y="54"/>
                    <a:pt x="115" y="51"/>
                  </a:cubicBezTo>
                  <a:cubicBezTo>
                    <a:pt x="127" y="49"/>
                    <a:pt x="149" y="0"/>
                    <a:pt x="169" y="7"/>
                  </a:cubicBezTo>
                  <a:close/>
                </a:path>
              </a:pathLst>
            </a:custGeom>
            <a:noFill/>
            <a:ln w="3175" cap="flat">
              <a:solidFill>
                <a:srgbClr val="3563A8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" name="Freeform 12"/>
            <p:cNvSpPr/>
            <p:nvPr/>
          </p:nvSpPr>
          <p:spPr bwMode="auto">
            <a:xfrm rot="619297">
              <a:off x="5602799" y="442818"/>
              <a:ext cx="2580387" cy="2499217"/>
            </a:xfrm>
            <a:custGeom>
              <a:avLst/>
              <a:gdLst>
                <a:gd name="T0" fmla="*/ 176 w 253"/>
                <a:gd name="T1" fmla="*/ 8 h 245"/>
                <a:gd name="T2" fmla="*/ 185 w 253"/>
                <a:gd name="T3" fmla="*/ 79 h 245"/>
                <a:gd name="T4" fmla="*/ 251 w 253"/>
                <a:gd name="T5" fmla="*/ 110 h 245"/>
                <a:gd name="T6" fmla="*/ 195 w 253"/>
                <a:gd name="T7" fmla="*/ 151 h 245"/>
                <a:gd name="T8" fmla="*/ 200 w 253"/>
                <a:gd name="T9" fmla="*/ 223 h 245"/>
                <a:gd name="T10" fmla="*/ 133 w 253"/>
                <a:gd name="T11" fmla="*/ 196 h 245"/>
                <a:gd name="T12" fmla="*/ 78 w 253"/>
                <a:gd name="T13" fmla="*/ 238 h 245"/>
                <a:gd name="T14" fmla="*/ 67 w 253"/>
                <a:gd name="T15" fmla="*/ 166 h 245"/>
                <a:gd name="T16" fmla="*/ 3 w 253"/>
                <a:gd name="T17" fmla="*/ 138 h 245"/>
                <a:gd name="T18" fmla="*/ 58 w 253"/>
                <a:gd name="T19" fmla="*/ 95 h 245"/>
                <a:gd name="T20" fmla="*/ 54 w 253"/>
                <a:gd name="T21" fmla="*/ 22 h 245"/>
                <a:gd name="T22" fmla="*/ 119 w 253"/>
                <a:gd name="T23" fmla="*/ 49 h 245"/>
                <a:gd name="T24" fmla="*/ 176 w 253"/>
                <a:gd name="T25" fmla="*/ 8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3" h="245">
                  <a:moveTo>
                    <a:pt x="176" y="8"/>
                  </a:moveTo>
                  <a:cubicBezTo>
                    <a:pt x="196" y="17"/>
                    <a:pt x="178" y="68"/>
                    <a:pt x="185" y="79"/>
                  </a:cubicBezTo>
                  <a:cubicBezTo>
                    <a:pt x="193" y="90"/>
                    <a:pt x="248" y="88"/>
                    <a:pt x="251" y="110"/>
                  </a:cubicBezTo>
                  <a:cubicBezTo>
                    <a:pt x="253" y="130"/>
                    <a:pt x="199" y="139"/>
                    <a:pt x="195" y="151"/>
                  </a:cubicBezTo>
                  <a:cubicBezTo>
                    <a:pt x="190" y="163"/>
                    <a:pt x="219" y="210"/>
                    <a:pt x="200" y="223"/>
                  </a:cubicBezTo>
                  <a:cubicBezTo>
                    <a:pt x="181" y="237"/>
                    <a:pt x="146" y="194"/>
                    <a:pt x="133" y="196"/>
                  </a:cubicBezTo>
                  <a:cubicBezTo>
                    <a:pt x="121" y="197"/>
                    <a:pt x="97" y="245"/>
                    <a:pt x="78" y="238"/>
                  </a:cubicBezTo>
                  <a:cubicBezTo>
                    <a:pt x="58" y="229"/>
                    <a:pt x="75" y="177"/>
                    <a:pt x="67" y="166"/>
                  </a:cubicBezTo>
                  <a:cubicBezTo>
                    <a:pt x="60" y="155"/>
                    <a:pt x="6" y="159"/>
                    <a:pt x="3" y="138"/>
                  </a:cubicBezTo>
                  <a:cubicBezTo>
                    <a:pt x="0" y="117"/>
                    <a:pt x="53" y="106"/>
                    <a:pt x="58" y="95"/>
                  </a:cubicBezTo>
                  <a:cubicBezTo>
                    <a:pt x="63" y="82"/>
                    <a:pt x="34" y="36"/>
                    <a:pt x="54" y="22"/>
                  </a:cubicBezTo>
                  <a:cubicBezTo>
                    <a:pt x="72" y="9"/>
                    <a:pt x="106" y="51"/>
                    <a:pt x="119" y="49"/>
                  </a:cubicBezTo>
                  <a:cubicBezTo>
                    <a:pt x="131" y="48"/>
                    <a:pt x="156" y="0"/>
                    <a:pt x="176" y="8"/>
                  </a:cubicBezTo>
                  <a:close/>
                </a:path>
              </a:pathLst>
            </a:custGeom>
            <a:noFill/>
            <a:ln w="3175" cap="flat">
              <a:solidFill>
                <a:srgbClr val="3563A8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" name="Freeform 13"/>
            <p:cNvSpPr/>
            <p:nvPr/>
          </p:nvSpPr>
          <p:spPr bwMode="auto">
            <a:xfrm rot="619297">
              <a:off x="5590016" y="442435"/>
              <a:ext cx="2601749" cy="2499217"/>
            </a:xfrm>
            <a:custGeom>
              <a:avLst/>
              <a:gdLst>
                <a:gd name="T0" fmla="*/ 184 w 255"/>
                <a:gd name="T1" fmla="*/ 10 h 245"/>
                <a:gd name="T2" fmla="*/ 190 w 255"/>
                <a:gd name="T3" fmla="*/ 82 h 245"/>
                <a:gd name="T4" fmla="*/ 254 w 255"/>
                <a:gd name="T5" fmla="*/ 117 h 245"/>
                <a:gd name="T6" fmla="*/ 195 w 255"/>
                <a:gd name="T7" fmla="*/ 155 h 245"/>
                <a:gd name="T8" fmla="*/ 195 w 255"/>
                <a:gd name="T9" fmla="*/ 229 h 245"/>
                <a:gd name="T10" fmla="*/ 130 w 255"/>
                <a:gd name="T11" fmla="*/ 197 h 245"/>
                <a:gd name="T12" fmla="*/ 72 w 255"/>
                <a:gd name="T13" fmla="*/ 236 h 245"/>
                <a:gd name="T14" fmla="*/ 65 w 255"/>
                <a:gd name="T15" fmla="*/ 162 h 245"/>
                <a:gd name="T16" fmla="*/ 2 w 255"/>
                <a:gd name="T17" fmla="*/ 131 h 245"/>
                <a:gd name="T18" fmla="*/ 60 w 255"/>
                <a:gd name="T19" fmla="*/ 91 h 245"/>
                <a:gd name="T20" fmla="*/ 60 w 255"/>
                <a:gd name="T21" fmla="*/ 17 h 245"/>
                <a:gd name="T22" fmla="*/ 124 w 255"/>
                <a:gd name="T23" fmla="*/ 48 h 245"/>
                <a:gd name="T24" fmla="*/ 184 w 255"/>
                <a:gd name="T25" fmla="*/ 1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5" h="245">
                  <a:moveTo>
                    <a:pt x="184" y="10"/>
                  </a:moveTo>
                  <a:cubicBezTo>
                    <a:pt x="204" y="20"/>
                    <a:pt x="182" y="71"/>
                    <a:pt x="190" y="82"/>
                  </a:cubicBezTo>
                  <a:cubicBezTo>
                    <a:pt x="197" y="94"/>
                    <a:pt x="252" y="95"/>
                    <a:pt x="254" y="117"/>
                  </a:cubicBezTo>
                  <a:cubicBezTo>
                    <a:pt x="255" y="137"/>
                    <a:pt x="200" y="144"/>
                    <a:pt x="195" y="155"/>
                  </a:cubicBezTo>
                  <a:cubicBezTo>
                    <a:pt x="189" y="167"/>
                    <a:pt x="216" y="216"/>
                    <a:pt x="195" y="229"/>
                  </a:cubicBezTo>
                  <a:cubicBezTo>
                    <a:pt x="176" y="241"/>
                    <a:pt x="143" y="196"/>
                    <a:pt x="130" y="197"/>
                  </a:cubicBezTo>
                  <a:cubicBezTo>
                    <a:pt x="118" y="197"/>
                    <a:pt x="91" y="245"/>
                    <a:pt x="72" y="236"/>
                  </a:cubicBezTo>
                  <a:cubicBezTo>
                    <a:pt x="52" y="226"/>
                    <a:pt x="73" y="174"/>
                    <a:pt x="65" y="162"/>
                  </a:cubicBezTo>
                  <a:cubicBezTo>
                    <a:pt x="58" y="152"/>
                    <a:pt x="3" y="152"/>
                    <a:pt x="2" y="131"/>
                  </a:cubicBezTo>
                  <a:cubicBezTo>
                    <a:pt x="0" y="110"/>
                    <a:pt x="55" y="103"/>
                    <a:pt x="60" y="91"/>
                  </a:cubicBezTo>
                  <a:cubicBezTo>
                    <a:pt x="66" y="79"/>
                    <a:pt x="39" y="30"/>
                    <a:pt x="60" y="17"/>
                  </a:cubicBezTo>
                  <a:cubicBezTo>
                    <a:pt x="79" y="5"/>
                    <a:pt x="111" y="49"/>
                    <a:pt x="124" y="48"/>
                  </a:cubicBezTo>
                  <a:cubicBezTo>
                    <a:pt x="137" y="48"/>
                    <a:pt x="165" y="0"/>
                    <a:pt x="184" y="10"/>
                  </a:cubicBezTo>
                  <a:close/>
                </a:path>
              </a:pathLst>
            </a:custGeom>
            <a:noFill/>
            <a:ln w="3175" cap="flat">
              <a:solidFill>
                <a:srgbClr val="3563A8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4" name="Freeform 14"/>
            <p:cNvSpPr/>
            <p:nvPr/>
          </p:nvSpPr>
          <p:spPr bwMode="auto">
            <a:xfrm rot="619297">
              <a:off x="5588764" y="443479"/>
              <a:ext cx="2614564" cy="2512032"/>
            </a:xfrm>
            <a:custGeom>
              <a:avLst/>
              <a:gdLst>
                <a:gd name="T0" fmla="*/ 0 w 256"/>
                <a:gd name="T1" fmla="*/ 124 h 246"/>
                <a:gd name="T2" fmla="*/ 61 w 256"/>
                <a:gd name="T3" fmla="*/ 88 h 246"/>
                <a:gd name="T4" fmla="*/ 65 w 256"/>
                <a:gd name="T5" fmla="*/ 11 h 246"/>
                <a:gd name="T6" fmla="*/ 128 w 256"/>
                <a:gd name="T7" fmla="*/ 47 h 246"/>
                <a:gd name="T8" fmla="*/ 191 w 256"/>
                <a:gd name="T9" fmla="*/ 12 h 246"/>
                <a:gd name="T10" fmla="*/ 193 w 256"/>
                <a:gd name="T11" fmla="*/ 86 h 246"/>
                <a:gd name="T12" fmla="*/ 255 w 256"/>
                <a:gd name="T13" fmla="*/ 124 h 246"/>
                <a:gd name="T14" fmla="*/ 194 w 256"/>
                <a:gd name="T15" fmla="*/ 159 h 246"/>
                <a:gd name="T16" fmla="*/ 190 w 256"/>
                <a:gd name="T17" fmla="*/ 234 h 246"/>
                <a:gd name="T18" fmla="*/ 125 w 256"/>
                <a:gd name="T19" fmla="*/ 198 h 246"/>
                <a:gd name="T20" fmla="*/ 65 w 256"/>
                <a:gd name="T21" fmla="*/ 234 h 246"/>
                <a:gd name="T22" fmla="*/ 62 w 256"/>
                <a:gd name="T23" fmla="*/ 159 h 246"/>
                <a:gd name="T24" fmla="*/ 0 w 256"/>
                <a:gd name="T25" fmla="*/ 124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6" h="246">
                  <a:moveTo>
                    <a:pt x="0" y="124"/>
                  </a:moveTo>
                  <a:cubicBezTo>
                    <a:pt x="0" y="103"/>
                    <a:pt x="55" y="99"/>
                    <a:pt x="61" y="88"/>
                  </a:cubicBezTo>
                  <a:cubicBezTo>
                    <a:pt x="67" y="75"/>
                    <a:pt x="43" y="24"/>
                    <a:pt x="65" y="11"/>
                  </a:cubicBezTo>
                  <a:cubicBezTo>
                    <a:pt x="85" y="0"/>
                    <a:pt x="115" y="47"/>
                    <a:pt x="128" y="47"/>
                  </a:cubicBezTo>
                  <a:cubicBezTo>
                    <a:pt x="141" y="47"/>
                    <a:pt x="172" y="1"/>
                    <a:pt x="191" y="12"/>
                  </a:cubicBezTo>
                  <a:cubicBezTo>
                    <a:pt x="211" y="23"/>
                    <a:pt x="186" y="73"/>
                    <a:pt x="193" y="86"/>
                  </a:cubicBezTo>
                  <a:cubicBezTo>
                    <a:pt x="200" y="98"/>
                    <a:pt x="256" y="102"/>
                    <a:pt x="255" y="124"/>
                  </a:cubicBezTo>
                  <a:cubicBezTo>
                    <a:pt x="255" y="145"/>
                    <a:pt x="200" y="148"/>
                    <a:pt x="194" y="159"/>
                  </a:cubicBezTo>
                  <a:cubicBezTo>
                    <a:pt x="187" y="171"/>
                    <a:pt x="212" y="222"/>
                    <a:pt x="190" y="234"/>
                  </a:cubicBezTo>
                  <a:cubicBezTo>
                    <a:pt x="169" y="246"/>
                    <a:pt x="139" y="198"/>
                    <a:pt x="125" y="198"/>
                  </a:cubicBezTo>
                  <a:cubicBezTo>
                    <a:pt x="113" y="197"/>
                    <a:pt x="83" y="244"/>
                    <a:pt x="65" y="234"/>
                  </a:cubicBezTo>
                  <a:cubicBezTo>
                    <a:pt x="46" y="223"/>
                    <a:pt x="69" y="172"/>
                    <a:pt x="62" y="159"/>
                  </a:cubicBezTo>
                  <a:cubicBezTo>
                    <a:pt x="55" y="148"/>
                    <a:pt x="0" y="145"/>
                    <a:pt x="0" y="124"/>
                  </a:cubicBezTo>
                  <a:close/>
                </a:path>
              </a:pathLst>
            </a:custGeom>
            <a:noFill/>
            <a:ln w="3175" cap="flat">
              <a:solidFill>
                <a:srgbClr val="3563A8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4624070" y="4600575"/>
            <a:ext cx="39497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>
              <a:lnSpc>
                <a:spcPct val="150000"/>
              </a:lnSpc>
              <a:buNone/>
            </a:pPr>
            <a:r>
              <a:rPr lang="en-US" altLang="zh-CN" sz="1600" dirty="0">
                <a:solidFill>
                  <a:srgbClr val="3563A8"/>
                </a:solidFill>
                <a:latin typeface="汉仪细等线简" panose="02010609000101010101" pitchFamily="49" charset="-122"/>
                <a:ea typeface="汉仪细等线简" panose="02010609000101010101" pitchFamily="49" charset="-122"/>
              </a:rPr>
              <a:t>日期：2018-03-21</a:t>
            </a:r>
            <a:endParaRPr lang="en-US" altLang="zh-CN" sz="1600" dirty="0">
              <a:solidFill>
                <a:srgbClr val="3563A8"/>
              </a:solidFill>
              <a:latin typeface="汉仪细等线简" panose="02010609000101010101" pitchFamily="49" charset="-122"/>
              <a:ea typeface="汉仪细等线简" panose="0201060900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pull/>
      </p:transition>
    </mc:Choice>
    <mc:Fallback>
      <p:transition spd="slow">
        <p:pull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文本框 50"/>
          <p:cNvSpPr txBox="1"/>
          <p:nvPr/>
        </p:nvSpPr>
        <p:spPr>
          <a:xfrm>
            <a:off x="4537711" y="4001654"/>
            <a:ext cx="324993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</a:rPr>
              <a:t>岗位：</a:t>
            </a:r>
            <a:r>
              <a:rPr lang="en-US" altLang="zh-CN" sz="3200" b="1" dirty="0">
                <a:solidFill>
                  <a:schemeClr val="bg1"/>
                </a:solidFill>
              </a:rPr>
              <a:t>C/C++</a:t>
            </a:r>
            <a:r>
              <a:rPr lang="zh-CN" altLang="en-US" sz="3200" b="1" dirty="0">
                <a:solidFill>
                  <a:schemeClr val="bg1"/>
                </a:solidFill>
              </a:rPr>
              <a:t>开发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2" name="文本框 50"/>
          <p:cNvSpPr txBox="1"/>
          <p:nvPr/>
        </p:nvSpPr>
        <p:spPr>
          <a:xfrm>
            <a:off x="4069716" y="2957079"/>
            <a:ext cx="508254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3200" b="1" dirty="0">
                <a:solidFill>
                  <a:schemeClr val="bg1"/>
                </a:solidFill>
              </a:rPr>
              <a:t>部门</a:t>
            </a:r>
            <a:r>
              <a:rPr lang="zh-CN" altLang="en-US" sz="32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幼圆" panose="02010509060101010101" charset="-122"/>
                <a:ea typeface="幼圆" panose="02010509060101010101" charset="-122"/>
                <a:sym typeface="+mn-ea"/>
              </a:rPr>
              <a:t>生物神经网络</a:t>
            </a:r>
            <a:r>
              <a:rPr lang="zh-CN" altLang="en-US" sz="3200" b="1" dirty="0">
                <a:solidFill>
                  <a:schemeClr val="bg1"/>
                </a:solidFill>
              </a:rPr>
              <a:t>：研发部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601980" y="2452370"/>
            <a:ext cx="10937240" cy="635"/>
          </a:xfrm>
          <a:prstGeom prst="line">
            <a:avLst/>
          </a:prstGeom>
          <a:ln w="6350">
            <a:solidFill>
              <a:srgbClr val="3563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椭圆 54"/>
          <p:cNvSpPr/>
          <p:nvPr/>
        </p:nvSpPr>
        <p:spPr>
          <a:xfrm>
            <a:off x="11403676" y="6046336"/>
            <a:ext cx="769221" cy="769221"/>
          </a:xfrm>
          <a:prstGeom prst="ellipse">
            <a:avLst/>
          </a:prstGeom>
          <a:noFill/>
          <a:ln w="6350">
            <a:solidFill>
              <a:srgbClr val="3563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椭圆 57"/>
          <p:cNvSpPr/>
          <p:nvPr/>
        </p:nvSpPr>
        <p:spPr>
          <a:xfrm>
            <a:off x="11397961" y="6072173"/>
            <a:ext cx="769221" cy="769221"/>
          </a:xfrm>
          <a:prstGeom prst="ellipse">
            <a:avLst/>
          </a:prstGeom>
          <a:noFill/>
          <a:ln w="6350">
            <a:solidFill>
              <a:srgbClr val="3563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50"/>
          <p:cNvSpPr txBox="1"/>
          <p:nvPr/>
        </p:nvSpPr>
        <p:spPr>
          <a:xfrm>
            <a:off x="4537711" y="3136784"/>
            <a:ext cx="263271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 b="1" dirty="0">
                <a:solidFill>
                  <a:schemeClr val="bg1"/>
                </a:solidFill>
              </a:rPr>
              <a:t>部门：研发部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165465" y="3136900"/>
            <a:ext cx="254000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科学家称人类的大脑是有着惊人的860亿个神经元</a:t>
            </a:r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63825" y="1991995"/>
            <a:ext cx="4826635" cy="287464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65175" y="480060"/>
            <a:ext cx="3841750" cy="3683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tx2"/>
                </a:solidFill>
                <a:latin typeface="等线 Light" panose="02010600030101010101" charset="-122"/>
                <a:ea typeface="等线 Light" panose="02010600030101010101" charset="-122"/>
                <a:sym typeface="+mn-ea"/>
              </a:rPr>
              <a:t>生物神经元</a:t>
            </a:r>
            <a:endParaRPr lang="zh-CN" altLang="en-US"/>
          </a:p>
        </p:txBody>
      </p:sp>
      <p:cxnSp>
        <p:nvCxnSpPr>
          <p:cNvPr id="12" name="直接连接符 11"/>
          <p:cNvCxnSpPr/>
          <p:nvPr/>
        </p:nvCxnSpPr>
        <p:spPr>
          <a:xfrm>
            <a:off x="765175" y="953770"/>
            <a:ext cx="4389755" cy="3175"/>
          </a:xfrm>
          <a:prstGeom prst="line">
            <a:avLst/>
          </a:prstGeom>
          <a:ln w="6350">
            <a:solidFill>
              <a:srgbClr val="3563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292277" y="176387"/>
            <a:ext cx="1758950" cy="320040"/>
            <a:chOff x="-147143" y="147812"/>
            <a:chExt cx="1758950" cy="32004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文本框 4"/>
            <p:cNvSpPr txBox="1"/>
            <p:nvPr/>
          </p:nvSpPr>
          <p:spPr>
            <a:xfrm>
              <a:off x="173624" y="169333"/>
              <a:ext cx="309880" cy="2755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-147143" y="192262"/>
              <a:ext cx="1758950" cy="275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i="1" dirty="0">
                  <a:solidFill>
                    <a:schemeClr val="bg1">
                      <a:lumMod val="50000"/>
                    </a:schemeClr>
                  </a:solidFill>
                  <a:latin typeface="等线 Light" panose="02010600030101010101" charset="-122"/>
                  <a:ea typeface="等线 Light" panose="02010600030101010101" charset="-122"/>
                  <a:cs typeface="Arial Unicode MS" panose="020B0604020202020204" pitchFamily="34" charset="-122"/>
                  <a:sym typeface="+mn-ea"/>
                </a:rPr>
                <a:t> 为者常成 、行者常至</a:t>
              </a:r>
              <a:r>
                <a:rPr lang="zh-CN" alt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  <a:sym typeface="+mn-ea"/>
                </a:rPr>
                <a:t> 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  <a:sym typeface="+mn-ea"/>
              </a:endParaRPr>
            </a:p>
          </p:txBody>
        </p:sp>
      </p:grpSp>
      <p:sp>
        <p:nvSpPr>
          <p:cNvPr id="58" name="椭圆 57"/>
          <p:cNvSpPr/>
          <p:nvPr/>
        </p:nvSpPr>
        <p:spPr>
          <a:xfrm>
            <a:off x="11397961" y="6072173"/>
            <a:ext cx="769221" cy="769221"/>
          </a:xfrm>
          <a:prstGeom prst="ellipse">
            <a:avLst/>
          </a:prstGeom>
          <a:noFill/>
          <a:ln w="6350">
            <a:solidFill>
              <a:srgbClr val="3563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50"/>
          <p:cNvSpPr txBox="1"/>
          <p:nvPr/>
        </p:nvSpPr>
        <p:spPr>
          <a:xfrm>
            <a:off x="4537711" y="3136784"/>
            <a:ext cx="263271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 b="1" dirty="0">
                <a:solidFill>
                  <a:schemeClr val="bg1"/>
                </a:solidFill>
              </a:rPr>
              <a:t>部门：研发部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06065" y="2034540"/>
            <a:ext cx="6095365" cy="301879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042035" y="793115"/>
            <a:ext cx="20364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000" b="1">
                <a:solidFill>
                  <a:schemeClr val="tx2"/>
                </a:solidFill>
                <a:latin typeface="等线 Light" panose="02010600030101010101" charset="-122"/>
                <a:ea typeface="等线 Light" panose="02010600030101010101" charset="-122"/>
              </a:rPr>
              <a:t>婴儿吃糖的例子</a:t>
            </a:r>
            <a:endParaRPr lang="zh-CN" altLang="en-US" sz="2000" b="1">
              <a:solidFill>
                <a:schemeClr val="tx2"/>
              </a:solidFill>
              <a:latin typeface="等线 Light" panose="02010600030101010101" charset="-122"/>
              <a:ea typeface="等线 Light" panose="02010600030101010101" charset="-122"/>
            </a:endParaRPr>
          </a:p>
        </p:txBody>
      </p:sp>
    </p:spTree>
  </p:cSld>
  <p:clrMapOvr>
    <a:masterClrMapping/>
  </p:clrMapOvr>
  <p:transition spd="slow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292277" y="176387"/>
            <a:ext cx="1758950" cy="320040"/>
            <a:chOff x="-147143" y="147812"/>
            <a:chExt cx="1758950" cy="32004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文本框 4"/>
            <p:cNvSpPr txBox="1"/>
            <p:nvPr/>
          </p:nvSpPr>
          <p:spPr>
            <a:xfrm>
              <a:off x="173624" y="169333"/>
              <a:ext cx="309880" cy="2755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-147143" y="192262"/>
              <a:ext cx="1758950" cy="275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i="1" dirty="0">
                  <a:solidFill>
                    <a:schemeClr val="bg1">
                      <a:lumMod val="50000"/>
                    </a:schemeClr>
                  </a:solidFill>
                  <a:latin typeface="等线 Light" panose="02010600030101010101" charset="-122"/>
                  <a:ea typeface="等线 Light" panose="02010600030101010101" charset="-122"/>
                  <a:cs typeface="Arial Unicode MS" panose="020B0604020202020204" pitchFamily="34" charset="-122"/>
                  <a:sym typeface="+mn-ea"/>
                </a:rPr>
                <a:t> 为者常成 、行者常至</a:t>
              </a:r>
              <a:r>
                <a:rPr lang="zh-CN" alt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  <a:sym typeface="+mn-ea"/>
                </a:rPr>
                <a:t> 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  <a:sym typeface="+mn-ea"/>
              </a:endParaRPr>
            </a:p>
          </p:txBody>
        </p:sp>
      </p:grpSp>
      <p:sp>
        <p:nvSpPr>
          <p:cNvPr id="58" name="椭圆 57"/>
          <p:cNvSpPr/>
          <p:nvPr/>
        </p:nvSpPr>
        <p:spPr>
          <a:xfrm>
            <a:off x="11397961" y="6072173"/>
            <a:ext cx="769221" cy="769221"/>
          </a:xfrm>
          <a:prstGeom prst="ellipse">
            <a:avLst/>
          </a:prstGeom>
          <a:noFill/>
          <a:ln w="6350">
            <a:solidFill>
              <a:srgbClr val="3563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50"/>
          <p:cNvSpPr txBox="1"/>
          <p:nvPr/>
        </p:nvSpPr>
        <p:spPr>
          <a:xfrm>
            <a:off x="4537711" y="3136784"/>
            <a:ext cx="263271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 b="1" dirty="0">
                <a:solidFill>
                  <a:schemeClr val="bg1"/>
                </a:solidFill>
              </a:rPr>
              <a:t>部门：研发部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62000" y="782955"/>
            <a:ext cx="38893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000" b="1">
                <a:solidFill>
                  <a:schemeClr val="tx2"/>
                </a:solidFill>
                <a:latin typeface="等线 Light" panose="02010600030101010101" charset="-122"/>
                <a:ea typeface="等线 Light" panose="02010600030101010101" charset="-122"/>
              </a:rPr>
              <a:t>人工神经网络处理结果</a:t>
            </a:r>
            <a:endParaRPr lang="zh-CN" altLang="en-US" sz="2000" b="1">
              <a:solidFill>
                <a:schemeClr val="tx2"/>
              </a:solidFill>
              <a:latin typeface="等线 Light" panose="02010600030101010101" charset="-122"/>
              <a:ea typeface="等线 Light" panose="0201060003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18055" y="1871345"/>
            <a:ext cx="6095365" cy="3114040"/>
          </a:xfrm>
          <a:prstGeom prst="rect">
            <a:avLst/>
          </a:prstGeom>
        </p:spPr>
      </p:pic>
    </p:spTree>
  </p:cSld>
  <p:clrMapOvr>
    <a:masterClrMapping/>
  </p:clrMapOvr>
  <p:transition spd="slow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292277" y="176387"/>
            <a:ext cx="1758950" cy="320040"/>
            <a:chOff x="-147143" y="147812"/>
            <a:chExt cx="1758950" cy="32004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文本框 4"/>
            <p:cNvSpPr txBox="1"/>
            <p:nvPr/>
          </p:nvSpPr>
          <p:spPr>
            <a:xfrm>
              <a:off x="173624" y="169333"/>
              <a:ext cx="309880" cy="2755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-147143" y="192262"/>
              <a:ext cx="1758950" cy="275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i="1" dirty="0">
                  <a:solidFill>
                    <a:schemeClr val="bg1">
                      <a:lumMod val="50000"/>
                    </a:schemeClr>
                  </a:solidFill>
                  <a:latin typeface="等线 Light" panose="02010600030101010101" charset="-122"/>
                  <a:ea typeface="等线 Light" panose="02010600030101010101" charset="-122"/>
                  <a:cs typeface="Arial Unicode MS" panose="020B0604020202020204" pitchFamily="34" charset="-122"/>
                  <a:sym typeface="+mn-ea"/>
                </a:rPr>
                <a:t> 为者常成 、行者常至</a:t>
              </a:r>
              <a:r>
                <a:rPr lang="zh-CN" alt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  <a:sym typeface="+mn-ea"/>
                </a:rPr>
                <a:t> 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  <a:sym typeface="+mn-ea"/>
              </a:endParaRPr>
            </a:p>
          </p:txBody>
        </p:sp>
      </p:grpSp>
      <p:sp>
        <p:nvSpPr>
          <p:cNvPr id="58" name="椭圆 57"/>
          <p:cNvSpPr/>
          <p:nvPr/>
        </p:nvSpPr>
        <p:spPr>
          <a:xfrm>
            <a:off x="11397961" y="6072173"/>
            <a:ext cx="769221" cy="769221"/>
          </a:xfrm>
          <a:prstGeom prst="ellipse">
            <a:avLst/>
          </a:prstGeom>
          <a:noFill/>
          <a:ln w="6350">
            <a:solidFill>
              <a:srgbClr val="3563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50"/>
          <p:cNvSpPr txBox="1"/>
          <p:nvPr/>
        </p:nvSpPr>
        <p:spPr>
          <a:xfrm>
            <a:off x="4537711" y="3136784"/>
            <a:ext cx="263271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 b="1" dirty="0">
                <a:solidFill>
                  <a:schemeClr val="bg1"/>
                </a:solidFill>
              </a:rPr>
              <a:t>部门：研发部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042035" y="793115"/>
            <a:ext cx="20364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000" b="1">
                <a:solidFill>
                  <a:schemeClr val="tx2"/>
                </a:solidFill>
                <a:latin typeface="等线 Light" panose="02010600030101010101" charset="-122"/>
                <a:ea typeface="等线 Light" panose="02010600030101010101" charset="-122"/>
              </a:rPr>
              <a:t>区别</a:t>
            </a:r>
            <a:endParaRPr lang="zh-CN" altLang="en-US" sz="2000" b="1">
              <a:solidFill>
                <a:schemeClr val="tx2"/>
              </a:solidFill>
              <a:latin typeface="等线 Light" panose="02010600030101010101" charset="-122"/>
              <a:ea typeface="等线 Light" panose="0201060003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6335" y="1765300"/>
            <a:ext cx="6095365" cy="298069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8369300" y="1633220"/>
            <a:ext cx="302831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人工神经网络靠的是正向和反向传播来更新神经元, 从而形成一个好的神经系统, 本质上, 这是一个能让计算机处理和优化的数学模型. 而生物神经网络是通过刺激, 产生新的联结, 让信号能够通过新的联结传递而形成反馈.</a:t>
            </a:r>
            <a:endParaRPr lang="zh-CN" altLang="en-US"/>
          </a:p>
        </p:txBody>
      </p:sp>
    </p:spTree>
  </p:cSld>
  <p:clrMapOvr>
    <a:masterClrMapping/>
  </p:clrMapOvr>
  <p:transition spd="slow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文本框 50"/>
          <p:cNvSpPr txBox="1"/>
          <p:nvPr/>
        </p:nvSpPr>
        <p:spPr>
          <a:xfrm>
            <a:off x="4537711" y="4001654"/>
            <a:ext cx="324993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</a:rPr>
              <a:t>岗位：</a:t>
            </a:r>
            <a:r>
              <a:rPr lang="en-US" altLang="zh-CN" sz="3200" b="1" dirty="0">
                <a:solidFill>
                  <a:schemeClr val="bg1"/>
                </a:solidFill>
              </a:rPr>
              <a:t>C/C++</a:t>
            </a:r>
            <a:r>
              <a:rPr lang="zh-CN" altLang="en-US" sz="3200" b="1" dirty="0">
                <a:solidFill>
                  <a:schemeClr val="bg1"/>
                </a:solidFill>
              </a:rPr>
              <a:t>开发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2" name="文本框 50"/>
          <p:cNvSpPr txBox="1"/>
          <p:nvPr/>
        </p:nvSpPr>
        <p:spPr>
          <a:xfrm>
            <a:off x="4069716" y="2957079"/>
            <a:ext cx="508254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3200" b="1" dirty="0">
                <a:solidFill>
                  <a:schemeClr val="bg1"/>
                </a:solidFill>
              </a:rPr>
              <a:t>部门</a:t>
            </a:r>
            <a:r>
              <a:rPr lang="zh-CN" altLang="en-US" sz="32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幼圆" panose="02010509060101010101" charset="-122"/>
                <a:ea typeface="幼圆" panose="02010509060101010101" charset="-122"/>
                <a:sym typeface="+mn-ea"/>
              </a:rPr>
              <a:t>人工神经网络</a:t>
            </a:r>
            <a:r>
              <a:rPr lang="zh-CN" altLang="en-US" sz="3200" b="1" dirty="0">
                <a:solidFill>
                  <a:schemeClr val="bg1"/>
                </a:solidFill>
              </a:rPr>
              <a:t>：研发部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601980" y="2452370"/>
            <a:ext cx="10937240" cy="635"/>
          </a:xfrm>
          <a:prstGeom prst="line">
            <a:avLst/>
          </a:prstGeom>
          <a:ln w="6350">
            <a:solidFill>
              <a:srgbClr val="3563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椭圆 54"/>
          <p:cNvSpPr/>
          <p:nvPr/>
        </p:nvSpPr>
        <p:spPr>
          <a:xfrm>
            <a:off x="11403676" y="6046336"/>
            <a:ext cx="769221" cy="769221"/>
          </a:xfrm>
          <a:prstGeom prst="ellipse">
            <a:avLst/>
          </a:prstGeom>
          <a:noFill/>
          <a:ln w="6350">
            <a:solidFill>
              <a:srgbClr val="3563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1205865" y="715645"/>
            <a:ext cx="811530" cy="811530"/>
          </a:xfrm>
          <a:prstGeom prst="ellipse">
            <a:avLst/>
          </a:prstGeom>
          <a:noFill/>
          <a:ln w="6350">
            <a:solidFill>
              <a:srgbClr val="3563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428115" y="895985"/>
            <a:ext cx="3670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400" b="1" dirty="0">
                <a:solidFill>
                  <a:srgbClr val="3563A8"/>
                </a:solidFill>
                <a:latin typeface="Vijaya" panose="020B0604020202020204" charset="0"/>
                <a:sym typeface="+mn-ea"/>
              </a:rPr>
              <a:t>1.</a:t>
            </a:r>
            <a:endParaRPr lang="zh-CN" altLang="en-US" sz="2400"/>
          </a:p>
        </p:txBody>
      </p:sp>
      <p:sp>
        <p:nvSpPr>
          <p:cNvPr id="5" name="文本框 4"/>
          <p:cNvSpPr txBox="1"/>
          <p:nvPr/>
        </p:nvSpPr>
        <p:spPr>
          <a:xfrm>
            <a:off x="2588895" y="895985"/>
            <a:ext cx="2474595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0" lvl="0" algn="l">
              <a:lnSpc>
                <a:spcPct val="100000"/>
              </a:lnSpc>
            </a:pPr>
            <a:r>
              <a:rPr lang="zh-CN" altLang="en-US" sz="2000" b="1">
                <a:solidFill>
                  <a:schemeClr val="tx2"/>
                </a:solidFill>
                <a:latin typeface="等线 Light" panose="02010600030101010101" charset="-122"/>
                <a:ea typeface="等线 Light" panose="02010600030101010101" charset="-122"/>
                <a:sym typeface="+mn-ea"/>
              </a:rPr>
              <a:t>两层神经网络结构图</a:t>
            </a:r>
            <a:endParaRPr lang="zh-CN" altLang="en-US" sz="2000" b="1">
              <a:solidFill>
                <a:schemeClr val="tx2"/>
              </a:solidFill>
              <a:latin typeface="等线 Light" panose="02010600030101010101" charset="-122"/>
              <a:ea typeface="等线 Light" panose="02010600030101010101" charset="-122"/>
              <a:sym typeface="+mn-ea"/>
            </a:endParaRPr>
          </a:p>
        </p:txBody>
      </p:sp>
      <p:pic>
        <p:nvPicPr>
          <p:cNvPr id="9" name="图片 8"/>
          <p:cNvPicPr preferRelativeResize="0"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42435" y="1997710"/>
            <a:ext cx="7742555" cy="4657090"/>
          </a:xfrm>
          <a:prstGeom prst="rect">
            <a:avLst/>
          </a:prstGeom>
          <a:solidFill>
            <a:schemeClr val="accent3">
              <a:lumMod val="40000"/>
              <a:lumOff val="60000"/>
              <a:alpha val="68000"/>
            </a:schemeClr>
          </a:solidFill>
          <a:scene3d>
            <a:camera prst="orthographicFront"/>
            <a:lightRig rig="flood" dir="t">
              <a:rot lat="0" lon="0" rev="0"/>
            </a:lightRig>
          </a:scene3d>
          <a:sp3d prstMaterial="flat"/>
        </p:spPr>
      </p:pic>
      <p:sp>
        <p:nvSpPr>
          <p:cNvPr id="10" name="文本框 9"/>
          <p:cNvSpPr txBox="1"/>
          <p:nvPr/>
        </p:nvSpPr>
        <p:spPr>
          <a:xfrm>
            <a:off x="863600" y="2108200"/>
            <a:ext cx="3378835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b="1" i="1"/>
              <a:t>假设每权重</a:t>
            </a:r>
            <a:r>
              <a:rPr lang="en-US" altLang="zh-CN" sz="1600" b="1" i="1"/>
              <a:t>W</a:t>
            </a:r>
            <a:r>
              <a:rPr lang="zh-CN" altLang="en-US" sz="1600" b="1" i="1"/>
              <a:t>，常量参数</a:t>
            </a:r>
            <a:r>
              <a:rPr lang="en-US" altLang="zh-CN" sz="1600" b="1" i="1"/>
              <a:t>b</a:t>
            </a:r>
            <a:endParaRPr lang="en-US" altLang="zh-CN" sz="1600" b="1" i="1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graphicFrame>
        <p:nvGraphicFramePr>
          <p:cNvPr id="11" name="对象 10"/>
          <p:cNvGraphicFramePr/>
          <p:nvPr/>
        </p:nvGraphicFramePr>
        <p:xfrm>
          <a:off x="1205865" y="3553460"/>
          <a:ext cx="194945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2" imgW="1863090" imgH="711200" progId="Equation.DSMT4">
                  <p:embed/>
                </p:oleObj>
              </mc:Choice>
              <mc:Fallback>
                <p:oleObj name="" r:id="rId2" imgW="1863090" imgH="711200" progId="Equation.DSMT4">
                  <p:embed/>
                  <p:pic>
                    <p:nvPicPr>
                      <p:cNvPr id="0" name="图片 1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205865" y="3553460"/>
                        <a:ext cx="1949450" cy="95250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ln>
                        <a:solidFill>
                          <a:prstClr val="black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/>
          <p:nvPr/>
        </p:nvGraphicFramePr>
        <p:xfrm>
          <a:off x="1219835" y="2974340"/>
          <a:ext cx="1935480" cy="4533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4" imgW="1935480" imgH="453390" progId="Equation.DSMT4">
                  <p:embed/>
                </p:oleObj>
              </mc:Choice>
              <mc:Fallback>
                <p:oleObj name="" r:id="rId4" imgW="1935480" imgH="453390" progId="Equation.DSMT4">
                  <p:embed/>
                  <p:pic>
                    <p:nvPicPr>
                      <p:cNvPr id="0" name="图片 1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19835" y="2974340"/>
                        <a:ext cx="1935480" cy="45339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ln>
                        <a:solidFill>
                          <a:prstClr val="black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/>
          <p:nvPr/>
        </p:nvGraphicFramePr>
        <p:xfrm>
          <a:off x="1205865" y="4603115"/>
          <a:ext cx="1948815" cy="5753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" name="" r:id="rId6" imgW="1948815" imgH="575310" progId="Equation.DSMT4">
                  <p:embed/>
                </p:oleObj>
              </mc:Choice>
              <mc:Fallback>
                <p:oleObj name="" r:id="rId6" imgW="1948815" imgH="575310" progId="Equation.DSMT4">
                  <p:embed/>
                  <p:pic>
                    <p:nvPicPr>
                      <p:cNvPr id="0" name="图片 1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205865" y="4603115"/>
                        <a:ext cx="1948815" cy="57531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ln>
                        <a:solidFill>
                          <a:prstClr val="black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612775" y="198120"/>
            <a:ext cx="3098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1200" dirty="0">
              <a:solidFill>
                <a:srgbClr val="3563A8"/>
              </a:solidFill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8" name="椭圆 57"/>
          <p:cNvSpPr/>
          <p:nvPr/>
        </p:nvSpPr>
        <p:spPr>
          <a:xfrm>
            <a:off x="11397961" y="6072173"/>
            <a:ext cx="769221" cy="769221"/>
          </a:xfrm>
          <a:prstGeom prst="ellipse">
            <a:avLst/>
          </a:prstGeom>
          <a:noFill/>
          <a:ln w="6350">
            <a:solidFill>
              <a:srgbClr val="3563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文本框 50"/>
          <p:cNvSpPr txBox="1"/>
          <p:nvPr/>
        </p:nvSpPr>
        <p:spPr>
          <a:xfrm>
            <a:off x="4537711" y="4001654"/>
            <a:ext cx="324993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</a:rPr>
              <a:t>岗位：</a:t>
            </a:r>
            <a:r>
              <a:rPr lang="en-US" altLang="zh-CN" sz="3200" b="1" dirty="0">
                <a:solidFill>
                  <a:schemeClr val="bg1"/>
                </a:solidFill>
              </a:rPr>
              <a:t>C/C++</a:t>
            </a:r>
            <a:r>
              <a:rPr lang="zh-CN" altLang="en-US" sz="3200" b="1" dirty="0">
                <a:solidFill>
                  <a:schemeClr val="bg1"/>
                </a:solidFill>
              </a:rPr>
              <a:t>开发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2" name="文本框 50"/>
          <p:cNvSpPr txBox="1"/>
          <p:nvPr/>
        </p:nvSpPr>
        <p:spPr>
          <a:xfrm>
            <a:off x="4537711" y="3136784"/>
            <a:ext cx="263271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 b="1" dirty="0">
                <a:solidFill>
                  <a:schemeClr val="bg1"/>
                </a:solidFill>
              </a:rPr>
              <a:t>部门：研发部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1205865" y="715645"/>
            <a:ext cx="811530" cy="811530"/>
          </a:xfrm>
          <a:prstGeom prst="ellipse">
            <a:avLst/>
          </a:prstGeom>
          <a:noFill/>
          <a:ln w="6350">
            <a:solidFill>
              <a:srgbClr val="3563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428115" y="895985"/>
            <a:ext cx="3670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 b="1" dirty="0">
                <a:solidFill>
                  <a:srgbClr val="3563A8"/>
                </a:solidFill>
                <a:latin typeface="Vijaya" panose="020B0604020202020204" charset="0"/>
                <a:sym typeface="+mn-ea"/>
              </a:rPr>
              <a:t>2.</a:t>
            </a:r>
            <a:endParaRPr lang="zh-CN" altLang="en-US" sz="2400"/>
          </a:p>
        </p:txBody>
      </p:sp>
      <p:sp>
        <p:nvSpPr>
          <p:cNvPr id="10" name="文本框 9"/>
          <p:cNvSpPr txBox="1"/>
          <p:nvPr/>
        </p:nvSpPr>
        <p:spPr>
          <a:xfrm>
            <a:off x="2180590" y="988060"/>
            <a:ext cx="21717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000" b="1">
                <a:solidFill>
                  <a:schemeClr val="tx2"/>
                </a:solidFill>
                <a:latin typeface="等线 Light" panose="02010600030101010101" charset="-122"/>
                <a:ea typeface="等线 Light" panose="02010600030101010101" charset="-122"/>
              </a:rPr>
              <a:t>激活函数</a:t>
            </a:r>
            <a:endParaRPr lang="zh-CN" altLang="en-US" sz="2000" b="1">
              <a:solidFill>
                <a:schemeClr val="tx2"/>
              </a:solidFill>
              <a:latin typeface="等线 Light" panose="02010600030101010101" charset="-122"/>
              <a:ea typeface="等线 Light" panose="02010600030101010101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2775" y="2573020"/>
            <a:ext cx="3047365" cy="194310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0275" y="2592070"/>
            <a:ext cx="3047365" cy="192405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6610" y="2544445"/>
            <a:ext cx="2961640" cy="200025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5865" y="4865370"/>
            <a:ext cx="1657350" cy="504825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0970" y="4865370"/>
            <a:ext cx="2085975" cy="57150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31935" y="4922520"/>
            <a:ext cx="1571625" cy="514350"/>
          </a:xfrm>
          <a:prstGeom prst="rect">
            <a:avLst/>
          </a:prstGeom>
        </p:spPr>
      </p:pic>
    </p:spTree>
  </p:cSld>
  <p:clrMapOvr>
    <a:masterClrMapping/>
  </p:clrMapOvr>
  <p:transition spd="slow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椭圆 57"/>
          <p:cNvSpPr/>
          <p:nvPr/>
        </p:nvSpPr>
        <p:spPr>
          <a:xfrm>
            <a:off x="11397961" y="6072173"/>
            <a:ext cx="769221" cy="769221"/>
          </a:xfrm>
          <a:prstGeom prst="ellipse">
            <a:avLst/>
          </a:prstGeom>
          <a:noFill/>
          <a:ln w="6350">
            <a:solidFill>
              <a:srgbClr val="3563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文本框 50"/>
          <p:cNvSpPr txBox="1"/>
          <p:nvPr/>
        </p:nvSpPr>
        <p:spPr>
          <a:xfrm>
            <a:off x="4537711" y="4001654"/>
            <a:ext cx="324993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</a:rPr>
              <a:t>岗位：</a:t>
            </a:r>
            <a:r>
              <a:rPr lang="en-US" altLang="zh-CN" sz="3200" b="1" dirty="0">
                <a:solidFill>
                  <a:schemeClr val="bg1"/>
                </a:solidFill>
              </a:rPr>
              <a:t>C/C++</a:t>
            </a:r>
            <a:r>
              <a:rPr lang="zh-CN" altLang="en-US" sz="3200" b="1" dirty="0">
                <a:solidFill>
                  <a:schemeClr val="bg1"/>
                </a:solidFill>
              </a:rPr>
              <a:t>开发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1205865" y="715645"/>
            <a:ext cx="811530" cy="811530"/>
          </a:xfrm>
          <a:prstGeom prst="ellipse">
            <a:avLst/>
          </a:prstGeom>
          <a:noFill/>
          <a:ln w="6350">
            <a:solidFill>
              <a:srgbClr val="3563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428115" y="895985"/>
            <a:ext cx="3670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 b="1" dirty="0">
                <a:solidFill>
                  <a:srgbClr val="3563A8"/>
                </a:solidFill>
                <a:latin typeface="Vijaya" panose="020B0604020202020204" charset="0"/>
                <a:sym typeface="+mn-ea"/>
              </a:rPr>
              <a:t>3.</a:t>
            </a:r>
            <a:endParaRPr lang="zh-CN" altLang="en-US" sz="2400"/>
          </a:p>
        </p:txBody>
      </p:sp>
      <p:sp>
        <p:nvSpPr>
          <p:cNvPr id="10" name="文本框 9"/>
          <p:cNvSpPr txBox="1"/>
          <p:nvPr/>
        </p:nvSpPr>
        <p:spPr>
          <a:xfrm>
            <a:off x="2180590" y="988060"/>
            <a:ext cx="34163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000" b="1">
                <a:solidFill>
                  <a:schemeClr val="tx2"/>
                </a:solidFill>
                <a:latin typeface="等线 Light" panose="02010600030101010101" charset="-122"/>
                <a:ea typeface="等线 Light" panose="02010600030101010101" charset="-122"/>
              </a:rPr>
              <a:t>神经网络正向/逆向传播</a:t>
            </a:r>
            <a:endParaRPr lang="zh-CN" altLang="en-US" sz="2000" b="1">
              <a:solidFill>
                <a:schemeClr val="tx2"/>
              </a:solidFill>
              <a:latin typeface="等线 Light" panose="02010600030101010101" charset="-122"/>
              <a:ea typeface="等线 Light" panose="0201060003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335" y="2030095"/>
            <a:ext cx="10371455" cy="1971675"/>
          </a:xfrm>
          <a:prstGeom prst="rect">
            <a:avLst/>
          </a:prstGeom>
        </p:spPr>
      </p:pic>
      <p:sp>
        <p:nvSpPr>
          <p:cNvPr id="11" name="文本框 50"/>
          <p:cNvSpPr txBox="1"/>
          <p:nvPr/>
        </p:nvSpPr>
        <p:spPr>
          <a:xfrm>
            <a:off x="4664711" y="4128654"/>
            <a:ext cx="243332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 b="1" dirty="0">
                <a:solidFill>
                  <a:schemeClr val="bg1"/>
                </a:solidFill>
              </a:rPr>
              <a:t>：</a:t>
            </a:r>
            <a:r>
              <a:rPr lang="en-US" altLang="zh-CN" sz="3200" b="1" dirty="0">
                <a:solidFill>
                  <a:schemeClr val="bg1"/>
                </a:solidFill>
              </a:rPr>
              <a:t>C/C++</a:t>
            </a:r>
            <a:r>
              <a:rPr lang="zh-CN" altLang="en-US" sz="3200" b="1" dirty="0">
                <a:solidFill>
                  <a:schemeClr val="bg1"/>
                </a:solidFill>
              </a:rPr>
              <a:t>开发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8705" y="4347845"/>
            <a:ext cx="2599690" cy="172402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7890" y="4462145"/>
            <a:ext cx="3533140" cy="1609725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205865" y="4344035"/>
            <a:ext cx="22396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逆向</a:t>
            </a:r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1292860" y="1835785"/>
            <a:ext cx="16605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正向</a:t>
            </a:r>
            <a:endParaRPr lang="zh-CN" altLang="en-US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椭圆 54"/>
          <p:cNvSpPr/>
          <p:nvPr/>
        </p:nvSpPr>
        <p:spPr>
          <a:xfrm>
            <a:off x="10628976" y="6071736"/>
            <a:ext cx="769221" cy="769221"/>
          </a:xfrm>
          <a:prstGeom prst="ellipse">
            <a:avLst/>
          </a:prstGeom>
          <a:noFill/>
          <a:ln w="6350">
            <a:solidFill>
              <a:srgbClr val="3563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椭圆 57"/>
          <p:cNvSpPr/>
          <p:nvPr/>
        </p:nvSpPr>
        <p:spPr>
          <a:xfrm>
            <a:off x="11397961" y="6072173"/>
            <a:ext cx="769221" cy="769221"/>
          </a:xfrm>
          <a:prstGeom prst="ellipse">
            <a:avLst/>
          </a:prstGeom>
          <a:noFill/>
          <a:ln w="6350">
            <a:solidFill>
              <a:srgbClr val="3563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椭圆 58"/>
          <p:cNvSpPr/>
          <p:nvPr/>
        </p:nvSpPr>
        <p:spPr>
          <a:xfrm>
            <a:off x="11397961" y="5302990"/>
            <a:ext cx="769221" cy="769221"/>
          </a:xfrm>
          <a:prstGeom prst="ellipse">
            <a:avLst/>
          </a:prstGeom>
          <a:noFill/>
          <a:ln w="6350">
            <a:solidFill>
              <a:srgbClr val="3563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文本框 50"/>
          <p:cNvSpPr txBox="1"/>
          <p:nvPr/>
        </p:nvSpPr>
        <p:spPr>
          <a:xfrm>
            <a:off x="4537711" y="4001654"/>
            <a:ext cx="324993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</a:rPr>
              <a:t>岗位：</a:t>
            </a:r>
            <a:r>
              <a:rPr lang="en-US" altLang="zh-CN" sz="3200" b="1" dirty="0">
                <a:solidFill>
                  <a:schemeClr val="bg1"/>
                </a:solidFill>
              </a:rPr>
              <a:t>C/C++</a:t>
            </a:r>
            <a:r>
              <a:rPr lang="zh-CN" altLang="en-US" sz="3200" b="1" dirty="0">
                <a:solidFill>
                  <a:schemeClr val="bg1"/>
                </a:solidFill>
              </a:rPr>
              <a:t>开发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2" name="文本框 50"/>
          <p:cNvSpPr txBox="1"/>
          <p:nvPr/>
        </p:nvSpPr>
        <p:spPr>
          <a:xfrm>
            <a:off x="4537711" y="3136784"/>
            <a:ext cx="263271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 b="1" dirty="0">
                <a:solidFill>
                  <a:schemeClr val="bg1"/>
                </a:solidFill>
              </a:rPr>
              <a:t>部门：研发部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graphicFrame>
        <p:nvGraphicFramePr>
          <p:cNvPr id="4" name="对象 3"/>
          <p:cNvGraphicFramePr/>
          <p:nvPr/>
        </p:nvGraphicFramePr>
        <p:xfrm>
          <a:off x="845185" y="1797050"/>
          <a:ext cx="2800350" cy="15265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1" imgW="2304415" imgH="1255395" progId="Equation.DSMT4">
                  <p:embed/>
                </p:oleObj>
              </mc:Choice>
              <mc:Fallback>
                <p:oleObj name="" r:id="rId1" imgW="2304415" imgH="1255395" progId="Equation.DSMT4">
                  <p:embed/>
                  <p:pic>
                    <p:nvPicPr>
                      <p:cNvPr id="0" name="图片 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45185" y="1797050"/>
                        <a:ext cx="2800350" cy="15265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/>
          <p:nvPr/>
        </p:nvGraphicFramePr>
        <p:xfrm>
          <a:off x="845185" y="3771900"/>
          <a:ext cx="2623185" cy="1856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3" imgW="2623185" imgH="1856740" progId="Equation.DSMT4">
                  <p:embed/>
                </p:oleObj>
              </mc:Choice>
              <mc:Fallback>
                <p:oleObj name="" r:id="rId3" imgW="2623185" imgH="1856740" progId="Equation.DSMT4">
                  <p:embed/>
                  <p:pic>
                    <p:nvPicPr>
                      <p:cNvPr id="0" name="图片 1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45185" y="3771900"/>
                        <a:ext cx="2623185" cy="18567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/>
          <p:nvPr/>
        </p:nvGraphicFramePr>
        <p:xfrm>
          <a:off x="4537710" y="1388110"/>
          <a:ext cx="6328410" cy="3455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" name="" r:id="rId5" imgW="5459730" imgH="3166110" progId="Equation.DSMT4">
                  <p:embed/>
                </p:oleObj>
              </mc:Choice>
              <mc:Fallback>
                <p:oleObj name="" r:id="rId5" imgW="5459730" imgH="3166110" progId="Equation.DSMT4">
                  <p:embed/>
                  <p:pic>
                    <p:nvPicPr>
                      <p:cNvPr id="0" name="图片 1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37710" y="1388110"/>
                        <a:ext cx="6328410" cy="34556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/>
          <p:nvPr/>
        </p:nvGraphicFramePr>
        <p:xfrm>
          <a:off x="4622165" y="4948555"/>
          <a:ext cx="4398645" cy="11233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" name="" r:id="rId7" imgW="4191000" imgH="1113155" progId="Equation.DSMT4">
                  <p:embed/>
                </p:oleObj>
              </mc:Choice>
              <mc:Fallback>
                <p:oleObj name="" r:id="rId7" imgW="4191000" imgH="1113155" progId="Equation.DSMT4">
                  <p:embed/>
                  <p:pic>
                    <p:nvPicPr>
                      <p:cNvPr id="0" name="图片 1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622165" y="4948555"/>
                        <a:ext cx="4398645" cy="11233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文本框 19"/>
          <p:cNvSpPr txBox="1"/>
          <p:nvPr/>
        </p:nvSpPr>
        <p:spPr>
          <a:xfrm>
            <a:off x="956310" y="697230"/>
            <a:ext cx="2125980" cy="3683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none" rtlCol="0" anchor="t">
            <a:spAutoFit/>
          </a:bodyPr>
          <a:p>
            <a:r>
              <a:rPr lang="en-US" altLang="zh-CN">
                <a:sym typeface="+mn-ea"/>
              </a:rPr>
              <a:t>  </a:t>
            </a:r>
            <a:r>
              <a:rPr lang="zh-CN" altLang="en-US">
                <a:sym typeface="+mn-ea"/>
              </a:rPr>
              <a:t>反向传播推导   </a:t>
            </a:r>
            <a:endParaRPr lang="zh-CN" altLang="en-US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文本框 52"/>
          <p:cNvSpPr txBox="1"/>
          <p:nvPr/>
        </p:nvSpPr>
        <p:spPr>
          <a:xfrm>
            <a:off x="3677392" y="1136759"/>
            <a:ext cx="4837216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3563A8"/>
                </a:solidFill>
                <a:latin typeface="幼圆" panose="02010509060101010101" charset="-122"/>
                <a:ea typeface="幼圆" panose="02010509060101010101" charset="-122"/>
              </a:rPr>
              <a:t>概  述</a:t>
            </a:r>
            <a:endParaRPr lang="zh-CN" altLang="en-US" sz="3200" b="1" dirty="0">
              <a:solidFill>
                <a:srgbClr val="3563A8"/>
              </a:solidFill>
              <a:latin typeface="幼圆" panose="02010509060101010101" charset="-122"/>
              <a:ea typeface="幼圆" panose="02010509060101010101" charset="-122"/>
            </a:endParaRPr>
          </a:p>
        </p:txBody>
      </p:sp>
      <p:sp>
        <p:nvSpPr>
          <p:cNvPr id="54" name="矩形 53"/>
          <p:cNvSpPr/>
          <p:nvPr/>
        </p:nvSpPr>
        <p:spPr>
          <a:xfrm flipV="1">
            <a:off x="4686935" y="1797685"/>
            <a:ext cx="2952022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/>
          <p:cNvSpPr/>
          <p:nvPr/>
        </p:nvSpPr>
        <p:spPr>
          <a:xfrm>
            <a:off x="10628976" y="6071736"/>
            <a:ext cx="769221" cy="769221"/>
          </a:xfrm>
          <a:prstGeom prst="ellipse">
            <a:avLst/>
          </a:prstGeom>
          <a:noFill/>
          <a:ln w="6350">
            <a:solidFill>
              <a:srgbClr val="3563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椭圆 57"/>
          <p:cNvSpPr/>
          <p:nvPr/>
        </p:nvSpPr>
        <p:spPr>
          <a:xfrm>
            <a:off x="11397961" y="6072173"/>
            <a:ext cx="769221" cy="769221"/>
          </a:xfrm>
          <a:prstGeom prst="ellipse">
            <a:avLst/>
          </a:prstGeom>
          <a:noFill/>
          <a:ln w="6350">
            <a:solidFill>
              <a:srgbClr val="3563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椭圆 58"/>
          <p:cNvSpPr/>
          <p:nvPr/>
        </p:nvSpPr>
        <p:spPr>
          <a:xfrm>
            <a:off x="11397961" y="5302990"/>
            <a:ext cx="769221" cy="769221"/>
          </a:xfrm>
          <a:prstGeom prst="ellipse">
            <a:avLst/>
          </a:prstGeom>
          <a:noFill/>
          <a:ln w="6350">
            <a:solidFill>
              <a:srgbClr val="3563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文本框 50"/>
          <p:cNvSpPr txBox="1"/>
          <p:nvPr/>
        </p:nvSpPr>
        <p:spPr>
          <a:xfrm>
            <a:off x="4537711" y="4001654"/>
            <a:ext cx="324993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</a:rPr>
              <a:t>岗位：</a:t>
            </a:r>
            <a:r>
              <a:rPr lang="en-US" altLang="zh-CN" sz="3200" b="1" dirty="0">
                <a:solidFill>
                  <a:schemeClr val="bg1"/>
                </a:solidFill>
              </a:rPr>
              <a:t>C/C++</a:t>
            </a:r>
            <a:r>
              <a:rPr lang="zh-CN" altLang="en-US" sz="3200" b="1" dirty="0">
                <a:solidFill>
                  <a:schemeClr val="bg1"/>
                </a:solidFill>
              </a:rPr>
              <a:t>开发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2" name="文本框 50"/>
          <p:cNvSpPr txBox="1"/>
          <p:nvPr/>
        </p:nvSpPr>
        <p:spPr>
          <a:xfrm>
            <a:off x="4537711" y="3136784"/>
            <a:ext cx="263271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 b="1" dirty="0">
                <a:solidFill>
                  <a:schemeClr val="bg1"/>
                </a:solidFill>
              </a:rPr>
              <a:t>部门：研发部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934335" y="2197735"/>
            <a:ext cx="805243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>
              <a:lnSpc>
                <a:spcPct val="150000"/>
              </a:lnSpc>
              <a:buFont typeface="+mj-ea"/>
              <a:buNone/>
            </a:pPr>
            <a:r>
              <a:rPr lang="en-US" altLang="zh-CN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幼圆" panose="02010509060101010101" charset="-122"/>
                <a:ea typeface="幼圆" panose="02010509060101010101" charset="-122"/>
                <a:sym typeface="+mn-ea"/>
              </a:rPr>
              <a:t>1. </a:t>
            </a:r>
            <a:r>
              <a:rPr lang="zh-CN" altLang="en-US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幼圆" panose="02010509060101010101" charset="-122"/>
                <a:ea typeface="幼圆" panose="02010509060101010101" charset="-122"/>
                <a:sym typeface="+mn-ea"/>
              </a:rPr>
              <a:t>概述</a:t>
            </a:r>
            <a:endParaRPr lang="zh-CN" altLang="en-US" sz="24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幼圆" panose="02010509060101010101" charset="-122"/>
              <a:ea typeface="幼圆" panose="02010509060101010101" charset="-122"/>
              <a:sym typeface="+mn-ea"/>
            </a:endParaRPr>
          </a:p>
          <a:p>
            <a:pPr indent="0" algn="l">
              <a:lnSpc>
                <a:spcPct val="150000"/>
              </a:lnSpc>
              <a:buFont typeface="+mj-ea"/>
              <a:buNone/>
            </a:pPr>
            <a:r>
              <a:rPr lang="en-US" altLang="zh-CN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幼圆" panose="02010509060101010101" charset="-122"/>
                <a:ea typeface="幼圆" panose="02010509060101010101" charset="-122"/>
              </a:rPr>
              <a:t>2. </a:t>
            </a:r>
            <a:r>
              <a:rPr lang="zh-CN" altLang="en-US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幼圆" panose="02010509060101010101" charset="-122"/>
                <a:ea typeface="幼圆" panose="02010509060101010101" charset="-122"/>
              </a:rPr>
              <a:t>关于生物神经网络的认识</a:t>
            </a:r>
            <a:endParaRPr lang="zh-CN" altLang="en-US" sz="24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幼圆" panose="02010509060101010101" charset="-122"/>
              <a:ea typeface="幼圆" panose="02010509060101010101" charset="-122"/>
            </a:endParaRPr>
          </a:p>
          <a:p>
            <a:pPr indent="0" algn="l">
              <a:lnSpc>
                <a:spcPct val="150000"/>
              </a:lnSpc>
              <a:buFont typeface="+mj-ea"/>
              <a:buNone/>
            </a:pPr>
            <a:r>
              <a:rPr lang="en-US" altLang="zh-CN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幼圆" panose="02010509060101010101" charset="-122"/>
                <a:ea typeface="幼圆" panose="02010509060101010101" charset="-122"/>
                <a:sym typeface="+mn-ea"/>
              </a:rPr>
              <a:t>3. </a:t>
            </a:r>
            <a:r>
              <a:rPr lang="zh-CN" altLang="en-US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幼圆" panose="02010509060101010101" charset="-122"/>
                <a:ea typeface="幼圆" panose="02010509060101010101" charset="-122"/>
                <a:sym typeface="+mn-ea"/>
              </a:rPr>
              <a:t>人工神经网络</a:t>
            </a:r>
            <a:endParaRPr lang="zh-CN" altLang="en-US" sz="24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幼圆" panose="02010509060101010101" charset="-122"/>
              <a:ea typeface="幼圆" panose="02010509060101010101" charset="-122"/>
            </a:endParaRPr>
          </a:p>
          <a:p>
            <a:pPr indent="0" algn="l">
              <a:lnSpc>
                <a:spcPct val="150000"/>
              </a:lnSpc>
              <a:buFont typeface="+mj-ea"/>
              <a:buNone/>
            </a:pPr>
            <a:r>
              <a:rPr lang="en-US" altLang="zh-CN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幼圆" panose="02010509060101010101" charset="-122"/>
                <a:ea typeface="幼圆" panose="02010509060101010101" charset="-122"/>
              </a:rPr>
              <a:t>4. </a:t>
            </a:r>
            <a:r>
              <a:rPr lang="zh-CN" altLang="en-US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幼圆" panose="02010509060101010101" charset="-122"/>
                <a:ea typeface="幼圆" panose="02010509060101010101" charset="-122"/>
              </a:rPr>
              <a:t>代码演示</a:t>
            </a:r>
            <a:endParaRPr lang="zh-CN" altLang="en-US" sz="24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幼圆" panose="02010509060101010101" charset="-122"/>
              <a:ea typeface="幼圆" panose="02010509060101010101" charset="-122"/>
            </a:endParaRPr>
          </a:p>
          <a:p>
            <a:pPr indent="0" algn="l">
              <a:lnSpc>
                <a:spcPct val="150000"/>
              </a:lnSpc>
              <a:buFont typeface="+mj-ea"/>
              <a:buNone/>
            </a:pPr>
            <a:r>
              <a:rPr lang="en-US" altLang="zh-CN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幼圆" panose="02010509060101010101" charset="-122"/>
                <a:ea typeface="幼圆" panose="02010509060101010101" charset="-122"/>
              </a:rPr>
              <a:t>5. </a:t>
            </a:r>
            <a:r>
              <a:rPr lang="zh-CN" altLang="en-US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幼圆" panose="02010509060101010101" charset="-122"/>
                <a:ea typeface="幼圆" panose="02010509060101010101" charset="-122"/>
              </a:rPr>
              <a:t>总结</a:t>
            </a:r>
            <a:endParaRPr lang="zh-CN" altLang="en-US" sz="24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幼圆" panose="02010509060101010101" charset="-122"/>
              <a:ea typeface="幼圆" panose="02010509060101010101" charset="-122"/>
            </a:endParaRPr>
          </a:p>
        </p:txBody>
      </p:sp>
    </p:spTree>
  </p:cSld>
  <p:clrMapOvr>
    <a:masterClrMapping/>
  </p:clrMapOvr>
  <p:transition spd="slow"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椭圆 57"/>
          <p:cNvSpPr/>
          <p:nvPr/>
        </p:nvSpPr>
        <p:spPr>
          <a:xfrm>
            <a:off x="11397961" y="6072173"/>
            <a:ext cx="769221" cy="769221"/>
          </a:xfrm>
          <a:prstGeom prst="ellipse">
            <a:avLst/>
          </a:prstGeom>
          <a:noFill/>
          <a:ln w="6350">
            <a:solidFill>
              <a:srgbClr val="3563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50"/>
          <p:cNvSpPr txBox="1"/>
          <p:nvPr/>
        </p:nvSpPr>
        <p:spPr>
          <a:xfrm>
            <a:off x="4537711" y="3136784"/>
            <a:ext cx="263271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 b="1" dirty="0">
                <a:solidFill>
                  <a:schemeClr val="bg1"/>
                </a:solidFill>
              </a:rPr>
              <a:t>部门：研发部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1205865" y="715645"/>
            <a:ext cx="811530" cy="811530"/>
          </a:xfrm>
          <a:prstGeom prst="ellipse">
            <a:avLst/>
          </a:prstGeom>
          <a:noFill/>
          <a:ln w="6350">
            <a:solidFill>
              <a:srgbClr val="3563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428115" y="895985"/>
            <a:ext cx="3670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 b="1" dirty="0">
                <a:solidFill>
                  <a:srgbClr val="3563A8"/>
                </a:solidFill>
                <a:latin typeface="Vijaya" panose="020B0604020202020204" charset="0"/>
                <a:sym typeface="+mn-ea"/>
              </a:rPr>
              <a:t>4.</a:t>
            </a:r>
            <a:endParaRPr lang="zh-CN" altLang="en-US" sz="240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93510" y="1603375"/>
            <a:ext cx="2333625" cy="183832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3510" y="3509010"/>
            <a:ext cx="4904740" cy="286639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2378075" y="947420"/>
            <a:ext cx="29540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000" b="1">
                <a:solidFill>
                  <a:schemeClr val="tx2"/>
                </a:solidFill>
                <a:latin typeface="等线 Light" panose="02010600030101010101" charset="-122"/>
                <a:ea typeface="等线 Light" panose="02010600030101010101" charset="-122"/>
              </a:rPr>
              <a:t>深层神经网络（DNN）</a:t>
            </a:r>
            <a:endParaRPr lang="zh-CN" altLang="en-US" sz="2000" b="1">
              <a:solidFill>
                <a:schemeClr val="tx2"/>
              </a:solidFill>
              <a:latin typeface="等线 Light" panose="02010600030101010101" charset="-122"/>
              <a:ea typeface="等线 Light" panose="02010600030101010101" charset="-122"/>
            </a:endParaRPr>
          </a:p>
        </p:txBody>
      </p:sp>
      <p:pic>
        <p:nvPicPr>
          <p:cNvPr id="16" name="图片 15" descr="1042406-20170220122323148-170430867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050" y="2280285"/>
            <a:ext cx="5777865" cy="2878455"/>
          </a:xfrm>
          <a:prstGeom prst="rect">
            <a:avLst/>
          </a:prstGeom>
        </p:spPr>
      </p:pic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矩形 53"/>
          <p:cNvSpPr/>
          <p:nvPr/>
        </p:nvSpPr>
        <p:spPr>
          <a:xfrm flipV="1">
            <a:off x="9215120" y="1998345"/>
            <a:ext cx="2952022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/>
          <p:cNvSpPr/>
          <p:nvPr/>
        </p:nvSpPr>
        <p:spPr>
          <a:xfrm>
            <a:off x="10628976" y="6071736"/>
            <a:ext cx="769221" cy="769221"/>
          </a:xfrm>
          <a:prstGeom prst="ellipse">
            <a:avLst/>
          </a:prstGeom>
          <a:noFill/>
          <a:ln w="6350">
            <a:solidFill>
              <a:srgbClr val="3563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椭圆 57"/>
          <p:cNvSpPr/>
          <p:nvPr/>
        </p:nvSpPr>
        <p:spPr>
          <a:xfrm>
            <a:off x="11397961" y="6072173"/>
            <a:ext cx="769221" cy="769221"/>
          </a:xfrm>
          <a:prstGeom prst="ellipse">
            <a:avLst/>
          </a:prstGeom>
          <a:noFill/>
          <a:ln w="6350">
            <a:solidFill>
              <a:srgbClr val="3563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椭圆 58"/>
          <p:cNvSpPr/>
          <p:nvPr/>
        </p:nvSpPr>
        <p:spPr>
          <a:xfrm>
            <a:off x="9859991" y="6071975"/>
            <a:ext cx="769221" cy="769221"/>
          </a:xfrm>
          <a:prstGeom prst="ellipse">
            <a:avLst/>
          </a:prstGeom>
          <a:noFill/>
          <a:ln w="6350">
            <a:solidFill>
              <a:srgbClr val="3563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文本框 50"/>
          <p:cNvSpPr txBox="1"/>
          <p:nvPr/>
        </p:nvSpPr>
        <p:spPr>
          <a:xfrm>
            <a:off x="4537711" y="4001654"/>
            <a:ext cx="324993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</a:rPr>
              <a:t>岗位：</a:t>
            </a:r>
            <a:r>
              <a:rPr lang="en-US" altLang="zh-CN" sz="3200" b="1" dirty="0">
                <a:solidFill>
                  <a:schemeClr val="bg1"/>
                </a:solidFill>
              </a:rPr>
              <a:t>C/C++</a:t>
            </a:r>
            <a:r>
              <a:rPr lang="zh-CN" altLang="en-US" sz="3200" b="1" dirty="0">
                <a:solidFill>
                  <a:schemeClr val="bg1"/>
                </a:solidFill>
              </a:rPr>
              <a:t>开发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2" name="文本框 50"/>
          <p:cNvSpPr txBox="1"/>
          <p:nvPr/>
        </p:nvSpPr>
        <p:spPr>
          <a:xfrm>
            <a:off x="4537711" y="3136784"/>
            <a:ext cx="263271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 b="1" dirty="0">
                <a:solidFill>
                  <a:schemeClr val="bg1"/>
                </a:solidFill>
              </a:rPr>
              <a:t>部门：研发部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454275" y="1998345"/>
            <a:ext cx="80524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>
              <a:lnSpc>
                <a:spcPct val="150000"/>
              </a:lnSpc>
              <a:buFont typeface="+mj-ea"/>
              <a:buNone/>
            </a:pPr>
            <a:r>
              <a:rPr lang="zh-CN" altLang="en-US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幼圆" panose="02010509060101010101" charset="-122"/>
                <a:ea typeface="幼圆" panose="02010509060101010101" charset="-122"/>
                <a:sym typeface="+mn-ea"/>
              </a:rPr>
              <a:t>二、代码演示</a:t>
            </a:r>
            <a:endParaRPr lang="zh-CN" altLang="en-US" sz="24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幼圆" panose="02010509060101010101" charset="-122"/>
              <a:ea typeface="幼圆" panose="02010509060101010101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859020" y="3321685"/>
            <a:ext cx="52317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ndalus" panose="02020603050405020304" charset="0"/>
                <a:ea typeface="Malgun Gothic" panose="020B0503020000020004" charset="-127"/>
              </a:rPr>
              <a:t>my </a:t>
            </a:r>
            <a:r>
              <a:rPr lang="en-US" altLang="zh-CN" sz="2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ndalus" panose="02020603050405020304" charset="0"/>
                <a:ea typeface="Malgun Gothic" panose="020B0503020000020004" charset="-127"/>
                <a:hlinkClick r:id="rId1"/>
              </a:rPr>
              <a:t>jupyter</a:t>
            </a:r>
            <a:endParaRPr lang="en-US" altLang="zh-CN" sz="2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ndalus" panose="02020603050405020304" charset="0"/>
              <a:ea typeface="Malgun Gothic" panose="020B0503020000020004" charset="-127"/>
              <a:hlinkClick r:id="rId1"/>
            </a:endParaRPr>
          </a:p>
        </p:txBody>
      </p:sp>
    </p:spTree>
  </p:cSld>
  <p:clrMapOvr>
    <a:masterClrMapping/>
  </p:clrMapOvr>
  <p:transition spd="slow">
    <p:pull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文本框 50"/>
          <p:cNvSpPr txBox="1"/>
          <p:nvPr/>
        </p:nvSpPr>
        <p:spPr>
          <a:xfrm>
            <a:off x="4537711" y="4001654"/>
            <a:ext cx="324993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</a:rPr>
              <a:t>岗位：</a:t>
            </a:r>
            <a:r>
              <a:rPr lang="en-US" altLang="zh-CN" sz="3200" b="1" dirty="0">
                <a:solidFill>
                  <a:schemeClr val="bg1"/>
                </a:solidFill>
              </a:rPr>
              <a:t>C/C++</a:t>
            </a:r>
            <a:r>
              <a:rPr lang="zh-CN" altLang="en-US" sz="3200" b="1" dirty="0">
                <a:solidFill>
                  <a:schemeClr val="bg1"/>
                </a:solidFill>
              </a:rPr>
              <a:t>开发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2" name="文本框 50"/>
          <p:cNvSpPr txBox="1"/>
          <p:nvPr/>
        </p:nvSpPr>
        <p:spPr>
          <a:xfrm>
            <a:off x="5391151" y="3018039"/>
            <a:ext cx="140970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32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幼圆" panose="02010509060101010101" charset="-122"/>
                <a:ea typeface="幼圆" panose="02010509060101010101" charset="-122"/>
                <a:sym typeface="+mn-ea"/>
              </a:rPr>
              <a:t>总  结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601980" y="2452370"/>
            <a:ext cx="10937240" cy="635"/>
          </a:xfrm>
          <a:prstGeom prst="line">
            <a:avLst/>
          </a:prstGeom>
          <a:ln w="6350">
            <a:solidFill>
              <a:srgbClr val="3563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椭圆 54"/>
          <p:cNvSpPr/>
          <p:nvPr/>
        </p:nvSpPr>
        <p:spPr>
          <a:xfrm>
            <a:off x="11403676" y="6046336"/>
            <a:ext cx="769221" cy="769221"/>
          </a:xfrm>
          <a:prstGeom prst="ellipse">
            <a:avLst/>
          </a:prstGeom>
          <a:noFill/>
          <a:ln w="6350">
            <a:solidFill>
              <a:srgbClr val="3563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ll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椭圆 57"/>
          <p:cNvSpPr/>
          <p:nvPr/>
        </p:nvSpPr>
        <p:spPr>
          <a:xfrm>
            <a:off x="11397961" y="6072173"/>
            <a:ext cx="769221" cy="769221"/>
          </a:xfrm>
          <a:prstGeom prst="ellipse">
            <a:avLst/>
          </a:prstGeom>
          <a:noFill/>
          <a:ln w="6350">
            <a:solidFill>
              <a:srgbClr val="3563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50"/>
          <p:cNvSpPr txBox="1"/>
          <p:nvPr/>
        </p:nvSpPr>
        <p:spPr>
          <a:xfrm>
            <a:off x="4537711" y="3136784"/>
            <a:ext cx="263271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 b="1" dirty="0">
                <a:solidFill>
                  <a:schemeClr val="bg1"/>
                </a:solidFill>
              </a:rPr>
              <a:t>部门：研发部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65175" y="480060"/>
            <a:ext cx="4851400" cy="3683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p>
            <a:r>
              <a:rPr lang="zh-CN" altLang="en-US"/>
              <a:t>贝叶斯、逻辑回归、神经网络各自特点</a:t>
            </a:r>
            <a:endParaRPr lang="zh-CN" altLang="en-US"/>
          </a:p>
        </p:txBody>
      </p:sp>
      <p:cxnSp>
        <p:nvCxnSpPr>
          <p:cNvPr id="12" name="直接连接符 11"/>
          <p:cNvCxnSpPr/>
          <p:nvPr/>
        </p:nvCxnSpPr>
        <p:spPr>
          <a:xfrm>
            <a:off x="765175" y="953770"/>
            <a:ext cx="4389755" cy="3175"/>
          </a:xfrm>
          <a:prstGeom prst="line">
            <a:avLst/>
          </a:prstGeom>
          <a:ln w="6350">
            <a:solidFill>
              <a:srgbClr val="3563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0" name="表格 -1"/>
          <p:cNvGraphicFramePr/>
          <p:nvPr/>
        </p:nvGraphicFramePr>
        <p:xfrm>
          <a:off x="779780" y="1308100"/>
          <a:ext cx="10632440" cy="5088255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1581785"/>
                <a:gridCol w="2122805"/>
                <a:gridCol w="2993390"/>
                <a:gridCol w="2642870"/>
                <a:gridCol w="1291590"/>
              </a:tblGrid>
              <a:tr h="38227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2000"/>
                        <a:t>算法名称</a:t>
                      </a:r>
                      <a:endParaRPr lang="zh-CN" altLang="en-US" sz="2000"/>
                    </a:p>
                  </a:txBody>
                  <a:tcPr marL="0" marR="0" marT="0" marB="1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2000"/>
                        <a:t>优点</a:t>
                      </a:r>
                      <a:endParaRPr lang="zh-CN" altLang="en-US" sz="2000"/>
                    </a:p>
                  </a:txBody>
                  <a:tcPr marL="0" marR="0" marT="0" marB="1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2000"/>
                        <a:t>缺点</a:t>
                      </a:r>
                      <a:endParaRPr lang="zh-CN" altLang="en-US" sz="2000"/>
                    </a:p>
                  </a:txBody>
                  <a:tcPr marL="0" marR="0" marT="0" marB="1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2000"/>
                        <a:t>应用场景</a:t>
                      </a:r>
                      <a:endParaRPr lang="zh-CN" altLang="en-US" sz="2000"/>
                    </a:p>
                  </a:txBody>
                  <a:tcPr marL="0" marR="0" marT="0" marB="1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2000"/>
                        <a:t>例子</a:t>
                      </a:r>
                      <a:endParaRPr lang="zh-CN" altLang="en-US" sz="2000"/>
                    </a:p>
                  </a:txBody>
                  <a:tcPr marL="0" marR="0" marT="0" marB="1" vert="horz" anchor="ctr" anchorCtr="0"/>
                </a:tc>
              </a:tr>
              <a:tr h="1241425"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zh-CN" altLang="en-US" sz="1800"/>
                        <a:t>贝叶斯分类器</a:t>
                      </a:r>
                      <a:endParaRPr lang="zh-CN" altLang="en-US" sz="1800"/>
                    </a:p>
                  </a:txBody>
                  <a:tcPr marL="0" marR="0" marT="0" marB="1" vert="horz" anchor="ctr" anchorCtr="0"/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zh-CN" altLang="en-US" sz="1800"/>
                        <a:t>快速、易于训练</a:t>
                      </a:r>
                      <a:endParaRPr lang="zh-CN" altLang="en-US" sz="1800"/>
                    </a:p>
                  </a:txBody>
                  <a:tcPr marL="0" marR="0" marT="0" marB="1" vert="horz" anchor="ctr" anchorCtr="0"/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altLang="zh-CN" sz="1800"/>
                        <a:t>  </a:t>
                      </a:r>
                      <a:r>
                        <a:rPr lang="zh-CN" altLang="en-US" sz="1800"/>
                        <a:t>输入变量是</a:t>
                      </a:r>
                      <a:r>
                        <a:rPr lang="zh-CN" altLang="en-US" sz="1800" b="1"/>
                        <a:t>相关的</a:t>
                      </a:r>
                      <a:r>
                        <a:rPr lang="zh-CN" altLang="en-US" sz="1800"/>
                        <a:t>则会出现  </a:t>
                      </a:r>
                      <a:endParaRPr lang="zh-CN" altLang="en-US" sz="1800"/>
                    </a:p>
                    <a:p>
                      <a:pPr indent="0" algn="l">
                        <a:buNone/>
                      </a:pPr>
                      <a:r>
                        <a:rPr lang="zh-CN" altLang="en-US" sz="1800"/>
                        <a:t>  问题，需要计算</a:t>
                      </a:r>
                      <a:r>
                        <a:rPr lang="zh-CN" altLang="en-US" sz="1800" b="1"/>
                        <a:t>先验概率</a:t>
                      </a:r>
                      <a:endParaRPr lang="zh-CN" altLang="en-US" sz="1800" b="1"/>
                    </a:p>
                  </a:txBody>
                  <a:tcPr marL="0" marR="0" marT="0" marB="1" vert="horz" anchor="ctr" anchorCtr="0"/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altLang="zh-CN" sz="1800"/>
                        <a:t>    </a:t>
                      </a:r>
                      <a:r>
                        <a:rPr lang="zh-CN" altLang="en-US" sz="1800"/>
                        <a:t>样本不同特征之</a:t>
                      </a:r>
                      <a:endParaRPr lang="zh-CN" altLang="en-US" sz="1800"/>
                    </a:p>
                    <a:p>
                      <a:pPr indent="0" algn="l">
                        <a:buNone/>
                      </a:pPr>
                      <a:r>
                        <a:rPr lang="zh-CN" altLang="en-US" sz="1800"/>
                        <a:t>    间相 关性小</a:t>
                      </a:r>
                      <a:endParaRPr lang="zh-CN" altLang="en-US" sz="1800"/>
                    </a:p>
                  </a:txBody>
                  <a:tcPr marL="0" marR="0" marT="0" marB="1" vert="horz" anchor="ctr" anchorCtr="0"/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zh-CN" altLang="en-US" sz="1800"/>
                        <a:t>文本分类</a:t>
                      </a:r>
                      <a:endParaRPr lang="zh-CN" altLang="en-US" sz="1800"/>
                    </a:p>
                  </a:txBody>
                  <a:tcPr marL="0" marR="0" marT="0" marB="1" vert="horz" anchor="ctr" anchorCtr="0"/>
                </a:tc>
              </a:tr>
              <a:tr h="1602740"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zh-CN" altLang="en-US" sz="1800"/>
                        <a:t>逻辑回归</a:t>
                      </a:r>
                      <a:endParaRPr lang="zh-CN" altLang="en-US" sz="1800"/>
                    </a:p>
                  </a:txBody>
                  <a:tcPr marL="0" marR="0" marT="0" marB="1" vert="horz" anchor="ctr" anchorCtr="0"/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zh-CN" altLang="en-US" sz="1800"/>
                        <a:t>直接、快速分类时计算量非常小，速度很快，存储资源低</a:t>
                      </a:r>
                      <a:endParaRPr lang="zh-CN" altLang="en-US" sz="1800"/>
                    </a:p>
                  </a:txBody>
                  <a:tcPr marL="0" marR="0" marT="0" marB="1" vert="horz" anchor="ctr" anchorCtr="0"/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altLang="zh-CN" sz="1800"/>
                        <a:t>  </a:t>
                      </a:r>
                      <a:r>
                        <a:rPr lang="zh-CN" altLang="en-US" sz="1800"/>
                        <a:t>容易过拟合</a:t>
                      </a:r>
                      <a:endParaRPr lang="zh-CN" altLang="en-US" sz="1800"/>
                    </a:p>
                  </a:txBody>
                  <a:tcPr marL="0" marR="0" marT="0" marB="1" vert="horz" anchor="ctr" anchorCtr="0"/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altLang="zh-CN" sz="1800"/>
                        <a:t>    </a:t>
                      </a:r>
                      <a:r>
                        <a:rPr lang="zh-CN" altLang="en-US" sz="1800"/>
                        <a:t>二分类问题</a:t>
                      </a:r>
                      <a:endParaRPr lang="zh-CN" altLang="en-US" sz="1800"/>
                    </a:p>
                  </a:txBody>
                  <a:tcPr marL="0" marR="0" marT="0" marB="1" vert="horz" anchor="ctr" anchorCtr="0"/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zh-CN" altLang="en-US" sz="1800"/>
                        <a:t>是否问题</a:t>
                      </a:r>
                      <a:endParaRPr lang="zh-CN" altLang="en-US" sz="1800"/>
                    </a:p>
                  </a:txBody>
                  <a:tcPr marL="0" marR="0" marT="0" marB="1" vert="horz" anchor="ctr" anchorCtr="0"/>
                </a:tc>
              </a:tr>
              <a:tr h="1861820"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zh-CN" altLang="en-US" sz="1800"/>
                        <a:t>神经网络</a:t>
                      </a:r>
                      <a:endParaRPr lang="zh-CN" altLang="en-US" sz="1800"/>
                    </a:p>
                  </a:txBody>
                  <a:tcPr marL="0" marR="0" marT="0" marB="1" vert="horz" anchor="ctr" anchorCtr="0"/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zh-CN" altLang="en-US" sz="1800"/>
                        <a:t>算法可以快速调整，适应新的问题分类的准确度高 </a:t>
                      </a:r>
                      <a:endParaRPr lang="zh-CN" altLang="en-US" sz="1800"/>
                    </a:p>
                  </a:txBody>
                  <a:tcPr marL="0" marR="0" marT="0" marB="1" vert="horz" anchor="ctr" anchorCtr="0"/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altLang="zh-CN" sz="1800"/>
                        <a:t>  </a:t>
                      </a:r>
                      <a:r>
                        <a:rPr lang="zh-CN" altLang="en-US" sz="1800"/>
                        <a:t>训练数据规模大</a:t>
                      </a:r>
                      <a:endParaRPr lang="zh-CN" altLang="en-US" sz="1800"/>
                    </a:p>
                    <a:p>
                      <a:pPr indent="0" algn="l">
                        <a:buNone/>
                      </a:pPr>
                      <a:r>
                        <a:rPr lang="zh-CN" altLang="en-US" sz="1800"/>
                        <a:t>  内部机制黑箱</a:t>
                      </a:r>
                      <a:endParaRPr lang="zh-CN" altLang="en-US" sz="1800"/>
                    </a:p>
                  </a:txBody>
                  <a:tcPr marL="0" marR="0" marT="0" marB="1" vert="horz" anchor="ctr" anchorCtr="0"/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altLang="zh-CN" sz="1800"/>
                        <a:t>   </a:t>
                      </a:r>
                      <a:r>
                        <a:rPr lang="zh-CN" altLang="en-US" sz="1800"/>
                        <a:t>数据量庞大</a:t>
                      </a:r>
                      <a:endParaRPr lang="zh-CN" altLang="en-US" sz="1800"/>
                    </a:p>
                    <a:p>
                      <a:pPr indent="0" algn="l">
                        <a:buNone/>
                      </a:pPr>
                      <a:r>
                        <a:rPr lang="zh-CN" altLang="en-US" sz="1800"/>
                        <a:t>   参数之间存</a:t>
                      </a:r>
                      <a:endParaRPr lang="zh-CN" altLang="en-US" sz="1800"/>
                    </a:p>
                    <a:p>
                      <a:pPr indent="0" algn="l">
                        <a:buNone/>
                      </a:pPr>
                      <a:r>
                        <a:rPr lang="zh-CN" altLang="en-US" sz="1800"/>
                        <a:t>   在内在联系 </a:t>
                      </a:r>
                      <a:endParaRPr lang="zh-CN" altLang="en-US" sz="1800"/>
                    </a:p>
                  </a:txBody>
                  <a:tcPr marL="0" marR="0" marT="0" marB="1" vert="horz" anchor="ctr" anchorCtr="0"/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zh-CN" altLang="en-US" sz="1800"/>
                        <a:t>语音、语义、视觉</a:t>
                      </a:r>
                      <a:endParaRPr lang="zh-CN" altLang="en-US" sz="1800"/>
                    </a:p>
                  </a:txBody>
                  <a:tcPr marL="0" marR="0" marT="0" marB="1" vert="horz" anchor="ctr" anchorCtr="0"/>
                </a:tc>
              </a:tr>
            </a:tbl>
          </a:graphicData>
        </a:graphic>
      </p:graphicFrame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椭圆 54"/>
          <p:cNvSpPr/>
          <p:nvPr/>
        </p:nvSpPr>
        <p:spPr>
          <a:xfrm>
            <a:off x="10628976" y="6071736"/>
            <a:ext cx="769221" cy="769221"/>
          </a:xfrm>
          <a:prstGeom prst="ellipse">
            <a:avLst/>
          </a:prstGeom>
          <a:noFill/>
          <a:ln w="6350">
            <a:solidFill>
              <a:srgbClr val="3563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椭圆 57"/>
          <p:cNvSpPr/>
          <p:nvPr/>
        </p:nvSpPr>
        <p:spPr>
          <a:xfrm>
            <a:off x="11397961" y="6072173"/>
            <a:ext cx="769221" cy="769221"/>
          </a:xfrm>
          <a:prstGeom prst="ellipse">
            <a:avLst/>
          </a:prstGeom>
          <a:noFill/>
          <a:ln w="6350">
            <a:solidFill>
              <a:srgbClr val="3563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椭圆 58"/>
          <p:cNvSpPr/>
          <p:nvPr/>
        </p:nvSpPr>
        <p:spPr>
          <a:xfrm>
            <a:off x="11397961" y="5302990"/>
            <a:ext cx="769221" cy="769221"/>
          </a:xfrm>
          <a:prstGeom prst="ellipse">
            <a:avLst/>
          </a:prstGeom>
          <a:noFill/>
          <a:ln w="6350">
            <a:solidFill>
              <a:srgbClr val="3563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文本框 50"/>
          <p:cNvSpPr txBox="1"/>
          <p:nvPr/>
        </p:nvSpPr>
        <p:spPr>
          <a:xfrm>
            <a:off x="4537711" y="4001654"/>
            <a:ext cx="324993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</a:rPr>
              <a:t>岗位：</a:t>
            </a:r>
            <a:r>
              <a:rPr lang="en-US" altLang="zh-CN" sz="3200" b="1" dirty="0">
                <a:solidFill>
                  <a:schemeClr val="bg1"/>
                </a:solidFill>
              </a:rPr>
              <a:t>C/C++</a:t>
            </a:r>
            <a:r>
              <a:rPr lang="zh-CN" altLang="en-US" sz="3200" b="1" dirty="0">
                <a:solidFill>
                  <a:schemeClr val="bg1"/>
                </a:solidFill>
              </a:rPr>
              <a:t>开发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2" name="文本框 50"/>
          <p:cNvSpPr txBox="1"/>
          <p:nvPr/>
        </p:nvSpPr>
        <p:spPr>
          <a:xfrm>
            <a:off x="4537711" y="3136784"/>
            <a:ext cx="263271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 b="1" dirty="0">
                <a:solidFill>
                  <a:schemeClr val="bg1"/>
                </a:solidFill>
              </a:rPr>
              <a:t>部门：研发部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pic>
        <p:nvPicPr>
          <p:cNvPr id="16" name="图片 15" descr="1042406-20170220122323148-170430867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74495" y="1825625"/>
            <a:ext cx="5777865" cy="287845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167765" y="793115"/>
            <a:ext cx="171069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sz="2000" b="1">
                <a:solidFill>
                  <a:schemeClr val="tx2"/>
                </a:solidFill>
                <a:latin typeface="等线 Light" panose="02010600030101010101" charset="-122"/>
                <a:ea typeface="等线 Light" panose="02010600030101010101" charset="-122"/>
                <a:sym typeface="+mn-ea"/>
              </a:rPr>
              <a:t>全连接的缺点</a:t>
            </a:r>
            <a:endParaRPr lang="zh-CN" altLang="en-US" sz="2000" b="1">
              <a:solidFill>
                <a:schemeClr val="tx2"/>
              </a:solidFill>
              <a:latin typeface="等线 Light" panose="02010600030101010101" charset="-122"/>
              <a:ea typeface="等线 Light" panose="0201060003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655820" y="4872355"/>
            <a:ext cx="636651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ym typeface="+mn-ea"/>
              </a:rPr>
              <a:t>全连接DNN的结构里下层神经元和所有上层神经元都能够形成连接，带来的潜在问题是参数数量的膨胀。</a:t>
            </a:r>
            <a:endParaRPr lang="zh-CN" altLang="en-US"/>
          </a:p>
        </p:txBody>
      </p:sp>
    </p:spTree>
  </p:cSld>
  <p:clrMapOvr>
    <a:masterClrMapping/>
  </p:clrMapOvr>
  <p:transition spd="slow">
    <p:pull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椭圆 57"/>
          <p:cNvSpPr/>
          <p:nvPr/>
        </p:nvSpPr>
        <p:spPr>
          <a:xfrm>
            <a:off x="11397961" y="6072173"/>
            <a:ext cx="769221" cy="769221"/>
          </a:xfrm>
          <a:prstGeom prst="ellipse">
            <a:avLst/>
          </a:prstGeom>
          <a:noFill/>
          <a:ln w="6350">
            <a:solidFill>
              <a:srgbClr val="3563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50"/>
          <p:cNvSpPr txBox="1"/>
          <p:nvPr/>
        </p:nvSpPr>
        <p:spPr>
          <a:xfrm>
            <a:off x="4537711" y="3136784"/>
            <a:ext cx="263271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 b="1" dirty="0">
                <a:solidFill>
                  <a:schemeClr val="bg1"/>
                </a:solidFill>
              </a:rPr>
              <a:t>部门：研发部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8185" y="710565"/>
            <a:ext cx="6972935" cy="474853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8520430" y="4872990"/>
            <a:ext cx="2490470" cy="1198880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r>
              <a:rPr lang="zh-CN" altLang="en-US">
                <a:ln/>
                <a:solidFill>
                  <a:schemeClr val="accent4"/>
                </a:solidFill>
                <a:effectLst/>
              </a:rPr>
              <a:t>对人工智能启发意义在于，人工神经网络的设计可以不必考虑使用神经元的“全连接”模式。</a:t>
            </a:r>
            <a:endParaRPr lang="zh-CN" altLang="en-US">
              <a:ln/>
              <a:solidFill>
                <a:schemeClr val="accent4"/>
              </a:solidFill>
              <a:effectLst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890510" y="1037590"/>
            <a:ext cx="3931285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（1）对于视觉的编码，动物大脑皮层的神经元实际上是存在局部的感受域(receptive field)的</a:t>
            </a:r>
            <a:endParaRPr lang="zh-CN" altLang="en-US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（2）动物大脑皮层是分级、分层处理的。在大脑的初级视觉皮层中存在两种细胞：简单细胞复杂细胞和超复杂细胞，这些不同类型细胞承担不同抽象层次的视觉感知功能。</a:t>
            </a:r>
            <a:endParaRPr lang="zh-CN" altLang="en-US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8" name="图片 7" descr="u=2438052325,863424895&amp;fm=27&amp;gp=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0890" y="4143375"/>
            <a:ext cx="833755" cy="837565"/>
          </a:xfrm>
          <a:prstGeom prst="rect">
            <a:avLst/>
          </a:prstGeom>
        </p:spPr>
      </p:pic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椭圆 57"/>
          <p:cNvSpPr/>
          <p:nvPr/>
        </p:nvSpPr>
        <p:spPr>
          <a:xfrm>
            <a:off x="11397961" y="6072173"/>
            <a:ext cx="769221" cy="769221"/>
          </a:xfrm>
          <a:prstGeom prst="ellipse">
            <a:avLst/>
          </a:prstGeom>
          <a:noFill/>
          <a:ln w="6350">
            <a:solidFill>
              <a:srgbClr val="3563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50"/>
          <p:cNvSpPr txBox="1"/>
          <p:nvPr/>
        </p:nvSpPr>
        <p:spPr>
          <a:xfrm>
            <a:off x="4537711" y="3136784"/>
            <a:ext cx="263271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 b="1" dirty="0">
                <a:solidFill>
                  <a:schemeClr val="bg1"/>
                </a:solidFill>
              </a:rPr>
              <a:t>部门：研发部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95020" y="827405"/>
            <a:ext cx="29540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000" b="1">
                <a:solidFill>
                  <a:schemeClr val="tx2"/>
                </a:solidFill>
                <a:latin typeface="等线 Light" panose="02010600030101010101" charset="-122"/>
                <a:ea typeface="等线 Light" panose="02010600030101010101" charset="-122"/>
              </a:rPr>
              <a:t>卷积神经网络(CNN)</a:t>
            </a:r>
            <a:endParaRPr lang="zh-CN" altLang="en-US" sz="2000" b="1">
              <a:solidFill>
                <a:schemeClr val="tx2"/>
              </a:solidFill>
              <a:latin typeface="等线 Light" panose="02010600030101010101" charset="-122"/>
              <a:ea typeface="等线 Light" panose="02010600030101010101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839835" y="3966845"/>
            <a:ext cx="217297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对人工智能启发意义在于，人工神经网络的设计可以不必考虑使用神经元的“全连接”模式。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2775" y="1527175"/>
            <a:ext cx="8237855" cy="499999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281170" y="827405"/>
            <a:ext cx="723646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卷积动画：</a:t>
            </a:r>
            <a:r>
              <a:rPr lang="zh-CN" altLang="en-US">
                <a:hlinkClick r:id="rId2" tooltip=""/>
              </a:rPr>
              <a:t>http://cs231n.github.io/assets/conv-demo/index.html</a:t>
            </a:r>
            <a:endParaRPr lang="zh-CN" altLang="en-US"/>
          </a:p>
        </p:txBody>
      </p:sp>
    </p:spTree>
  </p:cSld>
  <p:clrMapOvr>
    <a:masterClrMapping/>
  </p:clrMapOvr>
  <p:transition spd="slow">
    <p:pull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椭圆 54"/>
          <p:cNvSpPr/>
          <p:nvPr/>
        </p:nvSpPr>
        <p:spPr>
          <a:xfrm>
            <a:off x="10628976" y="6071736"/>
            <a:ext cx="769221" cy="769221"/>
          </a:xfrm>
          <a:prstGeom prst="ellipse">
            <a:avLst/>
          </a:prstGeom>
          <a:noFill/>
          <a:ln w="6350">
            <a:solidFill>
              <a:srgbClr val="3563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椭圆 57"/>
          <p:cNvSpPr/>
          <p:nvPr/>
        </p:nvSpPr>
        <p:spPr>
          <a:xfrm>
            <a:off x="11397961" y="6072173"/>
            <a:ext cx="769221" cy="769221"/>
          </a:xfrm>
          <a:prstGeom prst="ellipse">
            <a:avLst/>
          </a:prstGeom>
          <a:noFill/>
          <a:ln w="6350">
            <a:solidFill>
              <a:srgbClr val="3563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椭圆 58"/>
          <p:cNvSpPr/>
          <p:nvPr/>
        </p:nvSpPr>
        <p:spPr>
          <a:xfrm>
            <a:off x="11397961" y="5302990"/>
            <a:ext cx="769221" cy="769221"/>
          </a:xfrm>
          <a:prstGeom prst="ellipse">
            <a:avLst/>
          </a:prstGeom>
          <a:noFill/>
          <a:ln w="6350">
            <a:solidFill>
              <a:srgbClr val="3563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文本框 50"/>
          <p:cNvSpPr txBox="1"/>
          <p:nvPr/>
        </p:nvSpPr>
        <p:spPr>
          <a:xfrm>
            <a:off x="4537711" y="4001654"/>
            <a:ext cx="324993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</a:rPr>
              <a:t>岗位：</a:t>
            </a:r>
            <a:r>
              <a:rPr lang="en-US" altLang="zh-CN" sz="3200" b="1" dirty="0">
                <a:solidFill>
                  <a:schemeClr val="bg1"/>
                </a:solidFill>
              </a:rPr>
              <a:t>C/C++</a:t>
            </a:r>
            <a:r>
              <a:rPr lang="zh-CN" altLang="en-US" sz="3200" b="1" dirty="0">
                <a:solidFill>
                  <a:schemeClr val="bg1"/>
                </a:solidFill>
              </a:rPr>
              <a:t>开发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2" name="文本框 50"/>
          <p:cNvSpPr txBox="1"/>
          <p:nvPr/>
        </p:nvSpPr>
        <p:spPr>
          <a:xfrm>
            <a:off x="4537711" y="3136784"/>
            <a:ext cx="263271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 b="1" dirty="0">
                <a:solidFill>
                  <a:schemeClr val="bg1"/>
                </a:solidFill>
              </a:rPr>
              <a:t>部门：研发部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80135" y="2153920"/>
            <a:ext cx="10475595" cy="3969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Hubel D H, Wiesel T N. Receptive fields and functional architecture of monkey striate cortex[J]. The Journal of physiology, 1968, 195(1): 215-243.</a:t>
            </a:r>
            <a:endParaRPr lang="zh-CN" altLang="en-US"/>
          </a:p>
          <a:p>
            <a:r>
              <a:rPr lang="zh-CN" altLang="en-US" b="1" u="sng">
                <a:solidFill>
                  <a:srgbClr val="4040EA"/>
                </a:solidFill>
                <a:effectLst/>
              </a:rPr>
              <a:t>http://hubel.med.harvard.edu/papers/HubelWiesel1968Jphysiol.pdf</a:t>
            </a:r>
            <a:endParaRPr lang="zh-CN" altLang="en-US" b="1" u="sng">
              <a:solidFill>
                <a:srgbClr val="4040EA"/>
              </a:solidFill>
              <a:effectLst/>
            </a:endParaRPr>
          </a:p>
          <a:p>
            <a:endParaRPr lang="zh-CN" altLang="en-US" b="1" u="sng">
              <a:solidFill>
                <a:srgbClr val="4040EA"/>
              </a:solidFill>
              <a:effectLst/>
            </a:endParaRPr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Fukushima K, Miyake S. Neocognitron: A self-organizing neural network model for a mechanism of visual pattern recognition[M]//Competition and cooperation in neural nets. Springer, Berlin, Heidelberg, 1982: 267-285.</a:t>
            </a:r>
            <a:endParaRPr lang="zh-CN" altLang="en-US"/>
          </a:p>
          <a:p>
            <a:endParaRPr lang="zh-CN" altLang="en-US" b="1" u="sng">
              <a:solidFill>
                <a:srgbClr val="4040EA"/>
              </a:solidFill>
              <a:effectLst/>
            </a:endParaRPr>
          </a:p>
          <a:p>
            <a:r>
              <a:rPr lang="zh-CN" altLang="en-US" b="1" u="sng">
                <a:solidFill>
                  <a:srgbClr val="4040EA"/>
                </a:solidFill>
                <a:effectLst/>
                <a:sym typeface="+mn-ea"/>
              </a:rPr>
              <a:t>http://www.rctn.org/bruno/public/papers/Fukushima1980.pdf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080135" y="831850"/>
            <a:ext cx="37452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000" b="1">
                <a:solidFill>
                  <a:schemeClr val="tx2"/>
                </a:solidFill>
                <a:latin typeface="等线 Light" panose="02010600030101010101" charset="-122"/>
                <a:ea typeface="等线 Light" panose="02010600030101010101" charset="-122"/>
              </a:rPr>
              <a:t>论文地址</a:t>
            </a:r>
            <a:endParaRPr lang="zh-CN" altLang="en-US" sz="2000" b="1">
              <a:solidFill>
                <a:schemeClr val="tx2"/>
              </a:solidFill>
              <a:latin typeface="等线 Light" panose="02010600030101010101" charset="-122"/>
              <a:ea typeface="等线 Light" panose="02010600030101010101" charset="-122"/>
            </a:endParaRPr>
          </a:p>
        </p:txBody>
      </p:sp>
    </p:spTree>
  </p:cSld>
  <p:clrMapOvr>
    <a:masterClrMapping/>
  </p:clrMapOvr>
  <p:transition spd="slow">
    <p:pull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4924259" y="3058931"/>
            <a:ext cx="2401935" cy="740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200" dirty="0">
                <a:solidFill>
                  <a:srgbClr val="3563A8"/>
                </a:solidFill>
              </a:rPr>
              <a:t>THANKS</a:t>
            </a:r>
            <a:r>
              <a:rPr lang="zh-CN" altLang="en-US" sz="3200" dirty="0">
                <a:solidFill>
                  <a:srgbClr val="3563A8"/>
                </a:solidFill>
              </a:rPr>
              <a:t>！</a:t>
            </a:r>
            <a:endParaRPr lang="zh-CN" altLang="en-US" sz="3200" dirty="0">
              <a:solidFill>
                <a:srgbClr val="3563A8"/>
              </a:solidFill>
            </a:endParaRPr>
          </a:p>
        </p:txBody>
      </p:sp>
      <p:grpSp>
        <p:nvGrpSpPr>
          <p:cNvPr id="14" name="组合 13"/>
          <p:cNvGrpSpPr/>
          <p:nvPr/>
        </p:nvGrpSpPr>
        <p:grpSpPr>
          <a:xfrm rot="619297">
            <a:off x="2853655" y="202547"/>
            <a:ext cx="6484691" cy="6452906"/>
            <a:chOff x="6940262" y="3251983"/>
            <a:chExt cx="971550" cy="966788"/>
          </a:xfrm>
        </p:grpSpPr>
        <p:sp>
          <p:nvSpPr>
            <p:cNvPr id="15" name="Freeform 5"/>
            <p:cNvSpPr/>
            <p:nvPr/>
          </p:nvSpPr>
          <p:spPr bwMode="auto">
            <a:xfrm>
              <a:off x="6959312" y="3251983"/>
              <a:ext cx="928688" cy="966788"/>
            </a:xfrm>
            <a:custGeom>
              <a:avLst/>
              <a:gdLst>
                <a:gd name="T0" fmla="*/ 121 w 245"/>
                <a:gd name="T1" fmla="*/ 0 h 255"/>
                <a:gd name="T2" fmla="*/ 158 w 245"/>
                <a:gd name="T3" fmla="*/ 61 h 255"/>
                <a:gd name="T4" fmla="*/ 234 w 245"/>
                <a:gd name="T5" fmla="*/ 65 h 255"/>
                <a:gd name="T6" fmla="*/ 198 w 245"/>
                <a:gd name="T7" fmla="*/ 128 h 255"/>
                <a:gd name="T8" fmla="*/ 233 w 245"/>
                <a:gd name="T9" fmla="*/ 191 h 255"/>
                <a:gd name="T10" fmla="*/ 160 w 245"/>
                <a:gd name="T11" fmla="*/ 193 h 255"/>
                <a:gd name="T12" fmla="*/ 122 w 245"/>
                <a:gd name="T13" fmla="*/ 255 h 255"/>
                <a:gd name="T14" fmla="*/ 87 w 245"/>
                <a:gd name="T15" fmla="*/ 193 h 255"/>
                <a:gd name="T16" fmla="*/ 11 w 245"/>
                <a:gd name="T17" fmla="*/ 190 h 255"/>
                <a:gd name="T18" fmla="*/ 47 w 245"/>
                <a:gd name="T19" fmla="*/ 125 h 255"/>
                <a:gd name="T20" fmla="*/ 11 w 245"/>
                <a:gd name="T21" fmla="*/ 65 h 255"/>
                <a:gd name="T22" fmla="*/ 86 w 245"/>
                <a:gd name="T23" fmla="*/ 62 h 255"/>
                <a:gd name="T24" fmla="*/ 121 w 245"/>
                <a:gd name="T25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5" h="255">
                  <a:moveTo>
                    <a:pt x="121" y="0"/>
                  </a:moveTo>
                  <a:cubicBezTo>
                    <a:pt x="142" y="0"/>
                    <a:pt x="147" y="55"/>
                    <a:pt x="158" y="61"/>
                  </a:cubicBezTo>
                  <a:cubicBezTo>
                    <a:pt x="170" y="67"/>
                    <a:pt x="222" y="43"/>
                    <a:pt x="234" y="65"/>
                  </a:cubicBezTo>
                  <a:cubicBezTo>
                    <a:pt x="245" y="85"/>
                    <a:pt x="198" y="115"/>
                    <a:pt x="198" y="128"/>
                  </a:cubicBezTo>
                  <a:cubicBezTo>
                    <a:pt x="198" y="141"/>
                    <a:pt x="244" y="172"/>
                    <a:pt x="233" y="191"/>
                  </a:cubicBezTo>
                  <a:cubicBezTo>
                    <a:pt x="222" y="211"/>
                    <a:pt x="172" y="186"/>
                    <a:pt x="160" y="193"/>
                  </a:cubicBezTo>
                  <a:cubicBezTo>
                    <a:pt x="148" y="200"/>
                    <a:pt x="143" y="255"/>
                    <a:pt x="122" y="255"/>
                  </a:cubicBezTo>
                  <a:cubicBezTo>
                    <a:pt x="101" y="255"/>
                    <a:pt x="98" y="199"/>
                    <a:pt x="87" y="193"/>
                  </a:cubicBezTo>
                  <a:cubicBezTo>
                    <a:pt x="75" y="187"/>
                    <a:pt x="24" y="212"/>
                    <a:pt x="11" y="190"/>
                  </a:cubicBezTo>
                  <a:cubicBezTo>
                    <a:pt x="0" y="169"/>
                    <a:pt x="47" y="138"/>
                    <a:pt x="47" y="125"/>
                  </a:cubicBezTo>
                  <a:cubicBezTo>
                    <a:pt x="48" y="113"/>
                    <a:pt x="1" y="83"/>
                    <a:pt x="11" y="65"/>
                  </a:cubicBezTo>
                  <a:cubicBezTo>
                    <a:pt x="23" y="45"/>
                    <a:pt x="73" y="69"/>
                    <a:pt x="86" y="62"/>
                  </a:cubicBezTo>
                  <a:cubicBezTo>
                    <a:pt x="97" y="55"/>
                    <a:pt x="100" y="0"/>
                    <a:pt x="121" y="0"/>
                  </a:cubicBezTo>
                  <a:close/>
                </a:path>
              </a:pathLst>
            </a:custGeom>
            <a:noFill/>
            <a:ln w="3175" cap="flat">
              <a:solidFill>
                <a:srgbClr val="3563A8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6"/>
            <p:cNvSpPr/>
            <p:nvPr/>
          </p:nvSpPr>
          <p:spPr bwMode="auto">
            <a:xfrm>
              <a:off x="6956137" y="3256746"/>
              <a:ext cx="936625" cy="962025"/>
            </a:xfrm>
            <a:custGeom>
              <a:avLst/>
              <a:gdLst>
                <a:gd name="T0" fmla="*/ 129 w 247"/>
                <a:gd name="T1" fmla="*/ 1 h 254"/>
                <a:gd name="T2" fmla="*/ 162 w 247"/>
                <a:gd name="T3" fmla="*/ 63 h 254"/>
                <a:gd name="T4" fmla="*/ 237 w 247"/>
                <a:gd name="T5" fmla="*/ 71 h 254"/>
                <a:gd name="T6" fmla="*/ 198 w 247"/>
                <a:gd name="T7" fmla="*/ 131 h 254"/>
                <a:gd name="T8" fmla="*/ 229 w 247"/>
                <a:gd name="T9" fmla="*/ 196 h 254"/>
                <a:gd name="T10" fmla="*/ 156 w 247"/>
                <a:gd name="T11" fmla="*/ 193 h 254"/>
                <a:gd name="T12" fmla="*/ 116 w 247"/>
                <a:gd name="T13" fmla="*/ 252 h 254"/>
                <a:gd name="T14" fmla="*/ 84 w 247"/>
                <a:gd name="T15" fmla="*/ 189 h 254"/>
                <a:gd name="T16" fmla="*/ 11 w 247"/>
                <a:gd name="T17" fmla="*/ 182 h 254"/>
                <a:gd name="T18" fmla="*/ 49 w 247"/>
                <a:gd name="T19" fmla="*/ 121 h 254"/>
                <a:gd name="T20" fmla="*/ 18 w 247"/>
                <a:gd name="T21" fmla="*/ 59 h 254"/>
                <a:gd name="T22" fmla="*/ 91 w 247"/>
                <a:gd name="T23" fmla="*/ 60 h 254"/>
                <a:gd name="T24" fmla="*/ 129 w 247"/>
                <a:gd name="T25" fmla="*/ 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7" h="254">
                  <a:moveTo>
                    <a:pt x="129" y="1"/>
                  </a:moveTo>
                  <a:cubicBezTo>
                    <a:pt x="150" y="2"/>
                    <a:pt x="151" y="57"/>
                    <a:pt x="162" y="63"/>
                  </a:cubicBezTo>
                  <a:cubicBezTo>
                    <a:pt x="174" y="70"/>
                    <a:pt x="226" y="49"/>
                    <a:pt x="237" y="71"/>
                  </a:cubicBezTo>
                  <a:cubicBezTo>
                    <a:pt x="247" y="91"/>
                    <a:pt x="199" y="118"/>
                    <a:pt x="198" y="131"/>
                  </a:cubicBezTo>
                  <a:cubicBezTo>
                    <a:pt x="197" y="144"/>
                    <a:pt x="241" y="177"/>
                    <a:pt x="229" y="196"/>
                  </a:cubicBezTo>
                  <a:cubicBezTo>
                    <a:pt x="217" y="214"/>
                    <a:pt x="169" y="187"/>
                    <a:pt x="156" y="193"/>
                  </a:cubicBezTo>
                  <a:cubicBezTo>
                    <a:pt x="144" y="199"/>
                    <a:pt x="137" y="254"/>
                    <a:pt x="116" y="252"/>
                  </a:cubicBezTo>
                  <a:cubicBezTo>
                    <a:pt x="95" y="251"/>
                    <a:pt x="95" y="196"/>
                    <a:pt x="84" y="189"/>
                  </a:cubicBezTo>
                  <a:cubicBezTo>
                    <a:pt x="73" y="182"/>
                    <a:pt x="21" y="204"/>
                    <a:pt x="11" y="182"/>
                  </a:cubicBezTo>
                  <a:cubicBezTo>
                    <a:pt x="0" y="161"/>
                    <a:pt x="48" y="134"/>
                    <a:pt x="49" y="121"/>
                  </a:cubicBezTo>
                  <a:cubicBezTo>
                    <a:pt x="50" y="108"/>
                    <a:pt x="7" y="76"/>
                    <a:pt x="18" y="59"/>
                  </a:cubicBezTo>
                  <a:cubicBezTo>
                    <a:pt x="30" y="40"/>
                    <a:pt x="78" y="66"/>
                    <a:pt x="91" y="60"/>
                  </a:cubicBezTo>
                  <a:cubicBezTo>
                    <a:pt x="103" y="54"/>
                    <a:pt x="109" y="0"/>
                    <a:pt x="129" y="1"/>
                  </a:cubicBezTo>
                  <a:close/>
                </a:path>
              </a:pathLst>
            </a:custGeom>
            <a:noFill/>
            <a:ln w="3175" cap="flat">
              <a:solidFill>
                <a:srgbClr val="3563A8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7"/>
            <p:cNvSpPr/>
            <p:nvPr/>
          </p:nvSpPr>
          <p:spPr bwMode="auto">
            <a:xfrm>
              <a:off x="6956137" y="3259921"/>
              <a:ext cx="936625" cy="955675"/>
            </a:xfrm>
            <a:custGeom>
              <a:avLst/>
              <a:gdLst>
                <a:gd name="T0" fmla="*/ 137 w 247"/>
                <a:gd name="T1" fmla="*/ 2 h 252"/>
                <a:gd name="T2" fmla="*/ 165 w 247"/>
                <a:gd name="T3" fmla="*/ 65 h 252"/>
                <a:gd name="T4" fmla="*/ 239 w 247"/>
                <a:gd name="T5" fmla="*/ 77 h 252"/>
                <a:gd name="T6" fmla="*/ 197 w 247"/>
                <a:gd name="T7" fmla="*/ 134 h 252"/>
                <a:gd name="T8" fmla="*/ 224 w 247"/>
                <a:gd name="T9" fmla="*/ 200 h 252"/>
                <a:gd name="T10" fmla="*/ 152 w 247"/>
                <a:gd name="T11" fmla="*/ 193 h 252"/>
                <a:gd name="T12" fmla="*/ 109 w 247"/>
                <a:gd name="T13" fmla="*/ 250 h 252"/>
                <a:gd name="T14" fmla="*/ 81 w 247"/>
                <a:gd name="T15" fmla="*/ 185 h 252"/>
                <a:gd name="T16" fmla="*/ 9 w 247"/>
                <a:gd name="T17" fmla="*/ 174 h 252"/>
                <a:gd name="T18" fmla="*/ 50 w 247"/>
                <a:gd name="T19" fmla="*/ 116 h 252"/>
                <a:gd name="T20" fmla="*/ 23 w 247"/>
                <a:gd name="T21" fmla="*/ 52 h 252"/>
                <a:gd name="T22" fmla="*/ 95 w 247"/>
                <a:gd name="T23" fmla="*/ 58 h 252"/>
                <a:gd name="T24" fmla="*/ 137 w 247"/>
                <a:gd name="T25" fmla="*/ 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7" h="252">
                  <a:moveTo>
                    <a:pt x="137" y="2"/>
                  </a:moveTo>
                  <a:cubicBezTo>
                    <a:pt x="157" y="4"/>
                    <a:pt x="155" y="58"/>
                    <a:pt x="165" y="65"/>
                  </a:cubicBezTo>
                  <a:cubicBezTo>
                    <a:pt x="177" y="73"/>
                    <a:pt x="229" y="55"/>
                    <a:pt x="239" y="77"/>
                  </a:cubicBezTo>
                  <a:cubicBezTo>
                    <a:pt x="247" y="98"/>
                    <a:pt x="198" y="121"/>
                    <a:pt x="197" y="134"/>
                  </a:cubicBezTo>
                  <a:cubicBezTo>
                    <a:pt x="196" y="147"/>
                    <a:pt x="237" y="182"/>
                    <a:pt x="224" y="200"/>
                  </a:cubicBezTo>
                  <a:cubicBezTo>
                    <a:pt x="210" y="217"/>
                    <a:pt x="164" y="188"/>
                    <a:pt x="152" y="193"/>
                  </a:cubicBezTo>
                  <a:cubicBezTo>
                    <a:pt x="140" y="198"/>
                    <a:pt x="130" y="252"/>
                    <a:pt x="109" y="250"/>
                  </a:cubicBezTo>
                  <a:cubicBezTo>
                    <a:pt x="88" y="247"/>
                    <a:pt x="91" y="192"/>
                    <a:pt x="81" y="185"/>
                  </a:cubicBezTo>
                  <a:cubicBezTo>
                    <a:pt x="70" y="177"/>
                    <a:pt x="18" y="196"/>
                    <a:pt x="9" y="174"/>
                  </a:cubicBezTo>
                  <a:cubicBezTo>
                    <a:pt x="0" y="153"/>
                    <a:pt x="49" y="129"/>
                    <a:pt x="50" y="116"/>
                  </a:cubicBezTo>
                  <a:cubicBezTo>
                    <a:pt x="52" y="104"/>
                    <a:pt x="11" y="69"/>
                    <a:pt x="23" y="52"/>
                  </a:cubicBezTo>
                  <a:cubicBezTo>
                    <a:pt x="37" y="35"/>
                    <a:pt x="83" y="63"/>
                    <a:pt x="95" y="58"/>
                  </a:cubicBezTo>
                  <a:cubicBezTo>
                    <a:pt x="107" y="53"/>
                    <a:pt x="116" y="0"/>
                    <a:pt x="137" y="2"/>
                  </a:cubicBezTo>
                  <a:close/>
                </a:path>
              </a:pathLst>
            </a:custGeom>
            <a:noFill/>
            <a:ln w="3175" cap="flat">
              <a:solidFill>
                <a:srgbClr val="3563A8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8"/>
            <p:cNvSpPr/>
            <p:nvPr/>
          </p:nvSpPr>
          <p:spPr bwMode="auto">
            <a:xfrm>
              <a:off x="6951375" y="3259921"/>
              <a:ext cx="944563" cy="950913"/>
            </a:xfrm>
            <a:custGeom>
              <a:avLst/>
              <a:gdLst>
                <a:gd name="T0" fmla="*/ 145 w 249"/>
                <a:gd name="T1" fmla="*/ 4 h 251"/>
                <a:gd name="T2" fmla="*/ 170 w 249"/>
                <a:gd name="T3" fmla="*/ 69 h 251"/>
                <a:gd name="T4" fmla="*/ 242 w 249"/>
                <a:gd name="T5" fmla="*/ 84 h 251"/>
                <a:gd name="T6" fmla="*/ 197 w 249"/>
                <a:gd name="T7" fmla="*/ 138 h 251"/>
                <a:gd name="T8" fmla="*/ 219 w 249"/>
                <a:gd name="T9" fmla="*/ 205 h 251"/>
                <a:gd name="T10" fmla="*/ 148 w 249"/>
                <a:gd name="T11" fmla="*/ 194 h 251"/>
                <a:gd name="T12" fmla="*/ 103 w 249"/>
                <a:gd name="T13" fmla="*/ 248 h 251"/>
                <a:gd name="T14" fmla="*/ 79 w 249"/>
                <a:gd name="T15" fmla="*/ 182 h 251"/>
                <a:gd name="T16" fmla="*/ 8 w 249"/>
                <a:gd name="T17" fmla="*/ 168 h 251"/>
                <a:gd name="T18" fmla="*/ 52 w 249"/>
                <a:gd name="T19" fmla="*/ 112 h 251"/>
                <a:gd name="T20" fmla="*/ 30 w 249"/>
                <a:gd name="T21" fmla="*/ 47 h 251"/>
                <a:gd name="T22" fmla="*/ 100 w 249"/>
                <a:gd name="T23" fmla="*/ 56 h 251"/>
                <a:gd name="T24" fmla="*/ 145 w 249"/>
                <a:gd name="T25" fmla="*/ 4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9" h="251">
                  <a:moveTo>
                    <a:pt x="145" y="4"/>
                  </a:moveTo>
                  <a:cubicBezTo>
                    <a:pt x="165" y="7"/>
                    <a:pt x="160" y="61"/>
                    <a:pt x="170" y="69"/>
                  </a:cubicBezTo>
                  <a:cubicBezTo>
                    <a:pt x="180" y="77"/>
                    <a:pt x="233" y="62"/>
                    <a:pt x="242" y="84"/>
                  </a:cubicBezTo>
                  <a:cubicBezTo>
                    <a:pt x="249" y="105"/>
                    <a:pt x="199" y="126"/>
                    <a:pt x="197" y="138"/>
                  </a:cubicBezTo>
                  <a:cubicBezTo>
                    <a:pt x="195" y="150"/>
                    <a:pt x="234" y="188"/>
                    <a:pt x="219" y="205"/>
                  </a:cubicBezTo>
                  <a:cubicBezTo>
                    <a:pt x="205" y="222"/>
                    <a:pt x="161" y="190"/>
                    <a:pt x="148" y="194"/>
                  </a:cubicBezTo>
                  <a:cubicBezTo>
                    <a:pt x="137" y="199"/>
                    <a:pt x="124" y="251"/>
                    <a:pt x="103" y="248"/>
                  </a:cubicBezTo>
                  <a:cubicBezTo>
                    <a:pt x="83" y="244"/>
                    <a:pt x="88" y="190"/>
                    <a:pt x="79" y="182"/>
                  </a:cubicBezTo>
                  <a:cubicBezTo>
                    <a:pt x="69" y="173"/>
                    <a:pt x="16" y="189"/>
                    <a:pt x="8" y="168"/>
                  </a:cubicBezTo>
                  <a:cubicBezTo>
                    <a:pt x="0" y="147"/>
                    <a:pt x="50" y="125"/>
                    <a:pt x="52" y="112"/>
                  </a:cubicBezTo>
                  <a:cubicBezTo>
                    <a:pt x="55" y="100"/>
                    <a:pt x="16" y="63"/>
                    <a:pt x="30" y="47"/>
                  </a:cubicBezTo>
                  <a:cubicBezTo>
                    <a:pt x="44" y="30"/>
                    <a:pt x="88" y="61"/>
                    <a:pt x="100" y="56"/>
                  </a:cubicBezTo>
                  <a:cubicBezTo>
                    <a:pt x="112" y="52"/>
                    <a:pt x="125" y="0"/>
                    <a:pt x="145" y="4"/>
                  </a:cubicBezTo>
                  <a:close/>
                </a:path>
              </a:pathLst>
            </a:custGeom>
            <a:noFill/>
            <a:ln w="3175" cap="flat">
              <a:solidFill>
                <a:srgbClr val="3563A8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9"/>
            <p:cNvSpPr/>
            <p:nvPr/>
          </p:nvSpPr>
          <p:spPr bwMode="auto">
            <a:xfrm>
              <a:off x="6948200" y="3263096"/>
              <a:ext cx="950913" cy="947738"/>
            </a:xfrm>
            <a:custGeom>
              <a:avLst/>
              <a:gdLst>
                <a:gd name="T0" fmla="*/ 153 w 251"/>
                <a:gd name="T1" fmla="*/ 5 h 250"/>
                <a:gd name="T2" fmla="*/ 174 w 251"/>
                <a:gd name="T3" fmla="*/ 71 h 250"/>
                <a:gd name="T4" fmla="*/ 244 w 251"/>
                <a:gd name="T5" fmla="*/ 90 h 250"/>
                <a:gd name="T6" fmla="*/ 197 w 251"/>
                <a:gd name="T7" fmla="*/ 141 h 250"/>
                <a:gd name="T8" fmla="*/ 215 w 251"/>
                <a:gd name="T9" fmla="*/ 209 h 250"/>
                <a:gd name="T10" fmla="*/ 145 w 251"/>
                <a:gd name="T11" fmla="*/ 194 h 250"/>
                <a:gd name="T12" fmla="*/ 97 w 251"/>
                <a:gd name="T13" fmla="*/ 245 h 250"/>
                <a:gd name="T14" fmla="*/ 76 w 251"/>
                <a:gd name="T15" fmla="*/ 177 h 250"/>
                <a:gd name="T16" fmla="*/ 7 w 251"/>
                <a:gd name="T17" fmla="*/ 160 h 250"/>
                <a:gd name="T18" fmla="*/ 54 w 251"/>
                <a:gd name="T19" fmla="*/ 108 h 250"/>
                <a:gd name="T20" fmla="*/ 36 w 251"/>
                <a:gd name="T21" fmla="*/ 40 h 250"/>
                <a:gd name="T22" fmla="*/ 105 w 251"/>
                <a:gd name="T23" fmla="*/ 54 h 250"/>
                <a:gd name="T24" fmla="*/ 153 w 251"/>
                <a:gd name="T25" fmla="*/ 5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1" h="250">
                  <a:moveTo>
                    <a:pt x="153" y="5"/>
                  </a:moveTo>
                  <a:cubicBezTo>
                    <a:pt x="173" y="9"/>
                    <a:pt x="165" y="62"/>
                    <a:pt x="174" y="71"/>
                  </a:cubicBezTo>
                  <a:cubicBezTo>
                    <a:pt x="184" y="80"/>
                    <a:pt x="238" y="68"/>
                    <a:pt x="244" y="90"/>
                  </a:cubicBezTo>
                  <a:cubicBezTo>
                    <a:pt x="251" y="111"/>
                    <a:pt x="200" y="129"/>
                    <a:pt x="197" y="141"/>
                  </a:cubicBezTo>
                  <a:cubicBezTo>
                    <a:pt x="194" y="153"/>
                    <a:pt x="231" y="193"/>
                    <a:pt x="215" y="209"/>
                  </a:cubicBezTo>
                  <a:cubicBezTo>
                    <a:pt x="199" y="225"/>
                    <a:pt x="158" y="191"/>
                    <a:pt x="145" y="194"/>
                  </a:cubicBezTo>
                  <a:cubicBezTo>
                    <a:pt x="133" y="198"/>
                    <a:pt x="117" y="250"/>
                    <a:pt x="97" y="245"/>
                  </a:cubicBezTo>
                  <a:cubicBezTo>
                    <a:pt x="77" y="240"/>
                    <a:pt x="86" y="186"/>
                    <a:pt x="76" y="177"/>
                  </a:cubicBezTo>
                  <a:cubicBezTo>
                    <a:pt x="67" y="169"/>
                    <a:pt x="14" y="181"/>
                    <a:pt x="7" y="160"/>
                  </a:cubicBezTo>
                  <a:cubicBezTo>
                    <a:pt x="0" y="139"/>
                    <a:pt x="51" y="120"/>
                    <a:pt x="54" y="108"/>
                  </a:cubicBezTo>
                  <a:cubicBezTo>
                    <a:pt x="57" y="95"/>
                    <a:pt x="21" y="56"/>
                    <a:pt x="36" y="40"/>
                  </a:cubicBezTo>
                  <a:cubicBezTo>
                    <a:pt x="51" y="25"/>
                    <a:pt x="93" y="58"/>
                    <a:pt x="105" y="54"/>
                  </a:cubicBezTo>
                  <a:cubicBezTo>
                    <a:pt x="117" y="51"/>
                    <a:pt x="133" y="0"/>
                    <a:pt x="153" y="5"/>
                  </a:cubicBezTo>
                  <a:close/>
                </a:path>
              </a:pathLst>
            </a:custGeom>
            <a:noFill/>
            <a:ln w="3175" cap="flat">
              <a:solidFill>
                <a:srgbClr val="3563A8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0"/>
            <p:cNvSpPr/>
            <p:nvPr/>
          </p:nvSpPr>
          <p:spPr bwMode="auto">
            <a:xfrm>
              <a:off x="6948200" y="3263096"/>
              <a:ext cx="950913" cy="944563"/>
            </a:xfrm>
            <a:custGeom>
              <a:avLst/>
              <a:gdLst>
                <a:gd name="T0" fmla="*/ 160 w 251"/>
                <a:gd name="T1" fmla="*/ 6 h 249"/>
                <a:gd name="T2" fmla="*/ 178 w 251"/>
                <a:gd name="T3" fmla="*/ 74 h 249"/>
                <a:gd name="T4" fmla="*/ 246 w 251"/>
                <a:gd name="T5" fmla="*/ 97 h 249"/>
                <a:gd name="T6" fmla="*/ 196 w 251"/>
                <a:gd name="T7" fmla="*/ 145 h 249"/>
                <a:gd name="T8" fmla="*/ 209 w 251"/>
                <a:gd name="T9" fmla="*/ 215 h 249"/>
                <a:gd name="T10" fmla="*/ 141 w 251"/>
                <a:gd name="T11" fmla="*/ 195 h 249"/>
                <a:gd name="T12" fmla="*/ 91 w 251"/>
                <a:gd name="T13" fmla="*/ 243 h 249"/>
                <a:gd name="T14" fmla="*/ 73 w 251"/>
                <a:gd name="T15" fmla="*/ 174 h 249"/>
                <a:gd name="T16" fmla="*/ 5 w 251"/>
                <a:gd name="T17" fmla="*/ 153 h 249"/>
                <a:gd name="T18" fmla="*/ 55 w 251"/>
                <a:gd name="T19" fmla="*/ 104 h 249"/>
                <a:gd name="T20" fmla="*/ 42 w 251"/>
                <a:gd name="T21" fmla="*/ 35 h 249"/>
                <a:gd name="T22" fmla="*/ 109 w 251"/>
                <a:gd name="T23" fmla="*/ 53 h 249"/>
                <a:gd name="T24" fmla="*/ 160 w 251"/>
                <a:gd name="T25" fmla="*/ 6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1" h="249">
                  <a:moveTo>
                    <a:pt x="160" y="6"/>
                  </a:moveTo>
                  <a:cubicBezTo>
                    <a:pt x="181" y="12"/>
                    <a:pt x="169" y="65"/>
                    <a:pt x="178" y="74"/>
                  </a:cubicBezTo>
                  <a:cubicBezTo>
                    <a:pt x="187" y="84"/>
                    <a:pt x="241" y="76"/>
                    <a:pt x="246" y="97"/>
                  </a:cubicBezTo>
                  <a:cubicBezTo>
                    <a:pt x="251" y="118"/>
                    <a:pt x="199" y="133"/>
                    <a:pt x="196" y="145"/>
                  </a:cubicBezTo>
                  <a:cubicBezTo>
                    <a:pt x="192" y="157"/>
                    <a:pt x="226" y="199"/>
                    <a:pt x="209" y="215"/>
                  </a:cubicBezTo>
                  <a:cubicBezTo>
                    <a:pt x="193" y="230"/>
                    <a:pt x="154" y="193"/>
                    <a:pt x="141" y="195"/>
                  </a:cubicBezTo>
                  <a:cubicBezTo>
                    <a:pt x="129" y="198"/>
                    <a:pt x="110" y="249"/>
                    <a:pt x="91" y="243"/>
                  </a:cubicBezTo>
                  <a:cubicBezTo>
                    <a:pt x="70" y="237"/>
                    <a:pt x="82" y="184"/>
                    <a:pt x="73" y="174"/>
                  </a:cubicBezTo>
                  <a:cubicBezTo>
                    <a:pt x="64" y="165"/>
                    <a:pt x="11" y="174"/>
                    <a:pt x="5" y="153"/>
                  </a:cubicBezTo>
                  <a:cubicBezTo>
                    <a:pt x="0" y="132"/>
                    <a:pt x="52" y="116"/>
                    <a:pt x="55" y="104"/>
                  </a:cubicBezTo>
                  <a:cubicBezTo>
                    <a:pt x="59" y="92"/>
                    <a:pt x="25" y="50"/>
                    <a:pt x="42" y="35"/>
                  </a:cubicBezTo>
                  <a:cubicBezTo>
                    <a:pt x="58" y="20"/>
                    <a:pt x="97" y="56"/>
                    <a:pt x="109" y="53"/>
                  </a:cubicBezTo>
                  <a:cubicBezTo>
                    <a:pt x="122" y="50"/>
                    <a:pt x="141" y="0"/>
                    <a:pt x="160" y="6"/>
                  </a:cubicBezTo>
                  <a:close/>
                </a:path>
              </a:pathLst>
            </a:custGeom>
            <a:noFill/>
            <a:ln w="3175" cap="flat">
              <a:solidFill>
                <a:srgbClr val="3563A8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1"/>
            <p:cNvSpPr/>
            <p:nvPr/>
          </p:nvSpPr>
          <p:spPr bwMode="auto">
            <a:xfrm>
              <a:off x="6945025" y="3267858"/>
              <a:ext cx="958850" cy="936625"/>
            </a:xfrm>
            <a:custGeom>
              <a:avLst/>
              <a:gdLst>
                <a:gd name="T0" fmla="*/ 169 w 253"/>
                <a:gd name="T1" fmla="*/ 7 h 247"/>
                <a:gd name="T2" fmla="*/ 182 w 253"/>
                <a:gd name="T3" fmla="*/ 77 h 247"/>
                <a:gd name="T4" fmla="*/ 249 w 253"/>
                <a:gd name="T5" fmla="*/ 104 h 247"/>
                <a:gd name="T6" fmla="*/ 196 w 253"/>
                <a:gd name="T7" fmla="*/ 148 h 247"/>
                <a:gd name="T8" fmla="*/ 205 w 253"/>
                <a:gd name="T9" fmla="*/ 219 h 247"/>
                <a:gd name="T10" fmla="*/ 137 w 253"/>
                <a:gd name="T11" fmla="*/ 196 h 247"/>
                <a:gd name="T12" fmla="*/ 85 w 253"/>
                <a:gd name="T13" fmla="*/ 240 h 247"/>
                <a:gd name="T14" fmla="*/ 71 w 253"/>
                <a:gd name="T15" fmla="*/ 170 h 247"/>
                <a:gd name="T16" fmla="*/ 5 w 253"/>
                <a:gd name="T17" fmla="*/ 145 h 247"/>
                <a:gd name="T18" fmla="*/ 57 w 253"/>
                <a:gd name="T19" fmla="*/ 100 h 247"/>
                <a:gd name="T20" fmla="*/ 48 w 253"/>
                <a:gd name="T21" fmla="*/ 29 h 247"/>
                <a:gd name="T22" fmla="*/ 115 w 253"/>
                <a:gd name="T23" fmla="*/ 51 h 247"/>
                <a:gd name="T24" fmla="*/ 169 w 253"/>
                <a:gd name="T25" fmla="*/ 7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3" h="247">
                  <a:moveTo>
                    <a:pt x="169" y="7"/>
                  </a:moveTo>
                  <a:cubicBezTo>
                    <a:pt x="189" y="15"/>
                    <a:pt x="174" y="67"/>
                    <a:pt x="182" y="77"/>
                  </a:cubicBezTo>
                  <a:cubicBezTo>
                    <a:pt x="191" y="87"/>
                    <a:pt x="245" y="82"/>
                    <a:pt x="249" y="104"/>
                  </a:cubicBezTo>
                  <a:cubicBezTo>
                    <a:pt x="253" y="124"/>
                    <a:pt x="200" y="136"/>
                    <a:pt x="196" y="148"/>
                  </a:cubicBezTo>
                  <a:cubicBezTo>
                    <a:pt x="191" y="160"/>
                    <a:pt x="223" y="204"/>
                    <a:pt x="205" y="219"/>
                  </a:cubicBezTo>
                  <a:cubicBezTo>
                    <a:pt x="187" y="233"/>
                    <a:pt x="150" y="193"/>
                    <a:pt x="137" y="196"/>
                  </a:cubicBezTo>
                  <a:cubicBezTo>
                    <a:pt x="125" y="198"/>
                    <a:pt x="104" y="247"/>
                    <a:pt x="85" y="240"/>
                  </a:cubicBezTo>
                  <a:cubicBezTo>
                    <a:pt x="65" y="233"/>
                    <a:pt x="79" y="180"/>
                    <a:pt x="71" y="170"/>
                  </a:cubicBezTo>
                  <a:cubicBezTo>
                    <a:pt x="63" y="160"/>
                    <a:pt x="9" y="166"/>
                    <a:pt x="5" y="145"/>
                  </a:cubicBezTo>
                  <a:cubicBezTo>
                    <a:pt x="0" y="124"/>
                    <a:pt x="53" y="111"/>
                    <a:pt x="57" y="100"/>
                  </a:cubicBezTo>
                  <a:cubicBezTo>
                    <a:pt x="61" y="87"/>
                    <a:pt x="30" y="43"/>
                    <a:pt x="48" y="29"/>
                  </a:cubicBezTo>
                  <a:cubicBezTo>
                    <a:pt x="65" y="15"/>
                    <a:pt x="102" y="54"/>
                    <a:pt x="115" y="51"/>
                  </a:cubicBezTo>
                  <a:cubicBezTo>
                    <a:pt x="127" y="49"/>
                    <a:pt x="149" y="0"/>
                    <a:pt x="169" y="7"/>
                  </a:cubicBezTo>
                  <a:close/>
                </a:path>
              </a:pathLst>
            </a:custGeom>
            <a:noFill/>
            <a:ln w="3175" cap="flat">
              <a:solidFill>
                <a:srgbClr val="3563A8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2"/>
            <p:cNvSpPr/>
            <p:nvPr/>
          </p:nvSpPr>
          <p:spPr bwMode="auto">
            <a:xfrm>
              <a:off x="6945025" y="3271033"/>
              <a:ext cx="958850" cy="928688"/>
            </a:xfrm>
            <a:custGeom>
              <a:avLst/>
              <a:gdLst>
                <a:gd name="T0" fmla="*/ 176 w 253"/>
                <a:gd name="T1" fmla="*/ 8 h 245"/>
                <a:gd name="T2" fmla="*/ 185 w 253"/>
                <a:gd name="T3" fmla="*/ 79 h 245"/>
                <a:gd name="T4" fmla="*/ 251 w 253"/>
                <a:gd name="T5" fmla="*/ 110 h 245"/>
                <a:gd name="T6" fmla="*/ 195 w 253"/>
                <a:gd name="T7" fmla="*/ 151 h 245"/>
                <a:gd name="T8" fmla="*/ 200 w 253"/>
                <a:gd name="T9" fmla="*/ 223 h 245"/>
                <a:gd name="T10" fmla="*/ 133 w 253"/>
                <a:gd name="T11" fmla="*/ 196 h 245"/>
                <a:gd name="T12" fmla="*/ 78 w 253"/>
                <a:gd name="T13" fmla="*/ 238 h 245"/>
                <a:gd name="T14" fmla="*/ 67 w 253"/>
                <a:gd name="T15" fmla="*/ 166 h 245"/>
                <a:gd name="T16" fmla="*/ 3 w 253"/>
                <a:gd name="T17" fmla="*/ 138 h 245"/>
                <a:gd name="T18" fmla="*/ 58 w 253"/>
                <a:gd name="T19" fmla="*/ 95 h 245"/>
                <a:gd name="T20" fmla="*/ 54 w 253"/>
                <a:gd name="T21" fmla="*/ 22 h 245"/>
                <a:gd name="T22" fmla="*/ 119 w 253"/>
                <a:gd name="T23" fmla="*/ 49 h 245"/>
                <a:gd name="T24" fmla="*/ 176 w 253"/>
                <a:gd name="T25" fmla="*/ 8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3" h="245">
                  <a:moveTo>
                    <a:pt x="176" y="8"/>
                  </a:moveTo>
                  <a:cubicBezTo>
                    <a:pt x="196" y="17"/>
                    <a:pt x="178" y="68"/>
                    <a:pt x="185" y="79"/>
                  </a:cubicBezTo>
                  <a:cubicBezTo>
                    <a:pt x="193" y="90"/>
                    <a:pt x="248" y="88"/>
                    <a:pt x="251" y="110"/>
                  </a:cubicBezTo>
                  <a:cubicBezTo>
                    <a:pt x="253" y="130"/>
                    <a:pt x="199" y="139"/>
                    <a:pt x="195" y="151"/>
                  </a:cubicBezTo>
                  <a:cubicBezTo>
                    <a:pt x="190" y="163"/>
                    <a:pt x="219" y="210"/>
                    <a:pt x="200" y="223"/>
                  </a:cubicBezTo>
                  <a:cubicBezTo>
                    <a:pt x="181" y="237"/>
                    <a:pt x="146" y="194"/>
                    <a:pt x="133" y="196"/>
                  </a:cubicBezTo>
                  <a:cubicBezTo>
                    <a:pt x="121" y="197"/>
                    <a:pt x="97" y="245"/>
                    <a:pt x="78" y="238"/>
                  </a:cubicBezTo>
                  <a:cubicBezTo>
                    <a:pt x="58" y="229"/>
                    <a:pt x="75" y="177"/>
                    <a:pt x="67" y="166"/>
                  </a:cubicBezTo>
                  <a:cubicBezTo>
                    <a:pt x="60" y="155"/>
                    <a:pt x="6" y="159"/>
                    <a:pt x="3" y="138"/>
                  </a:cubicBezTo>
                  <a:cubicBezTo>
                    <a:pt x="0" y="117"/>
                    <a:pt x="53" y="106"/>
                    <a:pt x="58" y="95"/>
                  </a:cubicBezTo>
                  <a:cubicBezTo>
                    <a:pt x="63" y="82"/>
                    <a:pt x="34" y="36"/>
                    <a:pt x="54" y="22"/>
                  </a:cubicBezTo>
                  <a:cubicBezTo>
                    <a:pt x="72" y="9"/>
                    <a:pt x="106" y="51"/>
                    <a:pt x="119" y="49"/>
                  </a:cubicBezTo>
                  <a:cubicBezTo>
                    <a:pt x="131" y="48"/>
                    <a:pt x="156" y="0"/>
                    <a:pt x="176" y="8"/>
                  </a:cubicBezTo>
                  <a:close/>
                </a:path>
              </a:pathLst>
            </a:custGeom>
            <a:noFill/>
            <a:ln w="3175" cap="flat">
              <a:solidFill>
                <a:srgbClr val="3563A8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3"/>
            <p:cNvSpPr/>
            <p:nvPr/>
          </p:nvSpPr>
          <p:spPr bwMode="auto">
            <a:xfrm>
              <a:off x="6940262" y="3271033"/>
              <a:ext cx="966788" cy="928688"/>
            </a:xfrm>
            <a:custGeom>
              <a:avLst/>
              <a:gdLst>
                <a:gd name="T0" fmla="*/ 184 w 255"/>
                <a:gd name="T1" fmla="*/ 10 h 245"/>
                <a:gd name="T2" fmla="*/ 190 w 255"/>
                <a:gd name="T3" fmla="*/ 82 h 245"/>
                <a:gd name="T4" fmla="*/ 254 w 255"/>
                <a:gd name="T5" fmla="*/ 117 h 245"/>
                <a:gd name="T6" fmla="*/ 195 w 255"/>
                <a:gd name="T7" fmla="*/ 155 h 245"/>
                <a:gd name="T8" fmla="*/ 195 w 255"/>
                <a:gd name="T9" fmla="*/ 229 h 245"/>
                <a:gd name="T10" fmla="*/ 130 w 255"/>
                <a:gd name="T11" fmla="*/ 197 h 245"/>
                <a:gd name="T12" fmla="*/ 72 w 255"/>
                <a:gd name="T13" fmla="*/ 236 h 245"/>
                <a:gd name="T14" fmla="*/ 65 w 255"/>
                <a:gd name="T15" fmla="*/ 162 h 245"/>
                <a:gd name="T16" fmla="*/ 2 w 255"/>
                <a:gd name="T17" fmla="*/ 131 h 245"/>
                <a:gd name="T18" fmla="*/ 60 w 255"/>
                <a:gd name="T19" fmla="*/ 91 h 245"/>
                <a:gd name="T20" fmla="*/ 60 w 255"/>
                <a:gd name="T21" fmla="*/ 17 h 245"/>
                <a:gd name="T22" fmla="*/ 124 w 255"/>
                <a:gd name="T23" fmla="*/ 48 h 245"/>
                <a:gd name="T24" fmla="*/ 184 w 255"/>
                <a:gd name="T25" fmla="*/ 1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5" h="245">
                  <a:moveTo>
                    <a:pt x="184" y="10"/>
                  </a:moveTo>
                  <a:cubicBezTo>
                    <a:pt x="204" y="20"/>
                    <a:pt x="182" y="71"/>
                    <a:pt x="190" y="82"/>
                  </a:cubicBezTo>
                  <a:cubicBezTo>
                    <a:pt x="197" y="94"/>
                    <a:pt x="252" y="95"/>
                    <a:pt x="254" y="117"/>
                  </a:cubicBezTo>
                  <a:cubicBezTo>
                    <a:pt x="255" y="137"/>
                    <a:pt x="200" y="144"/>
                    <a:pt x="195" y="155"/>
                  </a:cubicBezTo>
                  <a:cubicBezTo>
                    <a:pt x="189" y="167"/>
                    <a:pt x="216" y="216"/>
                    <a:pt x="195" y="229"/>
                  </a:cubicBezTo>
                  <a:cubicBezTo>
                    <a:pt x="176" y="241"/>
                    <a:pt x="143" y="196"/>
                    <a:pt x="130" y="197"/>
                  </a:cubicBezTo>
                  <a:cubicBezTo>
                    <a:pt x="118" y="197"/>
                    <a:pt x="91" y="245"/>
                    <a:pt x="72" y="236"/>
                  </a:cubicBezTo>
                  <a:cubicBezTo>
                    <a:pt x="52" y="226"/>
                    <a:pt x="73" y="174"/>
                    <a:pt x="65" y="162"/>
                  </a:cubicBezTo>
                  <a:cubicBezTo>
                    <a:pt x="58" y="152"/>
                    <a:pt x="3" y="152"/>
                    <a:pt x="2" y="131"/>
                  </a:cubicBezTo>
                  <a:cubicBezTo>
                    <a:pt x="0" y="110"/>
                    <a:pt x="55" y="103"/>
                    <a:pt x="60" y="91"/>
                  </a:cubicBezTo>
                  <a:cubicBezTo>
                    <a:pt x="66" y="79"/>
                    <a:pt x="39" y="30"/>
                    <a:pt x="60" y="17"/>
                  </a:cubicBezTo>
                  <a:cubicBezTo>
                    <a:pt x="79" y="5"/>
                    <a:pt x="111" y="49"/>
                    <a:pt x="124" y="48"/>
                  </a:cubicBezTo>
                  <a:cubicBezTo>
                    <a:pt x="137" y="48"/>
                    <a:pt x="165" y="0"/>
                    <a:pt x="184" y="10"/>
                  </a:cubicBezTo>
                  <a:close/>
                </a:path>
              </a:pathLst>
            </a:custGeom>
            <a:noFill/>
            <a:ln w="3175" cap="flat">
              <a:solidFill>
                <a:srgbClr val="3563A8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4"/>
            <p:cNvSpPr/>
            <p:nvPr/>
          </p:nvSpPr>
          <p:spPr bwMode="auto">
            <a:xfrm>
              <a:off x="6940262" y="3271033"/>
              <a:ext cx="971550" cy="933450"/>
            </a:xfrm>
            <a:custGeom>
              <a:avLst/>
              <a:gdLst>
                <a:gd name="T0" fmla="*/ 0 w 256"/>
                <a:gd name="T1" fmla="*/ 124 h 246"/>
                <a:gd name="T2" fmla="*/ 61 w 256"/>
                <a:gd name="T3" fmla="*/ 88 h 246"/>
                <a:gd name="T4" fmla="*/ 65 w 256"/>
                <a:gd name="T5" fmla="*/ 11 h 246"/>
                <a:gd name="T6" fmla="*/ 128 w 256"/>
                <a:gd name="T7" fmla="*/ 47 h 246"/>
                <a:gd name="T8" fmla="*/ 191 w 256"/>
                <a:gd name="T9" fmla="*/ 12 h 246"/>
                <a:gd name="T10" fmla="*/ 193 w 256"/>
                <a:gd name="T11" fmla="*/ 86 h 246"/>
                <a:gd name="T12" fmla="*/ 255 w 256"/>
                <a:gd name="T13" fmla="*/ 124 h 246"/>
                <a:gd name="T14" fmla="*/ 194 w 256"/>
                <a:gd name="T15" fmla="*/ 159 h 246"/>
                <a:gd name="T16" fmla="*/ 190 w 256"/>
                <a:gd name="T17" fmla="*/ 234 h 246"/>
                <a:gd name="T18" fmla="*/ 125 w 256"/>
                <a:gd name="T19" fmla="*/ 198 h 246"/>
                <a:gd name="T20" fmla="*/ 65 w 256"/>
                <a:gd name="T21" fmla="*/ 234 h 246"/>
                <a:gd name="T22" fmla="*/ 62 w 256"/>
                <a:gd name="T23" fmla="*/ 159 h 246"/>
                <a:gd name="T24" fmla="*/ 0 w 256"/>
                <a:gd name="T25" fmla="*/ 124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6" h="246">
                  <a:moveTo>
                    <a:pt x="0" y="124"/>
                  </a:moveTo>
                  <a:cubicBezTo>
                    <a:pt x="0" y="103"/>
                    <a:pt x="55" y="99"/>
                    <a:pt x="61" y="88"/>
                  </a:cubicBezTo>
                  <a:cubicBezTo>
                    <a:pt x="67" y="75"/>
                    <a:pt x="43" y="24"/>
                    <a:pt x="65" y="11"/>
                  </a:cubicBezTo>
                  <a:cubicBezTo>
                    <a:pt x="85" y="0"/>
                    <a:pt x="115" y="47"/>
                    <a:pt x="128" y="47"/>
                  </a:cubicBezTo>
                  <a:cubicBezTo>
                    <a:pt x="141" y="47"/>
                    <a:pt x="172" y="1"/>
                    <a:pt x="191" y="12"/>
                  </a:cubicBezTo>
                  <a:cubicBezTo>
                    <a:pt x="211" y="23"/>
                    <a:pt x="186" y="73"/>
                    <a:pt x="193" y="86"/>
                  </a:cubicBezTo>
                  <a:cubicBezTo>
                    <a:pt x="200" y="98"/>
                    <a:pt x="256" y="102"/>
                    <a:pt x="255" y="124"/>
                  </a:cubicBezTo>
                  <a:cubicBezTo>
                    <a:pt x="255" y="145"/>
                    <a:pt x="200" y="148"/>
                    <a:pt x="194" y="159"/>
                  </a:cubicBezTo>
                  <a:cubicBezTo>
                    <a:pt x="187" y="171"/>
                    <a:pt x="212" y="222"/>
                    <a:pt x="190" y="234"/>
                  </a:cubicBezTo>
                  <a:cubicBezTo>
                    <a:pt x="169" y="246"/>
                    <a:pt x="139" y="198"/>
                    <a:pt x="125" y="198"/>
                  </a:cubicBezTo>
                  <a:cubicBezTo>
                    <a:pt x="113" y="197"/>
                    <a:pt x="83" y="244"/>
                    <a:pt x="65" y="234"/>
                  </a:cubicBezTo>
                  <a:cubicBezTo>
                    <a:pt x="46" y="223"/>
                    <a:pt x="69" y="172"/>
                    <a:pt x="62" y="159"/>
                  </a:cubicBezTo>
                  <a:cubicBezTo>
                    <a:pt x="55" y="148"/>
                    <a:pt x="0" y="145"/>
                    <a:pt x="0" y="124"/>
                  </a:cubicBezTo>
                  <a:close/>
                </a:path>
              </a:pathLst>
            </a:custGeom>
            <a:noFill/>
            <a:ln w="3175" cap="flat">
              <a:solidFill>
                <a:srgbClr val="3563A8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/>
            </a:p>
          </p:txBody>
        </p:sp>
      </p:grpSp>
    </p:spTree>
  </p:cSld>
  <p:clrMapOvr>
    <a:masterClrMapping/>
  </p:clrMapOvr>
  <p:transition spd="slow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文本框 50"/>
          <p:cNvSpPr txBox="1"/>
          <p:nvPr/>
        </p:nvSpPr>
        <p:spPr>
          <a:xfrm>
            <a:off x="4537711" y="4001654"/>
            <a:ext cx="324993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</a:rPr>
              <a:t>岗位：</a:t>
            </a:r>
            <a:r>
              <a:rPr lang="en-US" altLang="zh-CN" sz="3200" b="1" dirty="0">
                <a:solidFill>
                  <a:schemeClr val="bg1"/>
                </a:solidFill>
              </a:rPr>
              <a:t>C/C++</a:t>
            </a:r>
            <a:r>
              <a:rPr lang="zh-CN" altLang="en-US" sz="3200" b="1" dirty="0">
                <a:solidFill>
                  <a:schemeClr val="bg1"/>
                </a:solidFill>
              </a:rPr>
              <a:t>开发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2" name="文本框 50"/>
          <p:cNvSpPr txBox="1"/>
          <p:nvPr/>
        </p:nvSpPr>
        <p:spPr>
          <a:xfrm>
            <a:off x="4069716" y="2957079"/>
            <a:ext cx="405320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3200" b="1" dirty="0">
                <a:solidFill>
                  <a:schemeClr val="bg1"/>
                </a:solidFill>
              </a:rPr>
              <a:t>部门</a:t>
            </a:r>
            <a:r>
              <a:rPr lang="zh-CN" altLang="en-US" sz="32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幼圆" panose="02010509060101010101" charset="-122"/>
                <a:ea typeface="幼圆" panose="02010509060101010101" charset="-122"/>
                <a:sym typeface="+mn-ea"/>
              </a:rPr>
              <a:t>概</a:t>
            </a:r>
            <a:r>
              <a:rPr lang="en-US" altLang="zh-CN" sz="32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幼圆" panose="02010509060101010101" charset="-122"/>
                <a:ea typeface="幼圆" panose="02010509060101010101" charset="-122"/>
                <a:sym typeface="+mn-ea"/>
              </a:rPr>
              <a:t>	</a:t>
            </a:r>
            <a:r>
              <a:rPr lang="zh-CN" altLang="en-US" sz="32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幼圆" panose="02010509060101010101" charset="-122"/>
                <a:ea typeface="幼圆" panose="02010509060101010101" charset="-122"/>
                <a:sym typeface="+mn-ea"/>
              </a:rPr>
              <a:t>述</a:t>
            </a:r>
            <a:r>
              <a:rPr lang="zh-CN" altLang="en-US" sz="3200" b="1" dirty="0">
                <a:solidFill>
                  <a:schemeClr val="bg1"/>
                </a:solidFill>
              </a:rPr>
              <a:t>：研发部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601980" y="2452370"/>
            <a:ext cx="10937240" cy="635"/>
          </a:xfrm>
          <a:prstGeom prst="line">
            <a:avLst/>
          </a:prstGeom>
          <a:ln w="6350">
            <a:solidFill>
              <a:srgbClr val="3563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椭圆 57"/>
          <p:cNvSpPr/>
          <p:nvPr/>
        </p:nvSpPr>
        <p:spPr>
          <a:xfrm>
            <a:off x="11397961" y="6072173"/>
            <a:ext cx="769221" cy="769221"/>
          </a:xfrm>
          <a:prstGeom prst="ellipse">
            <a:avLst/>
          </a:prstGeom>
          <a:noFill/>
          <a:ln w="6350">
            <a:solidFill>
              <a:srgbClr val="3563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文本框 50"/>
          <p:cNvSpPr txBox="1"/>
          <p:nvPr/>
        </p:nvSpPr>
        <p:spPr>
          <a:xfrm>
            <a:off x="4537711" y="4001654"/>
            <a:ext cx="324993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</a:rPr>
              <a:t>岗位：</a:t>
            </a:r>
            <a:r>
              <a:rPr lang="en-US" altLang="zh-CN" sz="3200" b="1" dirty="0">
                <a:solidFill>
                  <a:schemeClr val="bg1"/>
                </a:solidFill>
              </a:rPr>
              <a:t>C/C++</a:t>
            </a:r>
            <a:r>
              <a:rPr lang="zh-CN" altLang="en-US" sz="3200" b="1" dirty="0">
                <a:solidFill>
                  <a:schemeClr val="bg1"/>
                </a:solidFill>
              </a:rPr>
              <a:t>开发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2" name="文本框 50"/>
          <p:cNvSpPr txBox="1"/>
          <p:nvPr/>
        </p:nvSpPr>
        <p:spPr>
          <a:xfrm>
            <a:off x="4537711" y="3136784"/>
            <a:ext cx="263271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 b="1" dirty="0">
                <a:solidFill>
                  <a:schemeClr val="bg1"/>
                </a:solidFill>
              </a:rPr>
              <a:t>部门：研发部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14145" y="1362075"/>
            <a:ext cx="9497695" cy="443992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765175" y="480060"/>
            <a:ext cx="3841750" cy="3683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p>
            <a:r>
              <a:rPr lang="zh-CN" altLang="en-US"/>
              <a:t>人工智能发展简史</a:t>
            </a:r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765175" y="953770"/>
            <a:ext cx="4389755" cy="3175"/>
          </a:xfrm>
          <a:prstGeom prst="line">
            <a:avLst/>
          </a:prstGeom>
          <a:ln w="6350">
            <a:solidFill>
              <a:srgbClr val="3563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椭圆 57"/>
          <p:cNvSpPr/>
          <p:nvPr/>
        </p:nvSpPr>
        <p:spPr>
          <a:xfrm>
            <a:off x="11397961" y="6072173"/>
            <a:ext cx="769221" cy="769221"/>
          </a:xfrm>
          <a:prstGeom prst="ellipse">
            <a:avLst/>
          </a:prstGeom>
          <a:noFill/>
          <a:ln w="6350">
            <a:solidFill>
              <a:srgbClr val="3563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文本框 50"/>
          <p:cNvSpPr txBox="1"/>
          <p:nvPr/>
        </p:nvSpPr>
        <p:spPr>
          <a:xfrm>
            <a:off x="4537711" y="4001654"/>
            <a:ext cx="324993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</a:rPr>
              <a:t>岗位：</a:t>
            </a:r>
            <a:r>
              <a:rPr lang="en-US" altLang="zh-CN" sz="3200" b="1" dirty="0">
                <a:solidFill>
                  <a:schemeClr val="bg1"/>
                </a:solidFill>
              </a:rPr>
              <a:t>C/C++</a:t>
            </a:r>
            <a:r>
              <a:rPr lang="zh-CN" altLang="en-US" sz="3200" b="1" dirty="0">
                <a:solidFill>
                  <a:schemeClr val="bg1"/>
                </a:solidFill>
              </a:rPr>
              <a:t>开发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2" name="文本框 50"/>
          <p:cNvSpPr txBox="1"/>
          <p:nvPr/>
        </p:nvSpPr>
        <p:spPr>
          <a:xfrm>
            <a:off x="4537711" y="3136784"/>
            <a:ext cx="263271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 b="1" dirty="0">
                <a:solidFill>
                  <a:schemeClr val="bg1"/>
                </a:solidFill>
              </a:rPr>
              <a:t>部门：研发部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65175" y="480060"/>
            <a:ext cx="3841750" cy="3683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p>
            <a:r>
              <a:rPr lang="en-US" altLang="zh-CN"/>
              <a:t>——</a:t>
            </a:r>
            <a:r>
              <a:rPr lang="zh-CN" altLang="en-US"/>
              <a:t>达特茅斯会议</a:t>
            </a:r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765175" y="953770"/>
            <a:ext cx="4389755" cy="3175"/>
          </a:xfrm>
          <a:prstGeom prst="line">
            <a:avLst/>
          </a:prstGeom>
          <a:ln w="6350">
            <a:solidFill>
              <a:srgbClr val="3563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7810" y="1132840"/>
            <a:ext cx="5714365" cy="420941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527810" y="5442585"/>
            <a:ext cx="597662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摩尔，麦卡锡，明斯基，赛弗里奇，所罗门诺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7668895" y="1372870"/>
            <a:ext cx="5076190" cy="3969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ym typeface="+mn-ea"/>
              </a:rPr>
              <a:t>发起人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pPr lvl="1"/>
            <a:r>
              <a:rPr lang="zh-CN" altLang="en-US"/>
              <a:t>麦卡锡</a:t>
            </a:r>
            <a:endParaRPr lang="zh-CN" altLang="en-US"/>
          </a:p>
          <a:p>
            <a:pPr lvl="1"/>
            <a:r>
              <a:rPr lang="zh-CN" altLang="en-US"/>
              <a:t>明斯基</a:t>
            </a:r>
            <a:endParaRPr lang="zh-CN" altLang="en-US"/>
          </a:p>
          <a:p>
            <a:pPr lvl="1"/>
            <a:r>
              <a:rPr lang="zh-CN" altLang="en-US"/>
              <a:t>香农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与会者</a:t>
            </a:r>
            <a:endParaRPr lang="zh-CN" altLang="en-US"/>
          </a:p>
          <a:p>
            <a:endParaRPr lang="zh-CN" altLang="en-US"/>
          </a:p>
          <a:p>
            <a:pPr lvl="1"/>
            <a:r>
              <a:rPr lang="zh-CN" altLang="en-US"/>
              <a:t>司马贺</a:t>
            </a:r>
            <a:r>
              <a:rPr lang="en-US" altLang="zh-CN"/>
              <a:t>*</a:t>
            </a:r>
            <a:endParaRPr lang="en-US" altLang="zh-CN"/>
          </a:p>
          <a:p>
            <a:pPr lvl="1"/>
            <a:r>
              <a:rPr lang="zh-CN" altLang="en-US"/>
              <a:t>艾伦·纽厄尔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所罗门诺夫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塞尔里奇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/>
              <a:t>摩尔</a:t>
            </a:r>
            <a:r>
              <a:rPr lang="en-US" altLang="zh-CN"/>
              <a:t>*</a:t>
            </a:r>
            <a:endParaRPr lang="en-US" altLang="zh-CN"/>
          </a:p>
          <a:p>
            <a:pPr lvl="1"/>
            <a:r>
              <a:rPr lang="zh-CN" altLang="en-US"/>
              <a:t>阿瑟 塞缪尔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459230" y="5916930"/>
            <a:ext cx="916114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60</a:t>
            </a:r>
            <a:r>
              <a:rPr lang="zh-CN" altLang="en-US"/>
              <a:t>年前的会议：</a:t>
            </a:r>
            <a:r>
              <a:rPr lang="zh-CN" altLang="en-US">
                <a:hlinkClick r:id="rId2" tooltip="" action="ppaction://hlinkfile"/>
              </a:rPr>
              <a:t>https://www.thepaper.cn/newsDetail_forward_1442982</a:t>
            </a:r>
            <a:endParaRPr lang="zh-CN" altLang="en-US"/>
          </a:p>
        </p:txBody>
      </p:sp>
    </p:spTree>
  </p:cSld>
  <p:clrMapOvr>
    <a:masterClrMapping/>
  </p:clrMapOvr>
  <p:transition spd="slow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椭圆 57"/>
          <p:cNvSpPr/>
          <p:nvPr/>
        </p:nvSpPr>
        <p:spPr>
          <a:xfrm>
            <a:off x="11397961" y="6072173"/>
            <a:ext cx="769221" cy="769221"/>
          </a:xfrm>
          <a:prstGeom prst="ellipse">
            <a:avLst/>
          </a:prstGeom>
          <a:noFill/>
          <a:ln w="6350">
            <a:solidFill>
              <a:srgbClr val="3563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文本框 50"/>
          <p:cNvSpPr txBox="1"/>
          <p:nvPr/>
        </p:nvSpPr>
        <p:spPr>
          <a:xfrm>
            <a:off x="4537711" y="4001654"/>
            <a:ext cx="324993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</a:rPr>
              <a:t>岗位：</a:t>
            </a:r>
            <a:r>
              <a:rPr lang="en-US" altLang="zh-CN" sz="3200" b="1" dirty="0">
                <a:solidFill>
                  <a:schemeClr val="bg1"/>
                </a:solidFill>
              </a:rPr>
              <a:t>C/C++</a:t>
            </a:r>
            <a:r>
              <a:rPr lang="zh-CN" altLang="en-US" sz="3200" b="1" dirty="0">
                <a:solidFill>
                  <a:schemeClr val="bg1"/>
                </a:solidFill>
              </a:rPr>
              <a:t>开发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2" name="文本框 50"/>
          <p:cNvSpPr txBox="1"/>
          <p:nvPr/>
        </p:nvSpPr>
        <p:spPr>
          <a:xfrm>
            <a:off x="4537711" y="3136784"/>
            <a:ext cx="263271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 b="1" dirty="0">
                <a:solidFill>
                  <a:schemeClr val="bg1"/>
                </a:solidFill>
              </a:rPr>
              <a:t>部门：研发部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65175" y="480060"/>
            <a:ext cx="3841750" cy="3683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p>
            <a:r>
              <a:rPr lang="zh-CN" altLang="en-US"/>
              <a:t>大牛介绍</a:t>
            </a:r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765175" y="953770"/>
            <a:ext cx="4389755" cy="3175"/>
          </a:xfrm>
          <a:prstGeom prst="line">
            <a:avLst/>
          </a:prstGeom>
          <a:ln w="6350">
            <a:solidFill>
              <a:srgbClr val="3563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5175" y="1111250"/>
            <a:ext cx="2999740" cy="377126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765175" y="5020310"/>
            <a:ext cx="519747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>
                <a:hlinkClick r:id="rId2" tooltip=""/>
              </a:rPr>
              <a:t>http://www.cs.toronto.edu/~hinton/</a:t>
            </a:r>
            <a:endParaRPr lang="zh-CN" altLang="en-US" sz="140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3390" y="1111250"/>
            <a:ext cx="3571240" cy="476885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8765" y="1028700"/>
            <a:ext cx="3529965" cy="4933315"/>
          </a:xfrm>
          <a:prstGeom prst="rect">
            <a:avLst/>
          </a:prstGeom>
        </p:spPr>
      </p:pic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椭圆 57"/>
          <p:cNvSpPr/>
          <p:nvPr/>
        </p:nvSpPr>
        <p:spPr>
          <a:xfrm>
            <a:off x="11397961" y="6072173"/>
            <a:ext cx="769221" cy="769221"/>
          </a:xfrm>
          <a:prstGeom prst="ellipse">
            <a:avLst/>
          </a:prstGeom>
          <a:noFill/>
          <a:ln w="6350">
            <a:solidFill>
              <a:srgbClr val="3563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文本框 50"/>
          <p:cNvSpPr txBox="1"/>
          <p:nvPr/>
        </p:nvSpPr>
        <p:spPr>
          <a:xfrm>
            <a:off x="4537711" y="4001654"/>
            <a:ext cx="324993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</a:rPr>
              <a:t>岗位：</a:t>
            </a:r>
            <a:r>
              <a:rPr lang="en-US" altLang="zh-CN" sz="3200" b="1" dirty="0">
                <a:solidFill>
                  <a:schemeClr val="bg1"/>
                </a:solidFill>
              </a:rPr>
              <a:t>C/C++</a:t>
            </a:r>
            <a:r>
              <a:rPr lang="zh-CN" altLang="en-US" sz="3200" b="1" dirty="0">
                <a:solidFill>
                  <a:schemeClr val="bg1"/>
                </a:solidFill>
              </a:rPr>
              <a:t>开发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2" name="文本框 50"/>
          <p:cNvSpPr txBox="1"/>
          <p:nvPr/>
        </p:nvSpPr>
        <p:spPr>
          <a:xfrm>
            <a:off x="4537711" y="3136784"/>
            <a:ext cx="263271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 b="1" dirty="0">
                <a:solidFill>
                  <a:schemeClr val="bg1"/>
                </a:solidFill>
              </a:rPr>
              <a:t>部门：研发部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65175" y="480060"/>
            <a:ext cx="3841750" cy="3683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p>
            <a:r>
              <a:rPr lang="en-US" altLang="zh-CN"/>
              <a:t>AI ML DL </a:t>
            </a:r>
            <a:r>
              <a:rPr lang="zh-CN" altLang="en-US"/>
              <a:t>之间的关系</a:t>
            </a:r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765175" y="953770"/>
            <a:ext cx="4389755" cy="3175"/>
          </a:xfrm>
          <a:prstGeom prst="line">
            <a:avLst/>
          </a:prstGeom>
          <a:ln w="6350">
            <a:solidFill>
              <a:srgbClr val="3563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5175" y="2007870"/>
            <a:ext cx="5847715" cy="308546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715760" y="1443990"/>
            <a:ext cx="4682490" cy="3969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zh-CN" altLang="en-US" sz="160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ct val="100000"/>
              </a:lnSpc>
            </a:pPr>
            <a:r>
              <a:rPr lang="zh-CN" altLang="en-US" sz="1600">
                <a:solidFill>
                  <a:schemeClr val="tx2">
                    <a:lumMod val="75000"/>
                  </a:schemeClr>
                </a:solidFill>
                <a:latin typeface="+mn-ea"/>
              </a:rPr>
              <a:t>计算机像人一样拥有智能能力，可以代替人类实现识别、认知，分析和决策等多种功能。</a:t>
            </a:r>
            <a:endParaRPr lang="zh-CN" altLang="en-US" sz="1600">
              <a:solidFill>
                <a:schemeClr val="tx2">
                  <a:lumMod val="75000"/>
                </a:schemeClr>
              </a:solidFill>
              <a:latin typeface="+mn-ea"/>
            </a:endParaRPr>
          </a:p>
          <a:p>
            <a:pPr algn="l">
              <a:lnSpc>
                <a:spcPct val="100000"/>
              </a:lnSpc>
            </a:pPr>
            <a:endParaRPr lang="zh-CN" altLang="en-US">
              <a:solidFill>
                <a:schemeClr val="tx2">
                  <a:lumMod val="75000"/>
                </a:schemeClr>
              </a:solidFill>
              <a:latin typeface="+mn-ea"/>
            </a:endParaRPr>
          </a:p>
          <a:p>
            <a:pPr algn="l">
              <a:lnSpc>
                <a:spcPct val="100000"/>
              </a:lnSpc>
            </a:pPr>
            <a:endParaRPr lang="zh-CN" altLang="en-US" sz="2000">
              <a:solidFill>
                <a:schemeClr val="tx2">
                  <a:lumMod val="75000"/>
                </a:schemeClr>
              </a:solidFill>
              <a:latin typeface="+mn-ea"/>
            </a:endParaRPr>
          </a:p>
          <a:p>
            <a:pPr algn="l">
              <a:lnSpc>
                <a:spcPct val="100000"/>
              </a:lnSpc>
            </a:pPr>
            <a:r>
              <a:rPr lang="zh-CN" altLang="en-US" sz="1600">
                <a:solidFill>
                  <a:schemeClr val="tx2">
                    <a:lumMod val="75000"/>
                  </a:schemeClr>
                </a:solidFill>
                <a:latin typeface="+mn-ea"/>
              </a:rPr>
              <a:t>机器学习同深度学习之间还是有所区别的，机器学习是指计算机的算法能够像人一样，从数据中找到信息，从而学习一些规律。</a:t>
            </a:r>
            <a:endParaRPr lang="zh-CN" altLang="en-US" sz="1600">
              <a:solidFill>
                <a:schemeClr val="tx2">
                  <a:lumMod val="75000"/>
                </a:schemeClr>
              </a:solidFill>
              <a:latin typeface="+mn-ea"/>
            </a:endParaRPr>
          </a:p>
          <a:p>
            <a:pPr algn="l">
              <a:lnSpc>
                <a:spcPct val="100000"/>
              </a:lnSpc>
            </a:pPr>
            <a:endParaRPr lang="zh-CN" altLang="en-US">
              <a:solidFill>
                <a:schemeClr val="tx2">
                  <a:lumMod val="75000"/>
                </a:schemeClr>
              </a:solidFill>
              <a:latin typeface="+mn-ea"/>
            </a:endParaRPr>
          </a:p>
          <a:p>
            <a:pPr algn="l">
              <a:lnSpc>
                <a:spcPct val="100000"/>
              </a:lnSpc>
            </a:pPr>
            <a:endParaRPr lang="zh-CN" altLang="en-US" sz="2000">
              <a:solidFill>
                <a:schemeClr val="tx2">
                  <a:lumMod val="75000"/>
                </a:schemeClr>
              </a:solidFill>
              <a:latin typeface="+mn-ea"/>
            </a:endParaRPr>
          </a:p>
          <a:p>
            <a:pPr algn="l">
              <a:lnSpc>
                <a:spcPct val="100000"/>
              </a:lnSpc>
            </a:pPr>
            <a:r>
              <a:rPr lang="zh-CN" altLang="en-US" sz="1600">
                <a:solidFill>
                  <a:schemeClr val="tx2">
                    <a:lumMod val="75000"/>
                  </a:schemeClr>
                </a:solidFill>
                <a:latin typeface="+mn-ea"/>
              </a:rPr>
              <a:t>深度学习是机器学习中一种基于对数据进行表征学习的方法。深度学习是其动机在于建立、模拟人脑进行分析学习的神经网络，特点是</a:t>
            </a:r>
            <a:r>
              <a:rPr lang="zh-CN" altLang="en-US" sz="1600">
                <a:solidFill>
                  <a:schemeClr val="tx2">
                    <a:lumMod val="75000"/>
                  </a:schemeClr>
                </a:solidFill>
                <a:latin typeface="+mn-ea"/>
                <a:sym typeface="+mn-ea"/>
              </a:rPr>
              <a:t>将模型处理得更为复杂，从而使模型对数据的理解更加深入。</a:t>
            </a:r>
            <a:endParaRPr lang="zh-CN" altLang="en-US" sz="1600">
              <a:solidFill>
                <a:schemeClr val="tx2">
                  <a:lumMod val="75000"/>
                </a:schemeClr>
              </a:solidFill>
              <a:latin typeface="+mn-ea"/>
              <a:sym typeface="+mn-ea"/>
            </a:endParaRPr>
          </a:p>
          <a:p>
            <a:endParaRPr lang="zh-CN" altLang="en-US" sz="160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椭圆 57"/>
          <p:cNvSpPr/>
          <p:nvPr/>
        </p:nvSpPr>
        <p:spPr>
          <a:xfrm>
            <a:off x="11397961" y="6072173"/>
            <a:ext cx="769221" cy="769221"/>
          </a:xfrm>
          <a:prstGeom prst="ellipse">
            <a:avLst/>
          </a:prstGeom>
          <a:noFill/>
          <a:ln w="6350">
            <a:solidFill>
              <a:srgbClr val="3563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文本框 50"/>
          <p:cNvSpPr txBox="1"/>
          <p:nvPr/>
        </p:nvSpPr>
        <p:spPr>
          <a:xfrm>
            <a:off x="4537711" y="4001654"/>
            <a:ext cx="324993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</a:rPr>
              <a:t>岗位：</a:t>
            </a:r>
            <a:r>
              <a:rPr lang="en-US" altLang="zh-CN" sz="3200" b="1" dirty="0">
                <a:solidFill>
                  <a:schemeClr val="bg1"/>
                </a:solidFill>
              </a:rPr>
              <a:t>C/C++</a:t>
            </a:r>
            <a:r>
              <a:rPr lang="zh-CN" altLang="en-US" sz="3200" b="1" dirty="0">
                <a:solidFill>
                  <a:schemeClr val="bg1"/>
                </a:solidFill>
              </a:rPr>
              <a:t>开发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2" name="文本框 50"/>
          <p:cNvSpPr txBox="1"/>
          <p:nvPr/>
        </p:nvSpPr>
        <p:spPr>
          <a:xfrm>
            <a:off x="4537711" y="3136784"/>
            <a:ext cx="263271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 b="1" dirty="0">
                <a:solidFill>
                  <a:schemeClr val="bg1"/>
                </a:solidFill>
              </a:rPr>
              <a:t>部门：研发部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65175" y="480060"/>
            <a:ext cx="3841750" cy="3683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p>
            <a:r>
              <a:rPr lang="zh-CN" altLang="en-US"/>
              <a:t>机器学习分类</a:t>
            </a:r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765175" y="953770"/>
            <a:ext cx="4389755" cy="3175"/>
          </a:xfrm>
          <a:prstGeom prst="line">
            <a:avLst/>
          </a:prstGeom>
          <a:ln w="6350">
            <a:solidFill>
              <a:srgbClr val="3563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5175" y="1071245"/>
            <a:ext cx="8323580" cy="337121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448800" y="1495425"/>
            <a:ext cx="215265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老师教  学生背</a:t>
            </a:r>
            <a:endParaRPr lang="zh-CN" alt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zh-CN" alt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学生自学</a:t>
            </a:r>
            <a:endParaRPr lang="zh-CN" alt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zh-CN" alt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学生学 老师教</a:t>
            </a:r>
            <a:endParaRPr lang="zh-CN" alt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65175" y="4867910"/>
            <a:ext cx="1083564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1. </a:t>
            </a:r>
            <a:r>
              <a:rPr lang="zh-CN" altLang="en-US"/>
              <a:t>人造卫星故障诊断、视频分析、社交网站解析、声音信号解析、数据可视化 </a:t>
            </a:r>
            <a:endParaRPr lang="zh-CN" altLang="en-US"/>
          </a:p>
          <a:p>
            <a:r>
              <a:rPr lang="en-US" altLang="zh-CN">
                <a:sym typeface="+mn-ea"/>
              </a:rPr>
              <a:t>2. </a:t>
            </a:r>
            <a:r>
              <a:rPr lang="zh-CN" altLang="en-US">
                <a:sym typeface="+mn-ea"/>
              </a:rPr>
              <a:t>手写文字识别、声音处理、图像处理、垃圾邮件分类与拦截、网页检索、基因诊断、股票预测</a:t>
            </a:r>
            <a:endParaRPr lang="zh-CN" altLang="en-US"/>
          </a:p>
          <a:p>
            <a:r>
              <a:rPr lang="en-US" altLang="zh-CN"/>
              <a:t>3. </a:t>
            </a:r>
            <a:r>
              <a:rPr lang="zh-CN" altLang="en-US"/>
              <a:t>机器人的自动控制、计算机游戏中的人工智能、市场战略的最优化</a:t>
            </a:r>
            <a:endParaRPr lang="zh-CN" altLang="en-US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椭圆 57"/>
          <p:cNvSpPr/>
          <p:nvPr/>
        </p:nvSpPr>
        <p:spPr>
          <a:xfrm>
            <a:off x="11397961" y="6072173"/>
            <a:ext cx="769221" cy="769221"/>
          </a:xfrm>
          <a:prstGeom prst="ellipse">
            <a:avLst/>
          </a:prstGeom>
          <a:noFill/>
          <a:ln w="6350">
            <a:solidFill>
              <a:srgbClr val="3563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文本框 50"/>
          <p:cNvSpPr txBox="1"/>
          <p:nvPr/>
        </p:nvSpPr>
        <p:spPr>
          <a:xfrm>
            <a:off x="4537711" y="4001654"/>
            <a:ext cx="324993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</a:rPr>
              <a:t>岗位：</a:t>
            </a:r>
            <a:r>
              <a:rPr lang="en-US" altLang="zh-CN" sz="3200" b="1" dirty="0">
                <a:solidFill>
                  <a:schemeClr val="bg1"/>
                </a:solidFill>
              </a:rPr>
              <a:t>C/C++</a:t>
            </a:r>
            <a:r>
              <a:rPr lang="zh-CN" altLang="en-US" sz="3200" b="1" dirty="0">
                <a:solidFill>
                  <a:schemeClr val="bg1"/>
                </a:solidFill>
              </a:rPr>
              <a:t>开发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2" name="文本框 50"/>
          <p:cNvSpPr txBox="1"/>
          <p:nvPr/>
        </p:nvSpPr>
        <p:spPr>
          <a:xfrm>
            <a:off x="4537711" y="3136784"/>
            <a:ext cx="263271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 b="1" dirty="0">
                <a:solidFill>
                  <a:schemeClr val="bg1"/>
                </a:solidFill>
              </a:rPr>
              <a:t>部门：研发部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65175" y="480060"/>
            <a:ext cx="3841750" cy="3683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p>
            <a:r>
              <a:rPr lang="zh-CN" altLang="en-US"/>
              <a:t>研究领域</a:t>
            </a:r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765175" y="953770"/>
            <a:ext cx="4389755" cy="3175"/>
          </a:xfrm>
          <a:prstGeom prst="line">
            <a:avLst/>
          </a:prstGeom>
          <a:ln w="6350">
            <a:solidFill>
              <a:srgbClr val="3563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38275" y="1502410"/>
            <a:ext cx="8147685" cy="385381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030720" y="4464050"/>
            <a:ext cx="20027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  <a:p>
            <a:r>
              <a:rPr lang="zh-CN" altLang="en-US"/>
              <a:t>（设备 原料）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347585" y="5356225"/>
            <a:ext cx="43116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有多少人工，就有多少智能</a:t>
            </a:r>
            <a:endParaRPr lang="zh-CN" altLang="en-US"/>
          </a:p>
        </p:txBody>
      </p:sp>
    </p:spTree>
  </p:cSld>
  <p:clrMapOvr>
    <a:masterClrMapping/>
  </p:clrMapOvr>
  <p:transition spd="slow">
    <p:pull/>
  </p:transition>
</p:sld>
</file>

<file path=ppt/theme/theme1.xml><?xml version="1.0" encoding="utf-8"?>
<a:theme xmlns:a="http://schemas.openxmlformats.org/drawingml/2006/main" name="Office 主题">
  <a:themeElements>
    <a:clrScheme name="自定义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B0F0"/>
      </a:hlink>
      <a:folHlink>
        <a:srgbClr val="800080"/>
      </a:folHlink>
    </a:clrScheme>
    <a:fontScheme name="自定义 22">
      <a:majorFont>
        <a:latin typeface="Arial"/>
        <a:ea typeface="宋体"/>
        <a:cs typeface=""/>
      </a:majorFont>
      <a:minorFont>
        <a:latin typeface="Arial Unicode MS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2262</Words>
  <Application>WPS 演示</Application>
  <PresentationFormat>宽屏</PresentationFormat>
  <Paragraphs>283</Paragraphs>
  <Slides>28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34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7</vt:i4>
      </vt:variant>
      <vt:variant>
        <vt:lpstr>幻灯片标题</vt:lpstr>
      </vt:variant>
      <vt:variant>
        <vt:i4>28</vt:i4>
      </vt:variant>
    </vt:vector>
  </HeadingPairs>
  <TitlesOfParts>
    <vt:vector size="70" baseType="lpstr">
      <vt:lpstr>Arial</vt:lpstr>
      <vt:lpstr>宋体</vt:lpstr>
      <vt:lpstr>Wingdings</vt:lpstr>
      <vt:lpstr>汉仪细等线简</vt:lpstr>
      <vt:lpstr>Arial Unicode MS</vt:lpstr>
      <vt:lpstr>等线 Light</vt:lpstr>
      <vt:lpstr>幼圆</vt:lpstr>
      <vt:lpstr>Vijaya</vt:lpstr>
      <vt:lpstr>微软雅黑</vt:lpstr>
      <vt:lpstr>Arial Unicode MS</vt:lpstr>
      <vt:lpstr>Calibri</vt:lpstr>
      <vt:lpstr>Andalus</vt:lpstr>
      <vt:lpstr>Malgun Gothic</vt:lpstr>
      <vt:lpstr>Euclid Math Two</vt:lpstr>
      <vt:lpstr>新宋体</vt:lpstr>
      <vt:lpstr>方正姚体</vt:lpstr>
      <vt:lpstr>方正舒体</vt:lpstr>
      <vt:lpstr>楷体</vt:lpstr>
      <vt:lpstr>等线</vt:lpstr>
      <vt:lpstr>黑体</vt:lpstr>
      <vt:lpstr>华文琥珀</vt:lpstr>
      <vt:lpstr>华文新魏</vt:lpstr>
      <vt:lpstr>华文宋体</vt:lpstr>
      <vt:lpstr>华文中宋</vt:lpstr>
      <vt:lpstr>华文仿宋</vt:lpstr>
      <vt:lpstr>华文彩云</vt:lpstr>
      <vt:lpstr>华文楷体</vt:lpstr>
      <vt:lpstr>华文行楷</vt:lpstr>
      <vt:lpstr>华文隶书</vt:lpstr>
      <vt:lpstr>华文细黑</vt:lpstr>
      <vt:lpstr>-apple-system</vt:lpstr>
      <vt:lpstr>Segoe Print</vt:lpstr>
      <vt:lpstr>隶书</vt:lpstr>
      <vt:lpstr>仿宋</vt:lpstr>
      <vt:lpstr>Office 主题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yang</dc:creator>
  <cp:lastModifiedBy>徐行</cp:lastModifiedBy>
  <cp:revision>167</cp:revision>
  <dcterms:created xsi:type="dcterms:W3CDTF">2014-10-17T09:09:00Z</dcterms:created>
  <dcterms:modified xsi:type="dcterms:W3CDTF">2018-03-28T11:53:21Z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