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31"/>
  </p:handoutMasterIdLst>
  <p:sldIdLst>
    <p:sldId id="258" r:id="rId4"/>
    <p:sldId id="278" r:id="rId5"/>
    <p:sldId id="300" r:id="rId6"/>
    <p:sldId id="292" r:id="rId7"/>
    <p:sldId id="293" r:id="rId8"/>
    <p:sldId id="261" r:id="rId9"/>
    <p:sldId id="294" r:id="rId10"/>
    <p:sldId id="295" r:id="rId11"/>
    <p:sldId id="281" r:id="rId12"/>
    <p:sldId id="296" r:id="rId13"/>
    <p:sldId id="301" r:id="rId14"/>
    <p:sldId id="297" r:id="rId15"/>
    <p:sldId id="298" r:id="rId16"/>
    <p:sldId id="299" r:id="rId17"/>
    <p:sldId id="262" r:id="rId18"/>
    <p:sldId id="303" r:id="rId19"/>
    <p:sldId id="304" r:id="rId21"/>
    <p:sldId id="308" r:id="rId22"/>
    <p:sldId id="315" r:id="rId23"/>
    <p:sldId id="316" r:id="rId24"/>
    <p:sldId id="302" r:id="rId25"/>
    <p:sldId id="310" r:id="rId26"/>
    <p:sldId id="311" r:id="rId27"/>
    <p:sldId id="312" r:id="rId28"/>
    <p:sldId id="314" r:id="rId29"/>
    <p:sldId id="27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4D647C"/>
    <a:srgbClr val="0B6D8B"/>
    <a:srgbClr val="084B60"/>
    <a:srgbClr val="042631"/>
    <a:srgbClr val="062732"/>
    <a:srgbClr val="00232E"/>
    <a:srgbClr val="003242"/>
    <a:srgbClr val="0603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50BB-6560-47F5-89D7-C02C41A915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5219-CCB7-47B1-932E-C45451FF6C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014677" y="-37770"/>
            <a:ext cx="14221355" cy="6933541"/>
            <a:chOff x="-1014677" y="-103587"/>
            <a:chExt cx="14221355" cy="693354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-65817"/>
              <a:ext cx="12192000" cy="6858000"/>
              <a:chOff x="0" y="-144675"/>
              <a:chExt cx="12192000" cy="6858000"/>
            </a:xfrm>
          </p:grpSpPr>
          <p:pic>
            <p:nvPicPr>
              <p:cNvPr id="148" name="图片 14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25" b="18775"/>
              <a:stretch>
                <a:fillRect/>
              </a:stretch>
            </p:blipFill>
            <p:spPr>
              <a:xfrm>
                <a:off x="0" y="-144675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49" name="矩形 148"/>
              <p:cNvSpPr/>
              <p:nvPr/>
            </p:nvSpPr>
            <p:spPr>
              <a:xfrm>
                <a:off x="0" y="-144675"/>
                <a:ext cx="12192000" cy="6858000"/>
              </a:xfrm>
              <a:prstGeom prst="rect">
                <a:avLst/>
              </a:prstGeom>
              <a:solidFill>
                <a:schemeClr val="tx1">
                  <a:alpha val="8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-1014677" y="-103587"/>
              <a:ext cx="14221355" cy="6933541"/>
              <a:chOff x="14939" y="-46247"/>
              <a:chExt cx="12157116" cy="592713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939" y="-46247"/>
                <a:ext cx="6080142" cy="5927133"/>
                <a:chOff x="2697306" y="2638521"/>
                <a:chExt cx="2849744" cy="2778029"/>
              </a:xfrm>
            </p:grpSpPr>
            <p:sp>
              <p:nvSpPr>
                <p:cNvPr id="80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420528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437673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454977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472122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489426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506571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523875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402431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Line 104"/>
                <p:cNvSpPr>
                  <a:spLocks noChangeShapeType="1"/>
                </p:cNvSpPr>
                <p:nvPr/>
              </p:nvSpPr>
              <p:spPr bwMode="auto">
                <a:xfrm>
                  <a:off x="2698576" y="541020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281949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299094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316398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333543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350847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367992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3852959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2638521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5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420528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437673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454977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472122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489426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506571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523875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402431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Line 104"/>
                <p:cNvSpPr>
                  <a:spLocks noChangeShapeType="1"/>
                </p:cNvSpPr>
                <p:nvPr/>
              </p:nvSpPr>
              <p:spPr bwMode="auto">
                <a:xfrm>
                  <a:off x="4467050" y="541020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281949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299094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316398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333543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350847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367992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3852959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2638521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091913" y="-46247"/>
                <a:ext cx="6080142" cy="5927133"/>
                <a:chOff x="2697306" y="2638521"/>
                <a:chExt cx="2849744" cy="2778029"/>
              </a:xfrm>
            </p:grpSpPr>
            <p:sp>
              <p:nvSpPr>
                <p:cNvPr id="12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420528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437673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454977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472122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489426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506571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523875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402431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Line 104"/>
                <p:cNvSpPr>
                  <a:spLocks noChangeShapeType="1"/>
                </p:cNvSpPr>
                <p:nvPr/>
              </p:nvSpPr>
              <p:spPr bwMode="auto">
                <a:xfrm>
                  <a:off x="2698576" y="541020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281949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299094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316398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333543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350847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367992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3852959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2638521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420528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437673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454977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472122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489426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506571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523875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402431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Line 104"/>
                <p:cNvSpPr>
                  <a:spLocks noChangeShapeType="1"/>
                </p:cNvSpPr>
                <p:nvPr/>
              </p:nvSpPr>
              <p:spPr bwMode="auto">
                <a:xfrm>
                  <a:off x="4467050" y="541020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281949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299094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316398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333543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350847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367992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3852959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2638521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18F7-127E-44F1-B47F-D8DA9A0A9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2BBD-B39D-442A-890F-FDCD716A5333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014677" y="-37770"/>
            <a:ext cx="14221355" cy="6933541"/>
            <a:chOff x="-1014677" y="-103587"/>
            <a:chExt cx="14221355" cy="693354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-65817"/>
              <a:ext cx="12192000" cy="6858000"/>
              <a:chOff x="0" y="-144675"/>
              <a:chExt cx="12192000" cy="6858000"/>
            </a:xfrm>
          </p:grpSpPr>
          <p:pic>
            <p:nvPicPr>
              <p:cNvPr id="148" name="图片 14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25" b="18775"/>
              <a:stretch>
                <a:fillRect/>
              </a:stretch>
            </p:blipFill>
            <p:spPr>
              <a:xfrm>
                <a:off x="0" y="-144675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49" name="矩形 148"/>
              <p:cNvSpPr/>
              <p:nvPr/>
            </p:nvSpPr>
            <p:spPr>
              <a:xfrm>
                <a:off x="0" y="-144675"/>
                <a:ext cx="12192000" cy="6858000"/>
              </a:xfrm>
              <a:prstGeom prst="rect">
                <a:avLst/>
              </a:prstGeom>
              <a:solidFill>
                <a:schemeClr val="tx1">
                  <a:alpha val="8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-1014677" y="-103587"/>
              <a:ext cx="14221355" cy="6933541"/>
              <a:chOff x="14939" y="-46247"/>
              <a:chExt cx="12157116" cy="592713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939" y="-46247"/>
                <a:ext cx="6080142" cy="5927133"/>
                <a:chOff x="2697306" y="2638521"/>
                <a:chExt cx="2849744" cy="2778029"/>
              </a:xfrm>
            </p:grpSpPr>
            <p:sp>
              <p:nvSpPr>
                <p:cNvPr id="80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420528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437673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454977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472122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489426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506571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523875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402431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Line 104"/>
                <p:cNvSpPr>
                  <a:spLocks noChangeShapeType="1"/>
                </p:cNvSpPr>
                <p:nvPr/>
              </p:nvSpPr>
              <p:spPr bwMode="auto">
                <a:xfrm>
                  <a:off x="2698576" y="541020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281949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299094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316398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333543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350847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367992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3852959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2638521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5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420528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437673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454977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472122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489426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506571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523875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402431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Line 104"/>
                <p:cNvSpPr>
                  <a:spLocks noChangeShapeType="1"/>
                </p:cNvSpPr>
                <p:nvPr/>
              </p:nvSpPr>
              <p:spPr bwMode="auto">
                <a:xfrm>
                  <a:off x="4467050" y="541020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281949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299094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316398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333543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350847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367992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3852959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2638521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091913" y="-46247"/>
                <a:ext cx="6080142" cy="5927133"/>
                <a:chOff x="2697306" y="2638521"/>
                <a:chExt cx="2849744" cy="2778029"/>
              </a:xfrm>
            </p:grpSpPr>
            <p:sp>
              <p:nvSpPr>
                <p:cNvPr id="12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420528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437673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454977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472122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489426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506571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523875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402431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Line 104"/>
                <p:cNvSpPr>
                  <a:spLocks noChangeShapeType="1"/>
                </p:cNvSpPr>
                <p:nvPr/>
              </p:nvSpPr>
              <p:spPr bwMode="auto">
                <a:xfrm>
                  <a:off x="2698576" y="541020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281949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299094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316398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333543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350847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367992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3852959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2638521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420528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437673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454977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472122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489426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506571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523875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402431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Line 104"/>
                <p:cNvSpPr>
                  <a:spLocks noChangeShapeType="1"/>
                </p:cNvSpPr>
                <p:nvPr/>
              </p:nvSpPr>
              <p:spPr bwMode="auto">
                <a:xfrm>
                  <a:off x="4467050" y="541020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281949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299094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316398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333543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350847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367992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3852959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2638521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Freeform 284"/>
          <p:cNvSpPr/>
          <p:nvPr/>
        </p:nvSpPr>
        <p:spPr bwMode="auto">
          <a:xfrm rot="7851615">
            <a:off x="8964199" y="-656111"/>
            <a:ext cx="2129258" cy="2484987"/>
          </a:xfrm>
          <a:custGeom>
            <a:avLst/>
            <a:gdLst>
              <a:gd name="T0" fmla="*/ 12 w 490"/>
              <a:gd name="T1" fmla="*/ 0 h 789"/>
              <a:gd name="T2" fmla="*/ 0 w 490"/>
              <a:gd name="T3" fmla="*/ 11 h 789"/>
              <a:gd name="T4" fmla="*/ 4 w 490"/>
              <a:gd name="T5" fmla="*/ 13 h 789"/>
              <a:gd name="T6" fmla="*/ 13 w 490"/>
              <a:gd name="T7" fmla="*/ 4 h 789"/>
              <a:gd name="T8" fmla="*/ 41 w 490"/>
              <a:gd name="T9" fmla="*/ 4 h 789"/>
              <a:gd name="T10" fmla="*/ 84 w 490"/>
              <a:gd name="T11" fmla="*/ 47 h 789"/>
              <a:gd name="T12" fmla="*/ 129 w 490"/>
              <a:gd name="T13" fmla="*/ 47 h 789"/>
              <a:gd name="T14" fmla="*/ 321 w 490"/>
              <a:gd name="T15" fmla="*/ 239 h 789"/>
              <a:gd name="T16" fmla="*/ 320 w 490"/>
              <a:gd name="T17" fmla="*/ 323 h 789"/>
              <a:gd name="T18" fmla="*/ 486 w 490"/>
              <a:gd name="T19" fmla="*/ 488 h 789"/>
              <a:gd name="T20" fmla="*/ 486 w 490"/>
              <a:gd name="T21" fmla="*/ 789 h 789"/>
              <a:gd name="T22" fmla="*/ 490 w 490"/>
              <a:gd name="T23" fmla="*/ 789 h 789"/>
              <a:gd name="T24" fmla="*/ 490 w 490"/>
              <a:gd name="T25" fmla="*/ 487 h 789"/>
              <a:gd name="T26" fmla="*/ 324 w 490"/>
              <a:gd name="T27" fmla="*/ 321 h 789"/>
              <a:gd name="T28" fmla="*/ 325 w 490"/>
              <a:gd name="T29" fmla="*/ 237 h 789"/>
              <a:gd name="T30" fmla="*/ 131 w 490"/>
              <a:gd name="T31" fmla="*/ 43 h 789"/>
              <a:gd name="T32" fmla="*/ 86 w 490"/>
              <a:gd name="T33" fmla="*/ 43 h 789"/>
              <a:gd name="T34" fmla="*/ 43 w 490"/>
              <a:gd name="T35" fmla="*/ 0 h 789"/>
              <a:gd name="T36" fmla="*/ 12 w 490"/>
              <a:gd name="T37" fmla="*/ 0 h 789"/>
              <a:gd name="connsiteX0" fmla="*/ 245 w 10000"/>
              <a:gd name="connsiteY0" fmla="*/ 0 h 10000"/>
              <a:gd name="connsiteX1" fmla="*/ 0 w 10000"/>
              <a:gd name="connsiteY1" fmla="*/ 139 h 10000"/>
              <a:gd name="connsiteX2" fmla="*/ 82 w 10000"/>
              <a:gd name="connsiteY2" fmla="*/ 165 h 10000"/>
              <a:gd name="connsiteX3" fmla="*/ 265 w 10000"/>
              <a:gd name="connsiteY3" fmla="*/ 51 h 10000"/>
              <a:gd name="connsiteX4" fmla="*/ 837 w 10000"/>
              <a:gd name="connsiteY4" fmla="*/ 51 h 10000"/>
              <a:gd name="connsiteX5" fmla="*/ 1714 w 10000"/>
              <a:gd name="connsiteY5" fmla="*/ 596 h 10000"/>
              <a:gd name="connsiteX6" fmla="*/ 2633 w 10000"/>
              <a:gd name="connsiteY6" fmla="*/ 596 h 10000"/>
              <a:gd name="connsiteX7" fmla="*/ 6551 w 10000"/>
              <a:gd name="connsiteY7" fmla="*/ 3029 h 10000"/>
              <a:gd name="connsiteX8" fmla="*/ 6531 w 10000"/>
              <a:gd name="connsiteY8" fmla="*/ 4094 h 10000"/>
              <a:gd name="connsiteX9" fmla="*/ 9918 w 10000"/>
              <a:gd name="connsiteY9" fmla="*/ 6185 h 10000"/>
              <a:gd name="connsiteX10" fmla="*/ 9918 w 10000"/>
              <a:gd name="connsiteY10" fmla="*/ 10000 h 10000"/>
              <a:gd name="connsiteX11" fmla="*/ 10000 w 10000"/>
              <a:gd name="connsiteY11" fmla="*/ 6172 h 10000"/>
              <a:gd name="connsiteX12" fmla="*/ 6612 w 10000"/>
              <a:gd name="connsiteY12" fmla="*/ 4068 h 10000"/>
              <a:gd name="connsiteX13" fmla="*/ 6633 w 10000"/>
              <a:gd name="connsiteY13" fmla="*/ 3004 h 10000"/>
              <a:gd name="connsiteX14" fmla="*/ 2673 w 10000"/>
              <a:gd name="connsiteY14" fmla="*/ 545 h 10000"/>
              <a:gd name="connsiteX15" fmla="*/ 1755 w 10000"/>
              <a:gd name="connsiteY15" fmla="*/ 545 h 10000"/>
              <a:gd name="connsiteX16" fmla="*/ 878 w 10000"/>
              <a:gd name="connsiteY16" fmla="*/ 0 h 10000"/>
              <a:gd name="connsiteX17" fmla="*/ 245 w 10000"/>
              <a:gd name="connsiteY17" fmla="*/ 0 h 10000"/>
              <a:gd name="connsiteX0-1" fmla="*/ 245 w 15172"/>
              <a:gd name="connsiteY0-2" fmla="*/ 0 h 9526"/>
              <a:gd name="connsiteX1-3" fmla="*/ 0 w 15172"/>
              <a:gd name="connsiteY1-4" fmla="*/ 139 h 9526"/>
              <a:gd name="connsiteX2-5" fmla="*/ 82 w 15172"/>
              <a:gd name="connsiteY2-6" fmla="*/ 165 h 9526"/>
              <a:gd name="connsiteX3-7" fmla="*/ 265 w 15172"/>
              <a:gd name="connsiteY3-8" fmla="*/ 51 h 9526"/>
              <a:gd name="connsiteX4-9" fmla="*/ 837 w 15172"/>
              <a:gd name="connsiteY4-10" fmla="*/ 51 h 9526"/>
              <a:gd name="connsiteX5-11" fmla="*/ 1714 w 15172"/>
              <a:gd name="connsiteY5-12" fmla="*/ 596 h 9526"/>
              <a:gd name="connsiteX6-13" fmla="*/ 2633 w 15172"/>
              <a:gd name="connsiteY6-14" fmla="*/ 596 h 9526"/>
              <a:gd name="connsiteX7-15" fmla="*/ 6551 w 15172"/>
              <a:gd name="connsiteY7-16" fmla="*/ 3029 h 9526"/>
              <a:gd name="connsiteX8-17" fmla="*/ 6531 w 15172"/>
              <a:gd name="connsiteY8-18" fmla="*/ 4094 h 9526"/>
              <a:gd name="connsiteX9-19" fmla="*/ 9918 w 15172"/>
              <a:gd name="connsiteY9-20" fmla="*/ 6185 h 9526"/>
              <a:gd name="connsiteX10-21" fmla="*/ 15172 w 15172"/>
              <a:gd name="connsiteY10-22" fmla="*/ 9526 h 9526"/>
              <a:gd name="connsiteX11-23" fmla="*/ 10000 w 15172"/>
              <a:gd name="connsiteY11-24" fmla="*/ 6172 h 9526"/>
              <a:gd name="connsiteX12-25" fmla="*/ 6612 w 15172"/>
              <a:gd name="connsiteY12-26" fmla="*/ 4068 h 9526"/>
              <a:gd name="connsiteX13-27" fmla="*/ 6633 w 15172"/>
              <a:gd name="connsiteY13-28" fmla="*/ 3004 h 9526"/>
              <a:gd name="connsiteX14-29" fmla="*/ 2673 w 15172"/>
              <a:gd name="connsiteY14-30" fmla="*/ 545 h 9526"/>
              <a:gd name="connsiteX15-31" fmla="*/ 1755 w 15172"/>
              <a:gd name="connsiteY15-32" fmla="*/ 545 h 9526"/>
              <a:gd name="connsiteX16-33" fmla="*/ 878 w 15172"/>
              <a:gd name="connsiteY16-34" fmla="*/ 0 h 9526"/>
              <a:gd name="connsiteX17-35" fmla="*/ 245 w 15172"/>
              <a:gd name="connsiteY17-36" fmla="*/ 0 h 9526"/>
              <a:gd name="connsiteX0-37" fmla="*/ 161 w 10215"/>
              <a:gd name="connsiteY0-38" fmla="*/ 0 h 10251"/>
              <a:gd name="connsiteX1-39" fmla="*/ 0 w 10215"/>
              <a:gd name="connsiteY1-40" fmla="*/ 146 h 10251"/>
              <a:gd name="connsiteX2-41" fmla="*/ 54 w 10215"/>
              <a:gd name="connsiteY2-42" fmla="*/ 173 h 10251"/>
              <a:gd name="connsiteX3-43" fmla="*/ 175 w 10215"/>
              <a:gd name="connsiteY3-44" fmla="*/ 54 h 10251"/>
              <a:gd name="connsiteX4-45" fmla="*/ 552 w 10215"/>
              <a:gd name="connsiteY4-46" fmla="*/ 54 h 10251"/>
              <a:gd name="connsiteX5-47" fmla="*/ 1130 w 10215"/>
              <a:gd name="connsiteY5-48" fmla="*/ 626 h 10251"/>
              <a:gd name="connsiteX6-49" fmla="*/ 1735 w 10215"/>
              <a:gd name="connsiteY6-50" fmla="*/ 626 h 10251"/>
              <a:gd name="connsiteX7-51" fmla="*/ 4318 w 10215"/>
              <a:gd name="connsiteY7-52" fmla="*/ 3180 h 10251"/>
              <a:gd name="connsiteX8-53" fmla="*/ 4305 w 10215"/>
              <a:gd name="connsiteY8-54" fmla="*/ 4298 h 10251"/>
              <a:gd name="connsiteX9-55" fmla="*/ 6537 w 10215"/>
              <a:gd name="connsiteY9-56" fmla="*/ 6493 h 10251"/>
              <a:gd name="connsiteX10-57" fmla="*/ 10000 w 10215"/>
              <a:gd name="connsiteY10-58" fmla="*/ 10000 h 10251"/>
              <a:gd name="connsiteX11-59" fmla="*/ 6591 w 10215"/>
              <a:gd name="connsiteY11-60" fmla="*/ 6479 h 10251"/>
              <a:gd name="connsiteX12-61" fmla="*/ 4358 w 10215"/>
              <a:gd name="connsiteY12-62" fmla="*/ 4270 h 10251"/>
              <a:gd name="connsiteX13-63" fmla="*/ 4372 w 10215"/>
              <a:gd name="connsiteY13-64" fmla="*/ 3153 h 10251"/>
              <a:gd name="connsiteX14-65" fmla="*/ 1762 w 10215"/>
              <a:gd name="connsiteY14-66" fmla="*/ 572 h 10251"/>
              <a:gd name="connsiteX15-67" fmla="*/ 1157 w 10215"/>
              <a:gd name="connsiteY15-68" fmla="*/ 572 h 10251"/>
              <a:gd name="connsiteX16-69" fmla="*/ 579 w 10215"/>
              <a:gd name="connsiteY16-70" fmla="*/ 0 h 10251"/>
              <a:gd name="connsiteX17-71" fmla="*/ 161 w 10215"/>
              <a:gd name="connsiteY17-72" fmla="*/ 0 h 10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10215" h="10251">
                <a:moveTo>
                  <a:pt x="161" y="0"/>
                </a:moveTo>
                <a:lnTo>
                  <a:pt x="0" y="146"/>
                </a:lnTo>
                <a:cubicBezTo>
                  <a:pt x="27" y="160"/>
                  <a:pt x="40" y="160"/>
                  <a:pt x="54" y="173"/>
                </a:cubicBezTo>
                <a:cubicBezTo>
                  <a:pt x="94" y="133"/>
                  <a:pt x="135" y="94"/>
                  <a:pt x="175" y="54"/>
                </a:cubicBezTo>
                <a:lnTo>
                  <a:pt x="552" y="54"/>
                </a:lnTo>
                <a:lnTo>
                  <a:pt x="1130" y="626"/>
                </a:lnTo>
                <a:lnTo>
                  <a:pt x="1735" y="626"/>
                </a:lnTo>
                <a:lnTo>
                  <a:pt x="4318" y="3180"/>
                </a:lnTo>
                <a:cubicBezTo>
                  <a:pt x="4313" y="3552"/>
                  <a:pt x="4309" y="3925"/>
                  <a:pt x="4305" y="4298"/>
                </a:cubicBezTo>
                <a:lnTo>
                  <a:pt x="6537" y="6493"/>
                </a:lnTo>
                <a:cubicBezTo>
                  <a:pt x="7691" y="7662"/>
                  <a:pt x="11100" y="11220"/>
                  <a:pt x="10000" y="10000"/>
                </a:cubicBezTo>
                <a:cubicBezTo>
                  <a:pt x="8654" y="8506"/>
                  <a:pt x="7532" y="7434"/>
                  <a:pt x="6591" y="6479"/>
                </a:cubicBezTo>
                <a:cubicBezTo>
                  <a:pt x="5651" y="5524"/>
                  <a:pt x="5102" y="5006"/>
                  <a:pt x="4358" y="4270"/>
                </a:cubicBezTo>
                <a:cubicBezTo>
                  <a:pt x="4363" y="3898"/>
                  <a:pt x="4367" y="3526"/>
                  <a:pt x="4372" y="3153"/>
                </a:cubicBezTo>
                <a:lnTo>
                  <a:pt x="1762" y="572"/>
                </a:lnTo>
                <a:lnTo>
                  <a:pt x="1157" y="572"/>
                </a:lnTo>
                <a:lnTo>
                  <a:pt x="579" y="0"/>
                </a:lnTo>
                <a:lnTo>
                  <a:pt x="161" y="0"/>
                </a:lnTo>
              </a:path>
            </a:pathLst>
          </a:custGeom>
          <a:solidFill>
            <a:srgbClr val="00B4EB">
              <a:alpha val="20000"/>
            </a:srgbClr>
          </a:solidFill>
          <a:ln>
            <a:solidFill>
              <a:srgbClr val="00B4EB">
                <a:alpha val="20000"/>
              </a:srgb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3" name="Rectangle 5"/>
          <p:cNvSpPr>
            <a:spLocks noChangeArrowheads="1"/>
          </p:cNvSpPr>
          <p:nvPr/>
        </p:nvSpPr>
        <p:spPr bwMode="auto">
          <a:xfrm>
            <a:off x="8575775" y="359602"/>
            <a:ext cx="308898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i="0" u="none" strike="noStrike" cap="none" normalizeH="0" baseline="0" dirty="0">
                <a:ln>
                  <a:noFill/>
                </a:ln>
                <a:solidFill>
                  <a:srgbClr val="00B4EB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10110110001010111000101110100111000110100</a:t>
            </a:r>
            <a:endParaRPr kumimoji="0" lang="zh-CN" altLang="zh-CN" sz="1200" i="0" u="none" strike="noStrike" cap="none" normalizeH="0" baseline="0" dirty="0">
              <a:ln>
                <a:noFill/>
              </a:ln>
              <a:solidFill>
                <a:srgbClr val="00B4EB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11" name="组合 1610"/>
          <p:cNvGrpSpPr/>
          <p:nvPr/>
        </p:nvGrpSpPr>
        <p:grpSpPr>
          <a:xfrm>
            <a:off x="-138485" y="182820"/>
            <a:ext cx="939832" cy="951905"/>
            <a:chOff x="3983038" y="1357313"/>
            <a:chExt cx="4078288" cy="4130675"/>
          </a:xfrm>
          <a:solidFill>
            <a:srgbClr val="00CCFF">
              <a:alpha val="20000"/>
            </a:srgbClr>
          </a:solidFill>
        </p:grpSpPr>
        <p:sp>
          <p:nvSpPr>
            <p:cNvPr id="1612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3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4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5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6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7" name="Freeform 26"/>
            <p:cNvSpPr/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8" name="Freeform 27"/>
            <p:cNvSpPr/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9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0" name="Freeform 29"/>
            <p:cNvSpPr/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1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2" name="Freeform 31"/>
            <p:cNvSpPr/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3" name="Freeform 32"/>
            <p:cNvSpPr/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4" name="Freeform 33"/>
            <p:cNvSpPr/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5" name="Freeform 34"/>
            <p:cNvSpPr/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6" name="Freeform 35"/>
            <p:cNvSpPr/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7" name="Freeform 36"/>
            <p:cNvSpPr/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8" name="Freeform 37"/>
            <p:cNvSpPr/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9" name="Freeform 38"/>
            <p:cNvSpPr/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0" name="Freeform 39"/>
            <p:cNvSpPr/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1" name="Freeform 40"/>
            <p:cNvSpPr/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8" name="Freeform 41"/>
            <p:cNvSpPr/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9" name="Freeform 42"/>
            <p:cNvSpPr/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0" name="Freeform 43"/>
            <p:cNvSpPr/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1" name="Freeform 44"/>
            <p:cNvSpPr/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2" name="Freeform 45"/>
            <p:cNvSpPr/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3" name="Freeform 46"/>
            <p:cNvSpPr/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4" name="Freeform 47"/>
            <p:cNvSpPr/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5" name="Freeform 48"/>
            <p:cNvSpPr/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6" name="Freeform 49"/>
            <p:cNvSpPr/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7" name="Freeform 50"/>
            <p:cNvSpPr/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8" name="Freeform 51"/>
            <p:cNvSpPr/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9" name="Freeform 52"/>
            <p:cNvSpPr/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0" name="Freeform 53"/>
            <p:cNvSpPr/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1" name="Freeform 54"/>
            <p:cNvSpPr/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2" name="Freeform 55"/>
            <p:cNvSpPr/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3" name="Freeform 56"/>
            <p:cNvSpPr/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4" name="Freeform 57"/>
            <p:cNvSpPr/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5" name="Freeform 58"/>
            <p:cNvSpPr/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6" name="Freeform 59"/>
            <p:cNvSpPr/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7" name="Freeform 60"/>
            <p:cNvSpPr/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8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9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0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1" name="组合 2240"/>
          <p:cNvGrpSpPr/>
          <p:nvPr/>
        </p:nvGrpSpPr>
        <p:grpSpPr>
          <a:xfrm>
            <a:off x="10778399" y="6033820"/>
            <a:ext cx="1111148" cy="799036"/>
            <a:chOff x="6625889" y="4936390"/>
            <a:chExt cx="1955323" cy="1406090"/>
          </a:xfrm>
        </p:grpSpPr>
        <p:grpSp>
          <p:nvGrpSpPr>
            <p:cNvPr id="2233" name="组合 2232"/>
            <p:cNvGrpSpPr/>
            <p:nvPr/>
          </p:nvGrpSpPr>
          <p:grpSpPr>
            <a:xfrm rot="17870839">
              <a:off x="7267032" y="5028299"/>
              <a:ext cx="1166986" cy="1461375"/>
              <a:chOff x="4753812" y="4644560"/>
              <a:chExt cx="1684346" cy="2109246"/>
            </a:xfrm>
          </p:grpSpPr>
          <p:grpSp>
            <p:nvGrpSpPr>
              <p:cNvPr id="2234" name="组合 2233"/>
              <p:cNvGrpSpPr/>
              <p:nvPr/>
            </p:nvGrpSpPr>
            <p:grpSpPr>
              <a:xfrm rot="21002170">
                <a:off x="4753812" y="4644560"/>
                <a:ext cx="1221345" cy="1373597"/>
                <a:chOff x="4639167" y="2004440"/>
                <a:chExt cx="4279322" cy="4812781"/>
              </a:xfrm>
            </p:grpSpPr>
            <p:sp>
              <p:nvSpPr>
                <p:cNvPr id="2237" name="六边形 2236"/>
                <p:cNvSpPr/>
                <p:nvPr/>
              </p:nvSpPr>
              <p:spPr>
                <a:xfrm rot="18414853">
                  <a:off x="4463395" y="3114179"/>
                  <a:ext cx="2548691" cy="2197147"/>
                </a:xfrm>
                <a:prstGeom prst="hexagon">
                  <a:avLst/>
                </a:prstGeom>
                <a:solidFill>
                  <a:srgbClr val="00CCFF">
                    <a:alpha val="4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8" name="六边形 2237"/>
                <p:cNvSpPr/>
                <p:nvPr/>
              </p:nvSpPr>
              <p:spPr>
                <a:xfrm rot="18414853">
                  <a:off x="6545570" y="2180213"/>
                  <a:ext cx="2548691" cy="2197146"/>
                </a:xfrm>
                <a:prstGeom prst="hexagon">
                  <a:avLst/>
                </a:prstGeom>
                <a:solidFill>
                  <a:srgbClr val="00CCFF">
                    <a:alpha val="6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39" name="六边形 2238"/>
                <p:cNvSpPr/>
                <p:nvPr/>
              </p:nvSpPr>
              <p:spPr>
                <a:xfrm rot="18414853">
                  <a:off x="6211902" y="4444302"/>
                  <a:ext cx="2548691" cy="2197147"/>
                </a:xfrm>
                <a:prstGeom prst="hexagon">
                  <a:avLst/>
                </a:prstGeom>
                <a:solidFill>
                  <a:srgbClr val="00CCFF">
                    <a:alpha val="4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35" name="六边形 2234"/>
              <p:cNvSpPr/>
              <p:nvPr/>
            </p:nvSpPr>
            <p:spPr>
              <a:xfrm>
                <a:off x="5312636" y="5943864"/>
                <a:ext cx="629705" cy="542849"/>
              </a:xfrm>
              <a:prstGeom prst="hexagon">
                <a:avLst/>
              </a:prstGeom>
              <a:solidFill>
                <a:srgbClr val="00CCFF">
                  <a:alpha val="50000"/>
                </a:srgbClr>
              </a:solidFill>
              <a:ln>
                <a:solidFill>
                  <a:srgbClr val="00CCF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6" name="六边形 2235"/>
              <p:cNvSpPr/>
              <p:nvPr/>
            </p:nvSpPr>
            <p:spPr>
              <a:xfrm>
                <a:off x="5808453" y="6210957"/>
                <a:ext cx="629705" cy="542849"/>
              </a:xfrm>
              <a:prstGeom prst="hexagon">
                <a:avLst/>
              </a:prstGeom>
              <a:solidFill>
                <a:srgbClr val="00CCFF">
                  <a:alpha val="10000"/>
                </a:srgbClr>
              </a:solidFill>
              <a:ln>
                <a:solidFill>
                  <a:srgbClr val="00CCF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40" name="六边形 2239"/>
            <p:cNvSpPr/>
            <p:nvPr/>
          </p:nvSpPr>
          <p:spPr>
            <a:xfrm>
              <a:off x="6625889" y="4936390"/>
              <a:ext cx="659731" cy="568733"/>
            </a:xfrm>
            <a:prstGeom prst="hexagon">
              <a:avLst>
                <a:gd name="adj" fmla="val 25508"/>
                <a:gd name="vf" fmla="val 115470"/>
              </a:avLst>
            </a:prstGeom>
            <a:noFill/>
            <a:ln>
              <a:solidFill>
                <a:srgbClr val="00CC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46" name="直接连接符 2245"/>
          <p:cNvCxnSpPr/>
          <p:nvPr/>
        </p:nvCxnSpPr>
        <p:spPr>
          <a:xfrm>
            <a:off x="109220" y="6659880"/>
            <a:ext cx="3667125" cy="0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9" name="直接连接符 2278"/>
          <p:cNvCxnSpPr/>
          <p:nvPr/>
        </p:nvCxnSpPr>
        <p:spPr>
          <a:xfrm>
            <a:off x="318627" y="1352550"/>
            <a:ext cx="0" cy="4330700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9" name="组合 2358"/>
          <p:cNvGrpSpPr/>
          <p:nvPr/>
        </p:nvGrpSpPr>
        <p:grpSpPr>
          <a:xfrm>
            <a:off x="361908" y="1739900"/>
            <a:ext cx="71574" cy="3678621"/>
            <a:chOff x="431800" y="1739900"/>
            <a:chExt cx="71574" cy="3678621"/>
          </a:xfrm>
        </p:grpSpPr>
        <p:cxnSp>
          <p:nvCxnSpPr>
            <p:cNvPr id="2325" name="直接连接符 2324"/>
            <p:cNvCxnSpPr/>
            <p:nvPr/>
          </p:nvCxnSpPr>
          <p:spPr>
            <a:xfrm>
              <a:off x="433133" y="173990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1" name="直接连接符 2330"/>
            <p:cNvCxnSpPr/>
            <p:nvPr/>
          </p:nvCxnSpPr>
          <p:spPr>
            <a:xfrm>
              <a:off x="431800" y="187127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2" name="直接连接符 2331"/>
            <p:cNvCxnSpPr/>
            <p:nvPr/>
          </p:nvCxnSpPr>
          <p:spPr>
            <a:xfrm>
              <a:off x="431800" y="200265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3" name="直接连接符 2332"/>
            <p:cNvCxnSpPr/>
            <p:nvPr/>
          </p:nvCxnSpPr>
          <p:spPr>
            <a:xfrm>
              <a:off x="431800" y="213403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4" name="直接连接符 2333"/>
            <p:cNvCxnSpPr/>
            <p:nvPr/>
          </p:nvCxnSpPr>
          <p:spPr>
            <a:xfrm>
              <a:off x="431800" y="226541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5" name="直接连接符 2334"/>
            <p:cNvCxnSpPr/>
            <p:nvPr/>
          </p:nvCxnSpPr>
          <p:spPr>
            <a:xfrm>
              <a:off x="431800" y="239679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6" name="直接连接符 2335"/>
            <p:cNvCxnSpPr/>
            <p:nvPr/>
          </p:nvCxnSpPr>
          <p:spPr>
            <a:xfrm>
              <a:off x="431800" y="252817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7" name="直接连接符 2336"/>
            <p:cNvCxnSpPr/>
            <p:nvPr/>
          </p:nvCxnSpPr>
          <p:spPr>
            <a:xfrm>
              <a:off x="431800" y="2659555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8" name="直接连接符 2337"/>
            <p:cNvCxnSpPr/>
            <p:nvPr/>
          </p:nvCxnSpPr>
          <p:spPr>
            <a:xfrm>
              <a:off x="431800" y="279093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9" name="直接连接符 2338"/>
            <p:cNvCxnSpPr/>
            <p:nvPr/>
          </p:nvCxnSpPr>
          <p:spPr>
            <a:xfrm>
              <a:off x="431800" y="292231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0" name="直接连接符 2339"/>
            <p:cNvCxnSpPr/>
            <p:nvPr/>
          </p:nvCxnSpPr>
          <p:spPr>
            <a:xfrm>
              <a:off x="431800" y="3053693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1" name="直接连接符 2340"/>
            <p:cNvCxnSpPr/>
            <p:nvPr/>
          </p:nvCxnSpPr>
          <p:spPr>
            <a:xfrm>
              <a:off x="431800" y="318507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2" name="直接连接符 2341"/>
            <p:cNvCxnSpPr/>
            <p:nvPr/>
          </p:nvCxnSpPr>
          <p:spPr>
            <a:xfrm>
              <a:off x="431800" y="331645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3" name="直接连接符 2342"/>
            <p:cNvCxnSpPr/>
            <p:nvPr/>
          </p:nvCxnSpPr>
          <p:spPr>
            <a:xfrm>
              <a:off x="431800" y="344783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4" name="直接连接符 2343"/>
            <p:cNvCxnSpPr/>
            <p:nvPr/>
          </p:nvCxnSpPr>
          <p:spPr>
            <a:xfrm>
              <a:off x="431800" y="357921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5" name="直接连接符 2344"/>
            <p:cNvCxnSpPr/>
            <p:nvPr/>
          </p:nvCxnSpPr>
          <p:spPr>
            <a:xfrm>
              <a:off x="431800" y="371059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6" name="直接连接符 2345"/>
            <p:cNvCxnSpPr/>
            <p:nvPr/>
          </p:nvCxnSpPr>
          <p:spPr>
            <a:xfrm>
              <a:off x="431800" y="384196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7" name="直接连接符 2346"/>
            <p:cNvCxnSpPr/>
            <p:nvPr/>
          </p:nvCxnSpPr>
          <p:spPr>
            <a:xfrm>
              <a:off x="431800" y="397334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8" name="直接连接符 2347"/>
            <p:cNvCxnSpPr/>
            <p:nvPr/>
          </p:nvCxnSpPr>
          <p:spPr>
            <a:xfrm>
              <a:off x="431800" y="410472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9" name="直接连接符 2348"/>
            <p:cNvCxnSpPr/>
            <p:nvPr/>
          </p:nvCxnSpPr>
          <p:spPr>
            <a:xfrm>
              <a:off x="431800" y="423610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0" name="直接连接符 2349"/>
            <p:cNvCxnSpPr/>
            <p:nvPr/>
          </p:nvCxnSpPr>
          <p:spPr>
            <a:xfrm>
              <a:off x="431800" y="436748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1" name="直接连接符 2350"/>
            <p:cNvCxnSpPr/>
            <p:nvPr/>
          </p:nvCxnSpPr>
          <p:spPr>
            <a:xfrm>
              <a:off x="431800" y="449886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2" name="直接连接符 2351"/>
            <p:cNvCxnSpPr/>
            <p:nvPr/>
          </p:nvCxnSpPr>
          <p:spPr>
            <a:xfrm>
              <a:off x="431800" y="4630245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3" name="直接连接符 2352"/>
            <p:cNvCxnSpPr/>
            <p:nvPr/>
          </p:nvCxnSpPr>
          <p:spPr>
            <a:xfrm>
              <a:off x="431800" y="476162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4" name="直接连接符 2353"/>
            <p:cNvCxnSpPr/>
            <p:nvPr/>
          </p:nvCxnSpPr>
          <p:spPr>
            <a:xfrm>
              <a:off x="431800" y="489300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" name="直接连接符 2354"/>
            <p:cNvCxnSpPr/>
            <p:nvPr/>
          </p:nvCxnSpPr>
          <p:spPr>
            <a:xfrm>
              <a:off x="431800" y="5024383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" name="直接连接符 2355"/>
            <p:cNvCxnSpPr/>
            <p:nvPr/>
          </p:nvCxnSpPr>
          <p:spPr>
            <a:xfrm>
              <a:off x="431800" y="515576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" name="直接连接符 2356"/>
            <p:cNvCxnSpPr/>
            <p:nvPr/>
          </p:nvCxnSpPr>
          <p:spPr>
            <a:xfrm>
              <a:off x="431800" y="528714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" name="直接连接符 2357"/>
            <p:cNvCxnSpPr/>
            <p:nvPr/>
          </p:nvCxnSpPr>
          <p:spPr>
            <a:xfrm>
              <a:off x="431800" y="541852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0" name="直接连接符 2359"/>
          <p:cNvCxnSpPr/>
          <p:nvPr/>
        </p:nvCxnSpPr>
        <p:spPr>
          <a:xfrm>
            <a:off x="11812180" y="1352550"/>
            <a:ext cx="0" cy="4330700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" name="椭圆 2360"/>
          <p:cNvSpPr/>
          <p:nvPr/>
        </p:nvSpPr>
        <p:spPr>
          <a:xfrm>
            <a:off x="11694179" y="5299707"/>
            <a:ext cx="237628" cy="237628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2" name="椭圆 2361"/>
          <p:cNvSpPr/>
          <p:nvPr/>
        </p:nvSpPr>
        <p:spPr>
          <a:xfrm>
            <a:off x="11698071" y="4342093"/>
            <a:ext cx="132831" cy="132831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3" name="椭圆 2362"/>
          <p:cNvSpPr/>
          <p:nvPr/>
        </p:nvSpPr>
        <p:spPr>
          <a:xfrm>
            <a:off x="11665262" y="1680802"/>
            <a:ext cx="293835" cy="293835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4" name="椭圆 2363"/>
          <p:cNvSpPr/>
          <p:nvPr/>
        </p:nvSpPr>
        <p:spPr>
          <a:xfrm>
            <a:off x="11697037" y="2421148"/>
            <a:ext cx="80150" cy="80150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5" name="椭圆 2364"/>
          <p:cNvSpPr/>
          <p:nvPr/>
        </p:nvSpPr>
        <p:spPr>
          <a:xfrm>
            <a:off x="11849437" y="2573548"/>
            <a:ext cx="80150" cy="80150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6" name="椭圆 2365"/>
          <p:cNvSpPr/>
          <p:nvPr/>
        </p:nvSpPr>
        <p:spPr>
          <a:xfrm>
            <a:off x="11747621" y="3384479"/>
            <a:ext cx="132831" cy="132831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5640" y="2045970"/>
            <a:ext cx="90017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人工智能概述</a:t>
            </a:r>
            <a:endParaRPr lang="zh-CN" alt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——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1312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技术团第二次分享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     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           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	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何书强 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			6/12/2018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03345" y="845820"/>
            <a:ext cx="73844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2. </a:t>
            </a:r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技术框架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" y="1543685"/>
            <a:ext cx="5847715" cy="3085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18580" y="921385"/>
            <a:ext cx="50107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B0F0"/>
                </a:solidFill>
                <a:latin typeface="+mn-ea"/>
                <a:sym typeface="+mn-ea"/>
              </a:rPr>
              <a:t>计算机像人一样拥有智能能力，可以代替人类实现识别、认知，分析和决策等多种功能。</a:t>
            </a:r>
            <a:endParaRPr lang="zh-CN" altLang="en-US" sz="2000">
              <a:solidFill>
                <a:srgbClr val="00B0F0"/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solidFill>
                <a:srgbClr val="00B0F0"/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solidFill>
                <a:srgbClr val="00B0F0"/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B0F0"/>
                </a:solidFill>
                <a:latin typeface="+mn-ea"/>
                <a:sym typeface="+mn-ea"/>
              </a:rPr>
              <a:t>机器学习同深度学习之间还是有所区别的，机器学习是指计算机的算法能够像人一样，从数据中找到信息，从而学习一些规律。</a:t>
            </a:r>
            <a:endParaRPr lang="zh-CN" altLang="en-US" sz="2000">
              <a:solidFill>
                <a:srgbClr val="00B0F0"/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solidFill>
                <a:srgbClr val="00B0F0"/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solidFill>
                <a:srgbClr val="00B0F0"/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B0F0"/>
                </a:solidFill>
                <a:latin typeface="+mn-ea"/>
                <a:sym typeface="+mn-ea"/>
              </a:rPr>
              <a:t>深度学习是机器学习中一种基于对数据进行表征学习的方法。深度学习是其动机在于建立、模拟人脑进行分析学习的神经网络，特点是将模型处理得更为复杂，从而使模型对数据的理解更加深入。</a:t>
            </a:r>
            <a:endParaRPr lang="zh-CN" altLang="en-US" sz="2000">
              <a:solidFill>
                <a:srgbClr val="00B0F0"/>
              </a:solidFill>
              <a:latin typeface="+mn-ea"/>
              <a:sym typeface="+mn-ea"/>
            </a:endParaRPr>
          </a:p>
          <a:p>
            <a:endParaRPr lang="zh-CN" altLang="en-US" sz="2000">
              <a:solidFill>
                <a:srgbClr val="00B0F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437640"/>
            <a:ext cx="8323580" cy="3371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2670" y="5051425"/>
            <a:ext cx="10570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B0F0"/>
                </a:solidFill>
                <a:sym typeface="+mn-ea"/>
              </a:rPr>
              <a:t>1.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人造卫星故障诊断、视频分析、社交网站解析、声音信号解析、数据可视化 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2.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手写文字识别、声音处理、图像处理、垃圾邮件分类与拦截、网页检索、基因诊断、股票预测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3.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机器人的自动控制、计算机游戏中的人工智能、市场战略的最优化</a:t>
            </a:r>
            <a:endParaRPr lang="zh-CN" altLang="en-US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1415415"/>
            <a:ext cx="8147685" cy="3853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656590"/>
            <a:ext cx="10058400" cy="554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5865" y="715645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8115" y="895985"/>
            <a:ext cx="36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3563A8"/>
                </a:solidFill>
                <a:latin typeface="Vijaya" panose="020B0604020202020204" charset="0"/>
                <a:sym typeface="+mn-ea"/>
              </a:rPr>
              <a:t>3.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180590" y="988060"/>
            <a:ext cx="3416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神经网络正向/逆向传播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2030095"/>
            <a:ext cx="10371455" cy="1971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05" y="4347845"/>
            <a:ext cx="2599690" cy="1724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90" y="4462145"/>
            <a:ext cx="3533140" cy="1609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05865" y="4344035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逆向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2860" y="1835785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正向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5865" y="715645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8115" y="895985"/>
            <a:ext cx="36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3563A8"/>
                </a:solidFill>
                <a:latin typeface="Vijaya" panose="020B0604020202020204" charset="0"/>
                <a:sym typeface="+mn-ea"/>
              </a:rPr>
              <a:t>3.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180590" y="988060"/>
            <a:ext cx="3416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神经网络正向/逆向传播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2030095"/>
            <a:ext cx="10371455" cy="1971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05" y="4347845"/>
            <a:ext cx="2599690" cy="1724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90" y="4462145"/>
            <a:ext cx="3533140" cy="1609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05865" y="4344035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逆向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2860" y="1835785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正向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528955"/>
            <a:ext cx="10314305" cy="5800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93645" y="1781810"/>
            <a:ext cx="7384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17790319373_bd19b24cfc_k.jpg.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647700"/>
            <a:ext cx="1060386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01520" y="1491615"/>
            <a:ext cx="73844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主要内容：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1.  </a:t>
            </a:r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人工智能发展简史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2. </a:t>
            </a:r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技术框架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3. </a:t>
            </a:r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当前行业和政策概况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1234_1527746240_916114.jpg.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383520" cy="5840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93645" y="1781810"/>
            <a:ext cx="7384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3. </a:t>
            </a:r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当前行业和政策概况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数字中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88340"/>
            <a:ext cx="10058400" cy="4032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37000" y="5053330"/>
            <a:ext cx="3620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>
                <a:solidFill>
                  <a:srgbClr val="00B0F0"/>
                </a:solidFill>
              </a:rPr>
              <a:t>数字中国经济峰会</a:t>
            </a:r>
            <a:endParaRPr lang="zh-CN" altLang="zh-CN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93645" y="1781810"/>
            <a:ext cx="73844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寒武纪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商汤科技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图谱科技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Face++</a:t>
            </a:r>
            <a:endParaRPr lang="en-US" altLang="zh-CN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码隆科技</a:t>
            </a:r>
            <a:endParaRPr lang="en-US" altLang="zh-CN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557655"/>
            <a:ext cx="6857365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2038985"/>
            <a:ext cx="9975215" cy="27793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椭圆 216"/>
          <p:cNvSpPr/>
          <p:nvPr/>
        </p:nvSpPr>
        <p:spPr>
          <a:xfrm>
            <a:off x="4667025" y="6088188"/>
            <a:ext cx="955235" cy="955235"/>
          </a:xfrm>
          <a:prstGeom prst="ellipse">
            <a:avLst/>
          </a:prstGeom>
          <a:gradFill flip="none" rotWithShape="1">
            <a:gsLst>
              <a:gs pos="0">
                <a:srgbClr val="00B4EB"/>
              </a:gs>
              <a:gs pos="75000">
                <a:schemeClr val="bg1">
                  <a:lumMod val="6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21940" y="1984375"/>
            <a:ext cx="73844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	1.  </a:t>
            </a:r>
            <a:r>
              <a:rPr lang="zh-CN" altLang="en-US" sz="3200"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人工智能发展简史</a:t>
            </a:r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3200"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1083310"/>
            <a:ext cx="786384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695" y="725805"/>
            <a:ext cx="5714365" cy="4209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2695" y="5243195"/>
            <a:ext cx="6278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摩尔，麦卡锡，明斯基，赛弗里奇，所罗门诺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1458595"/>
            <a:ext cx="9497695" cy="4439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935" y="1155700"/>
            <a:ext cx="6373495" cy="3862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0" y="5230495"/>
            <a:ext cx="351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B0F0"/>
                </a:solidFill>
              </a:rPr>
              <a:t>IBM</a:t>
            </a:r>
            <a:endParaRPr lang="en-US" altLang="zh-CN" sz="28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8460" y="1575435"/>
            <a:ext cx="5977255" cy="3564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4135" y="5472430"/>
            <a:ext cx="2210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Google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028700"/>
            <a:ext cx="2999740" cy="3771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85" y="1028700"/>
            <a:ext cx="3529965" cy="49333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30" y="1248410"/>
            <a:ext cx="2709545" cy="4058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78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华文细黑</vt:lpstr>
      <vt:lpstr>等线</vt:lpstr>
      <vt:lpstr>微软雅黑</vt:lpstr>
      <vt:lpstr>Arial Unicode MS</vt:lpstr>
      <vt:lpstr>等线 Light</vt:lpstr>
      <vt:lpstr>Calibri</vt:lpstr>
      <vt:lpstr>Vijaya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徐行</cp:lastModifiedBy>
  <cp:revision>107</cp:revision>
  <dcterms:created xsi:type="dcterms:W3CDTF">2016-04-13T08:48:00Z</dcterms:created>
  <dcterms:modified xsi:type="dcterms:W3CDTF">2018-06-12T12:06:50Z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