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90650"/>
            <a:ext cx="9144000" cy="2511425"/>
          </a:xfrm>
        </p:spPr>
        <p:txBody>
          <a:bodyPr>
            <a:normAutofit/>
          </a:bodyPr>
          <a:p>
            <a:r>
              <a:rPr lang="x-none" altLang="zh-CN" sz="7200">
                <a:solidFill>
                  <a:schemeClr val="bg1"/>
                </a:solidFill>
                <a:latin typeface="Noto Sans CJK KR" charset="0"/>
                <a:ea typeface="Noto Sans CJK KR" charset="0"/>
              </a:rPr>
              <a:t>代码管理利器</a:t>
            </a:r>
            <a:br>
              <a:rPr lang="x-none" altLang="zh-CN" sz="7200">
                <a:solidFill>
                  <a:schemeClr val="bg1"/>
                </a:solidFill>
                <a:latin typeface="Noto Sans CJK KR" charset="0"/>
                <a:ea typeface="Noto Sans CJK KR" charset="0"/>
              </a:rPr>
            </a:br>
            <a:br>
              <a:rPr lang="x-none" altLang="zh-CN" sz="2400">
                <a:solidFill>
                  <a:schemeClr val="bg1"/>
                </a:solidFill>
                <a:latin typeface="Noto Sans CJK KR" charset="0"/>
                <a:ea typeface="Noto Sans CJK KR" charset="0"/>
              </a:rPr>
            </a:br>
            <a:r>
              <a:rPr lang="x-none" altLang="zh-CN" sz="4000">
                <a:solidFill>
                  <a:schemeClr val="bg1"/>
                </a:solidFill>
                <a:latin typeface="Noto Sans CJK KR" charset="0"/>
                <a:ea typeface="Noto Sans CJK KR" charset="0"/>
              </a:rPr>
              <a:t>Git</a:t>
            </a:r>
            <a:endParaRPr lang="x-none" altLang="zh-CN" sz="4000">
              <a:solidFill>
                <a:schemeClr val="bg1"/>
              </a:solidFill>
              <a:latin typeface="Noto Sans CJK KR" charset="0"/>
              <a:ea typeface="Noto Sans CJK KR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93850" y="4964113"/>
            <a:ext cx="9144000" cy="1655762"/>
          </a:xfrm>
        </p:spPr>
        <p:txBody>
          <a:bodyPr/>
          <a:p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</a:endParaRPr>
          </a:p>
          <a:p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</a:endParaRPr>
          </a:p>
          <a:p>
            <a:r>
              <a:rPr lang="x-none" altLang="zh-CN">
                <a:solidFill>
                  <a:schemeClr val="bg1"/>
                </a:solidFill>
                <a:latin typeface="Noto Sans CJK KR" charset="0"/>
                <a:ea typeface="Noto Sans CJK KR" charset="0"/>
              </a:rPr>
              <a:t>乔明鹤 2018-05-13</a:t>
            </a:r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3525" y="647065"/>
            <a:ext cx="9144000" cy="919480"/>
          </a:xfrm>
        </p:spPr>
        <p:txBody>
          <a:bodyPr>
            <a:normAutofit/>
          </a:bodyPr>
          <a:p>
            <a:r>
              <a:rPr lang="x-none" altLang="zh-CN" sz="4000">
                <a:solidFill>
                  <a:schemeClr val="bg1"/>
                </a:solidFill>
                <a:latin typeface="Noto Sans CJK KR" charset="0"/>
                <a:ea typeface="Noto Sans CJK KR" charset="0"/>
              </a:rPr>
              <a:t> </a:t>
            </a:r>
            <a:endParaRPr lang="x-none" altLang="zh-CN" sz="4000">
              <a:solidFill>
                <a:schemeClr val="bg1"/>
              </a:solidFill>
              <a:latin typeface="Noto Sans CJK KR" charset="0"/>
              <a:ea typeface="Noto Sans CJK KR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00225" y="1668145"/>
            <a:ext cx="9144000" cy="4944110"/>
          </a:xfrm>
        </p:spPr>
        <p:txBody>
          <a:bodyPr/>
          <a:p>
            <a:pPr algn="l"/>
            <a:r>
              <a:rPr lang="x-none" altLang="zh-CN">
                <a:solidFill>
                  <a:schemeClr val="bg1"/>
                </a:solidFill>
                <a:latin typeface="Noto Sans CJK KR" charset="0"/>
                <a:ea typeface="Noto Sans CJK KR" charset="0"/>
              </a:rPr>
              <a:t> </a:t>
            </a:r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</a:endParaRPr>
          </a:p>
        </p:txBody>
      </p:sp>
      <p:pic>
        <p:nvPicPr>
          <p:cNvPr id="5" name="图片 4" descr="252596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1985" y="1375410"/>
            <a:ext cx="5584190" cy="41890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3525" y="647065"/>
            <a:ext cx="9144000" cy="919480"/>
          </a:xfrm>
        </p:spPr>
        <p:txBody>
          <a:bodyPr>
            <a:normAutofit/>
          </a:bodyPr>
          <a:p>
            <a:r>
              <a:rPr lang="x-none" altLang="zh-CN" sz="4000">
                <a:solidFill>
                  <a:schemeClr val="bg1"/>
                </a:solidFill>
                <a:latin typeface="Noto Sans CJK KR" charset="0"/>
                <a:ea typeface="Noto Sans CJK KR" charset="0"/>
              </a:rPr>
              <a:t>Git的诞生</a:t>
            </a:r>
            <a:endParaRPr lang="x-none" altLang="zh-CN" sz="4000">
              <a:solidFill>
                <a:schemeClr val="bg1"/>
              </a:solidFill>
              <a:latin typeface="Noto Sans CJK KR" charset="0"/>
              <a:ea typeface="Noto Sans CJK KR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00225" y="1668145"/>
            <a:ext cx="9144000" cy="4944110"/>
          </a:xfrm>
        </p:spPr>
        <p:txBody>
          <a:bodyPr/>
          <a:p>
            <a:pPr algn="l"/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</a:endParaRPr>
          </a:p>
          <a:p>
            <a:pPr algn="l"/>
            <a:r>
              <a:rPr lang="x-none" altLang="zh-CN">
                <a:solidFill>
                  <a:schemeClr val="bg1"/>
                </a:solidFill>
                <a:latin typeface="Noto Sans CJK KR" charset="0"/>
                <a:ea typeface="Noto Sans CJK KR" charset="0"/>
              </a:rPr>
              <a:t>• 1991  linus创建linux并且手动合并代码</a:t>
            </a:r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</a:endParaRPr>
          </a:p>
          <a:p>
            <a:pPr algn="l"/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</a:endParaRPr>
          </a:p>
          <a:p>
            <a:pPr algn="l"/>
            <a:r>
              <a:rPr lang="x-none" altLang="zh-CN">
                <a:solidFill>
                  <a:schemeClr val="bg1"/>
                </a:solidFill>
                <a:latin typeface="Noto Sans CJK KR" charset="0"/>
                <a:ea typeface="Noto Sans CJK KR" charset="0"/>
                <a:sym typeface="+mn-ea"/>
              </a:rPr>
              <a:t>• 2002  linus选择BitKeeper进行代码合并</a:t>
            </a:r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  <a:sym typeface="+mn-ea"/>
            </a:endParaRPr>
          </a:p>
          <a:p>
            <a:pPr algn="l"/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</a:endParaRPr>
          </a:p>
          <a:p>
            <a:pPr algn="l"/>
            <a:r>
              <a:rPr lang="x-none" altLang="zh-CN">
                <a:solidFill>
                  <a:schemeClr val="bg1"/>
                </a:solidFill>
                <a:latin typeface="Noto Sans CJK KR" charset="0"/>
                <a:ea typeface="Noto Sans CJK KR" charset="0"/>
                <a:sym typeface="+mn-ea"/>
              </a:rPr>
              <a:t>• 2005  Andrew试图破解BitKeeper的协议被发现</a:t>
            </a:r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  <a:sym typeface="+mn-ea"/>
            </a:endParaRPr>
          </a:p>
          <a:p>
            <a:pPr algn="l"/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</a:endParaRPr>
          </a:p>
          <a:p>
            <a:pPr algn="l"/>
            <a:r>
              <a:rPr lang="x-none" altLang="zh-CN">
                <a:solidFill>
                  <a:schemeClr val="bg1"/>
                </a:solidFill>
                <a:latin typeface="Noto Sans CJK KR" charset="0"/>
                <a:ea typeface="Noto Sans CJK KR" charset="0"/>
                <a:sym typeface="+mn-ea"/>
              </a:rPr>
              <a:t>• 2008  GitHub网站上线</a:t>
            </a:r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  <a:sym typeface="+mn-ea"/>
            </a:endParaRPr>
          </a:p>
          <a:p>
            <a:pPr algn="l"/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3525" y="647065"/>
            <a:ext cx="9144000" cy="919480"/>
          </a:xfrm>
        </p:spPr>
        <p:txBody>
          <a:bodyPr>
            <a:normAutofit/>
          </a:bodyPr>
          <a:p>
            <a:r>
              <a:rPr lang="x-none" altLang="zh-CN" sz="4000">
                <a:solidFill>
                  <a:schemeClr val="bg1"/>
                </a:solidFill>
                <a:latin typeface="Noto Sans CJK KR" charset="0"/>
                <a:ea typeface="Noto Sans CJK KR" charset="0"/>
              </a:rPr>
              <a:t>公司使用Git的常规流程</a:t>
            </a:r>
            <a:endParaRPr lang="x-none" altLang="zh-CN" sz="4000">
              <a:solidFill>
                <a:schemeClr val="bg1"/>
              </a:solidFill>
              <a:latin typeface="Noto Sans CJK KR" charset="0"/>
              <a:ea typeface="Noto Sans CJK KR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00225" y="1668145"/>
            <a:ext cx="9144000" cy="4944110"/>
          </a:xfrm>
        </p:spPr>
        <p:txBody>
          <a:bodyPr/>
          <a:p>
            <a:pPr algn="l"/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</a:endParaRPr>
          </a:p>
          <a:p>
            <a:pPr algn="l"/>
            <a:r>
              <a:rPr lang="x-none" altLang="zh-CN">
                <a:solidFill>
                  <a:schemeClr val="bg1"/>
                </a:solidFill>
                <a:latin typeface="Noto Sans CJK KR" charset="0"/>
                <a:ea typeface="Noto Sans CJK KR" charset="0"/>
              </a:rPr>
              <a:t>• git clone http://git.lejent.cn/tutor/white-board.git</a:t>
            </a:r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</a:endParaRPr>
          </a:p>
          <a:p>
            <a:pPr algn="l"/>
            <a:r>
              <a:rPr lang="x-none" altLang="zh-CN">
                <a:solidFill>
                  <a:schemeClr val="bg1"/>
                </a:solidFill>
                <a:latin typeface="Noto Sans CJK KR" charset="0"/>
                <a:ea typeface="Noto Sans CJK KR" charset="0"/>
                <a:sym typeface="+mn-ea"/>
              </a:rPr>
              <a:t>• git checkout –b your-branch-name origin-branch-name</a:t>
            </a:r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  <a:sym typeface="+mn-ea"/>
            </a:endParaRPr>
          </a:p>
          <a:p>
            <a:pPr algn="l"/>
            <a:r>
              <a:rPr lang="x-none" altLang="zh-CN">
                <a:solidFill>
                  <a:schemeClr val="bg1"/>
                </a:solidFill>
                <a:latin typeface="Noto Sans CJK KR" charset="0"/>
                <a:ea typeface="Noto Sans CJK KR" charset="0"/>
                <a:sym typeface="+mn-ea"/>
              </a:rPr>
              <a:t>• git add</a:t>
            </a:r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  <a:sym typeface="+mn-ea"/>
            </a:endParaRPr>
          </a:p>
          <a:p>
            <a:pPr algn="l"/>
            <a:r>
              <a:rPr lang="x-none" altLang="zh-CN">
                <a:solidFill>
                  <a:schemeClr val="bg1"/>
                </a:solidFill>
                <a:latin typeface="Noto Sans CJK KR" charset="0"/>
                <a:ea typeface="Noto Sans CJK KR" charset="0"/>
                <a:sym typeface="+mn-ea"/>
              </a:rPr>
              <a:t>• git commit -m 'feacher/teacher_center'</a:t>
            </a:r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  <a:sym typeface="+mn-ea"/>
            </a:endParaRPr>
          </a:p>
          <a:p>
            <a:pPr algn="l"/>
            <a:r>
              <a:rPr lang="x-none" altLang="zh-CN">
                <a:solidFill>
                  <a:schemeClr val="bg1"/>
                </a:solidFill>
                <a:latin typeface="Noto Sans CJK KR" charset="0"/>
                <a:ea typeface="Noto Sans CJK KR" charset="0"/>
                <a:sym typeface="+mn-ea"/>
              </a:rPr>
              <a:t>• git checkout develop</a:t>
            </a:r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  <a:sym typeface="+mn-ea"/>
            </a:endParaRPr>
          </a:p>
          <a:p>
            <a:pPr algn="l"/>
            <a:r>
              <a:rPr lang="x-none" altLang="zh-CN">
                <a:solidFill>
                  <a:schemeClr val="bg1"/>
                </a:solidFill>
                <a:latin typeface="Noto Sans CJK KR" charset="0"/>
                <a:ea typeface="Noto Sans CJK KR" charset="0"/>
                <a:sym typeface="+mn-ea"/>
              </a:rPr>
              <a:t>• git merge develop  your-branch-name</a:t>
            </a:r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  <a:sym typeface="+mn-ea"/>
            </a:endParaRPr>
          </a:p>
          <a:p>
            <a:pPr algn="l"/>
            <a:r>
              <a:rPr lang="x-none" altLang="zh-CN">
                <a:solidFill>
                  <a:schemeClr val="bg1"/>
                </a:solidFill>
                <a:latin typeface="Noto Sans CJK KR" charset="0"/>
                <a:ea typeface="Noto Sans CJK KR" charset="0"/>
                <a:sym typeface="+mn-ea"/>
              </a:rPr>
              <a:t>• git pull [origin develop]</a:t>
            </a:r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  <a:sym typeface="+mn-ea"/>
            </a:endParaRPr>
          </a:p>
          <a:p>
            <a:pPr algn="l"/>
            <a:r>
              <a:rPr lang="x-none" altLang="zh-CN">
                <a:solidFill>
                  <a:schemeClr val="bg1"/>
                </a:solidFill>
                <a:latin typeface="Noto Sans CJK KR" charset="0"/>
                <a:ea typeface="Noto Sans CJK KR" charset="0"/>
                <a:sym typeface="+mn-ea"/>
              </a:rPr>
              <a:t>• git push [origin develop]</a:t>
            </a:r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  <a:sym typeface="+mn-ea"/>
            </a:endParaRPr>
          </a:p>
          <a:p>
            <a:pPr algn="l"/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3525" y="647065"/>
            <a:ext cx="9144000" cy="919480"/>
          </a:xfrm>
        </p:spPr>
        <p:txBody>
          <a:bodyPr>
            <a:normAutofit/>
          </a:bodyPr>
          <a:p>
            <a:r>
              <a:rPr lang="x-none" altLang="zh-CN" sz="4000">
                <a:solidFill>
                  <a:schemeClr val="bg1"/>
                </a:solidFill>
                <a:latin typeface="Noto Sans CJK KR" charset="0"/>
                <a:ea typeface="Noto Sans CJK KR" charset="0"/>
              </a:rPr>
              <a:t>Git的关键概念</a:t>
            </a:r>
            <a:endParaRPr lang="x-none" altLang="zh-CN" sz="4000">
              <a:solidFill>
                <a:schemeClr val="bg1"/>
              </a:solidFill>
              <a:latin typeface="Noto Sans CJK KR" charset="0"/>
              <a:ea typeface="Noto Sans CJK KR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00225" y="1668145"/>
            <a:ext cx="9144000" cy="4944110"/>
          </a:xfrm>
        </p:spPr>
        <p:txBody>
          <a:bodyPr/>
          <a:p>
            <a:pPr algn="l"/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</a:endParaRPr>
          </a:p>
          <a:p>
            <a:pPr algn="l"/>
            <a:r>
              <a:rPr lang="x-none" altLang="zh-CN">
                <a:solidFill>
                  <a:schemeClr val="bg1"/>
                </a:solidFill>
                <a:latin typeface="Noto Sans CJK KR" charset="0"/>
                <a:ea typeface="Noto Sans CJK KR" charset="0"/>
              </a:rPr>
              <a:t>• working directory（工作区）</a:t>
            </a:r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</a:endParaRPr>
          </a:p>
          <a:p>
            <a:pPr algn="l"/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  <a:sym typeface="+mn-ea"/>
            </a:endParaRPr>
          </a:p>
          <a:p>
            <a:pPr algn="l"/>
            <a:r>
              <a:rPr lang="x-none" altLang="zh-CN">
                <a:solidFill>
                  <a:schemeClr val="bg1"/>
                </a:solidFill>
                <a:latin typeface="Noto Sans CJK KR" charset="0"/>
                <a:ea typeface="Noto Sans CJK KR" charset="0"/>
                <a:sym typeface="+mn-ea"/>
              </a:rPr>
              <a:t>• index（暂存区）</a:t>
            </a:r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  <a:sym typeface="+mn-ea"/>
            </a:endParaRPr>
          </a:p>
          <a:p>
            <a:pPr algn="l"/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  <a:sym typeface="+mn-ea"/>
            </a:endParaRPr>
          </a:p>
          <a:p>
            <a:pPr algn="l"/>
            <a:r>
              <a:rPr lang="x-none" altLang="zh-CN">
                <a:solidFill>
                  <a:schemeClr val="bg1"/>
                </a:solidFill>
                <a:latin typeface="Noto Sans CJK KR" charset="0"/>
                <a:ea typeface="Noto Sans CJK KR" charset="0"/>
                <a:sym typeface="+mn-ea"/>
              </a:rPr>
              <a:t>• master（版本库）</a:t>
            </a:r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  <a:sym typeface="+mn-ea"/>
            </a:endParaRPr>
          </a:p>
          <a:p>
            <a:pPr algn="l"/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3525" y="647065"/>
            <a:ext cx="9144000" cy="919480"/>
          </a:xfrm>
        </p:spPr>
        <p:txBody>
          <a:bodyPr>
            <a:normAutofit/>
          </a:bodyPr>
          <a:p>
            <a:r>
              <a:rPr lang="x-none" altLang="zh-CN" sz="4000">
                <a:solidFill>
                  <a:schemeClr val="bg1"/>
                </a:solidFill>
                <a:latin typeface="Noto Sans CJK KR" charset="0"/>
                <a:ea typeface="Noto Sans CJK KR" charset="0"/>
              </a:rPr>
              <a:t>几个Git命令的详解</a:t>
            </a:r>
            <a:endParaRPr lang="x-none" altLang="zh-CN" sz="4000">
              <a:solidFill>
                <a:schemeClr val="bg1"/>
              </a:solidFill>
              <a:latin typeface="Noto Sans CJK KR" charset="0"/>
              <a:ea typeface="Noto Sans CJK KR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00225" y="1668145"/>
            <a:ext cx="9144000" cy="4944110"/>
          </a:xfrm>
        </p:spPr>
        <p:txBody>
          <a:bodyPr>
            <a:normAutofit lnSpcReduction="10000"/>
          </a:bodyPr>
          <a:p>
            <a:pPr algn="l"/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</a:endParaRPr>
          </a:p>
          <a:p>
            <a:pPr algn="l"/>
            <a:r>
              <a:rPr lang="x-none" altLang="zh-CN">
                <a:solidFill>
                  <a:schemeClr val="bg1"/>
                </a:solidFill>
                <a:latin typeface="Noto Sans CJK KR" charset="0"/>
                <a:ea typeface="Noto Sans CJK KR" charset="0"/>
              </a:rPr>
              <a:t>• diff</a:t>
            </a:r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</a:endParaRPr>
          </a:p>
          <a:p>
            <a:pPr algn="l"/>
            <a:r>
              <a:rPr lang="x-none" altLang="zh-CN">
                <a:solidFill>
                  <a:schemeClr val="bg1"/>
                </a:solidFill>
                <a:latin typeface="Noto Sans CJK KR" charset="0"/>
                <a:ea typeface="Noto Sans CJK KR" charset="0"/>
              </a:rPr>
              <a:t>    </a:t>
            </a:r>
            <a:r>
              <a:rPr lang="x-none" altLang="zh-CN">
                <a:solidFill>
                  <a:schemeClr val="bg1"/>
                </a:solidFill>
                <a:latin typeface="Noto Sans CJK KR" charset="0"/>
                <a:ea typeface="Noto Sans CJK KR" charset="0"/>
                <a:sym typeface="+mn-ea"/>
              </a:rPr>
              <a:t>• </a:t>
            </a:r>
            <a:r>
              <a:rPr lang="x-none" altLang="zh-CN">
                <a:solidFill>
                  <a:schemeClr val="bg1"/>
                </a:solidFill>
                <a:latin typeface="Noto Sans CJK KR" charset="0"/>
                <a:ea typeface="Noto Sans CJK KR" charset="0"/>
              </a:rPr>
              <a:t>git diff 比较的是工作区和暂存区的差别；</a:t>
            </a:r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</a:endParaRPr>
          </a:p>
          <a:p>
            <a:pPr algn="l"/>
            <a:r>
              <a:rPr lang="x-none" altLang="zh-CN">
                <a:solidFill>
                  <a:schemeClr val="bg1"/>
                </a:solidFill>
                <a:latin typeface="Noto Sans CJK KR" charset="0"/>
                <a:ea typeface="Noto Sans CJK KR" charset="0"/>
              </a:rPr>
              <a:t>    </a:t>
            </a:r>
            <a:r>
              <a:rPr lang="x-none" altLang="zh-CN">
                <a:solidFill>
                  <a:schemeClr val="bg1"/>
                </a:solidFill>
                <a:latin typeface="Noto Sans CJK KR" charset="0"/>
                <a:ea typeface="Noto Sans CJK KR" charset="0"/>
                <a:sym typeface="+mn-ea"/>
              </a:rPr>
              <a:t>• </a:t>
            </a:r>
            <a:r>
              <a:rPr lang="x-none" altLang="zh-CN">
                <a:solidFill>
                  <a:schemeClr val="bg1"/>
                </a:solidFill>
                <a:latin typeface="Noto Sans CJK KR" charset="0"/>
                <a:ea typeface="Noto Sans CJK KR" charset="0"/>
              </a:rPr>
              <a:t>git diff --cached 比较的是暂存区和版本库的差别</a:t>
            </a:r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</a:endParaRPr>
          </a:p>
          <a:p>
            <a:pPr algn="l"/>
            <a:r>
              <a:rPr lang="x-none" altLang="zh-CN">
                <a:solidFill>
                  <a:schemeClr val="bg1"/>
                </a:solidFill>
                <a:latin typeface="Noto Sans CJK KR" charset="0"/>
                <a:ea typeface="Noto Sans CJK KR" charset="0"/>
              </a:rPr>
              <a:t>    </a:t>
            </a:r>
            <a:r>
              <a:rPr lang="x-none" altLang="zh-CN">
                <a:solidFill>
                  <a:schemeClr val="bg1"/>
                </a:solidFill>
                <a:latin typeface="Noto Sans CJK KR" charset="0"/>
                <a:ea typeface="Noto Sans CJK KR" charset="0"/>
                <a:sym typeface="+mn-ea"/>
              </a:rPr>
              <a:t>• </a:t>
            </a:r>
            <a:r>
              <a:rPr lang="x-none" altLang="zh-CN">
                <a:solidFill>
                  <a:schemeClr val="bg1"/>
                </a:solidFill>
                <a:latin typeface="Noto Sans CJK KR" charset="0"/>
                <a:ea typeface="Noto Sans CJK KR" charset="0"/>
              </a:rPr>
              <a:t>git diff HEAD 可以查看工作区和版本库的差别</a:t>
            </a:r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3525" y="647065"/>
            <a:ext cx="9144000" cy="919480"/>
          </a:xfrm>
        </p:spPr>
        <p:txBody>
          <a:bodyPr>
            <a:normAutofit/>
          </a:bodyPr>
          <a:p>
            <a:r>
              <a:rPr lang="x-none" altLang="zh-CN" sz="4000">
                <a:solidFill>
                  <a:schemeClr val="bg1"/>
                </a:solidFill>
                <a:latin typeface="Noto Sans CJK KR" charset="0"/>
                <a:ea typeface="Noto Sans CJK KR" charset="0"/>
              </a:rPr>
              <a:t>几个Git命令的详解</a:t>
            </a:r>
            <a:endParaRPr lang="x-none" altLang="zh-CN" sz="4000">
              <a:solidFill>
                <a:schemeClr val="bg1"/>
              </a:solidFill>
              <a:latin typeface="Noto Sans CJK KR" charset="0"/>
              <a:ea typeface="Noto Sans CJK KR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00225" y="1668145"/>
            <a:ext cx="9144000" cy="4944110"/>
          </a:xfrm>
        </p:spPr>
        <p:txBody>
          <a:bodyPr>
            <a:normAutofit lnSpcReduction="10000"/>
          </a:bodyPr>
          <a:p>
            <a:pPr algn="l"/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  <a:sym typeface="+mn-ea"/>
            </a:endParaRPr>
          </a:p>
          <a:p>
            <a:pPr algn="l"/>
            <a:r>
              <a:rPr lang="x-none" altLang="zh-CN">
                <a:solidFill>
                  <a:schemeClr val="bg1"/>
                </a:solidFill>
                <a:latin typeface="Noto Sans CJK KR" charset="0"/>
                <a:ea typeface="Noto Sans CJK KR" charset="0"/>
                <a:sym typeface="+mn-ea"/>
              </a:rPr>
              <a:t>• reset</a:t>
            </a:r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  <a:sym typeface="+mn-ea"/>
            </a:endParaRPr>
          </a:p>
          <a:p>
            <a:pPr algn="l"/>
            <a:r>
              <a:rPr lang="x-none" altLang="zh-CN">
                <a:solidFill>
                  <a:schemeClr val="bg1"/>
                </a:solidFill>
                <a:latin typeface="Noto Sans CJK KR" charset="0"/>
                <a:ea typeface="Noto Sans CJK KR" charset="0"/>
                <a:sym typeface="+mn-ea"/>
              </a:rPr>
              <a:t>    • soft 参数：git reset --soft HEAD～1 意为将版本库软回退1个版本，所谓软回退表示将本地版本库的头指针全部重置到指定版本，且将这次提交之后的所有变更都移动到暂存区   </a:t>
            </a:r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  <a:sym typeface="+mn-ea"/>
            </a:endParaRPr>
          </a:p>
          <a:p>
            <a:pPr algn="l"/>
            <a:r>
              <a:rPr lang="x-none" altLang="zh-CN">
                <a:solidFill>
                  <a:schemeClr val="bg1"/>
                </a:solidFill>
                <a:latin typeface="Noto Sans CJK KR" charset="0"/>
                <a:ea typeface="Noto Sans CJK KR" charset="0"/>
                <a:sym typeface="+mn-ea"/>
              </a:rPr>
              <a:t>    • 默认的mixed参数：git reset HEAD～1 意为将版本库回退1个版本，将本地版本库的头指针全部重置到指定版本，且会重置暂存区，即这次提交之后的所有变更都移动到未暂存阶段</a:t>
            </a:r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  <a:sym typeface="+mn-ea"/>
            </a:endParaRPr>
          </a:p>
          <a:p>
            <a:pPr algn="l"/>
            <a:r>
              <a:rPr lang="x-none" altLang="zh-CN">
                <a:solidFill>
                  <a:schemeClr val="bg1"/>
                </a:solidFill>
                <a:latin typeface="Noto Sans CJK KR" charset="0"/>
                <a:ea typeface="Noto Sans CJK KR" charset="0"/>
                <a:sym typeface="+mn-ea"/>
              </a:rPr>
              <a:t>    • hard参数：git reset --hard HEAD～1 意为将版本库回退1个版本，但是不仅仅是将本地版本库的头指针全部重置到指定版本，也会重置暂存区，并且会将工作区代码也回退到这个版本</a:t>
            </a:r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3525" y="647065"/>
            <a:ext cx="9144000" cy="919480"/>
          </a:xfrm>
        </p:spPr>
        <p:txBody>
          <a:bodyPr>
            <a:normAutofit/>
          </a:bodyPr>
          <a:p>
            <a:r>
              <a:rPr lang="x-none" altLang="zh-CN" sz="4000">
                <a:solidFill>
                  <a:schemeClr val="bg1"/>
                </a:solidFill>
                <a:latin typeface="Noto Sans CJK KR" charset="0"/>
                <a:ea typeface="Noto Sans CJK KR" charset="0"/>
              </a:rPr>
              <a:t>Git的架构</a:t>
            </a:r>
            <a:endParaRPr lang="x-none" altLang="zh-CN" sz="4000">
              <a:solidFill>
                <a:schemeClr val="bg1"/>
              </a:solidFill>
              <a:latin typeface="Noto Sans CJK KR" charset="0"/>
              <a:ea typeface="Noto Sans CJK KR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00225" y="1668145"/>
            <a:ext cx="9144000" cy="4944110"/>
          </a:xfrm>
        </p:spPr>
        <p:txBody>
          <a:bodyPr/>
          <a:p>
            <a:pPr algn="l"/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</a:endParaRPr>
          </a:p>
          <a:p>
            <a:pPr algn="l"/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  <a:sym typeface="+mn-ea"/>
            </a:endParaRPr>
          </a:p>
          <a:p>
            <a:pPr algn="l"/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</a:endParaRPr>
          </a:p>
        </p:txBody>
      </p:sp>
      <p:pic>
        <p:nvPicPr>
          <p:cNvPr id="4" name="图片 3" descr="2015103011020698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0" y="2040890"/>
            <a:ext cx="7381240" cy="36855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3525" y="647065"/>
            <a:ext cx="9144000" cy="919480"/>
          </a:xfrm>
        </p:spPr>
        <p:txBody>
          <a:bodyPr>
            <a:normAutofit/>
          </a:bodyPr>
          <a:p>
            <a:r>
              <a:rPr lang="x-none" altLang="zh-CN" sz="4000">
                <a:solidFill>
                  <a:schemeClr val="bg1"/>
                </a:solidFill>
                <a:latin typeface="Noto Sans CJK KR" charset="0"/>
                <a:ea typeface="Noto Sans CJK KR" charset="0"/>
              </a:rPr>
              <a:t>Git架构之对象</a:t>
            </a:r>
            <a:endParaRPr lang="x-none" altLang="zh-CN" sz="4000">
              <a:solidFill>
                <a:schemeClr val="bg1"/>
              </a:solidFill>
              <a:latin typeface="Noto Sans CJK KR" charset="0"/>
              <a:ea typeface="Noto Sans CJK KR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00225" y="1668145"/>
            <a:ext cx="9144000" cy="4944110"/>
          </a:xfrm>
        </p:spPr>
        <p:txBody>
          <a:bodyPr/>
          <a:p>
            <a:pPr algn="l"/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</a:endParaRPr>
          </a:p>
          <a:p>
            <a:pPr algn="l"/>
            <a:r>
              <a:rPr lang="x-none" altLang="zh-CN">
                <a:solidFill>
                  <a:schemeClr val="bg1"/>
                </a:solidFill>
                <a:latin typeface="Noto Sans CJK KR" charset="0"/>
                <a:ea typeface="Noto Sans CJK KR" charset="0"/>
              </a:rPr>
              <a:t>• blob  文件</a:t>
            </a:r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</a:endParaRPr>
          </a:p>
          <a:p>
            <a:pPr algn="l"/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  <a:sym typeface="+mn-ea"/>
            </a:endParaRPr>
          </a:p>
          <a:p>
            <a:pPr algn="l"/>
            <a:r>
              <a:rPr lang="x-none" altLang="zh-CN">
                <a:solidFill>
                  <a:schemeClr val="bg1"/>
                </a:solidFill>
                <a:latin typeface="Noto Sans CJK KR" charset="0"/>
                <a:ea typeface="Noto Sans CJK KR" charset="0"/>
                <a:sym typeface="+mn-ea"/>
              </a:rPr>
              <a:t>• tree  目录</a:t>
            </a:r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  <a:sym typeface="+mn-ea"/>
            </a:endParaRPr>
          </a:p>
          <a:p>
            <a:pPr algn="l"/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  <a:sym typeface="+mn-ea"/>
            </a:endParaRPr>
          </a:p>
          <a:p>
            <a:pPr algn="l"/>
            <a:r>
              <a:rPr lang="x-none" altLang="zh-CN">
                <a:solidFill>
                  <a:schemeClr val="bg1"/>
                </a:solidFill>
                <a:latin typeface="Noto Sans CJK KR" charset="0"/>
                <a:ea typeface="Noto Sans CJK KR" charset="0"/>
                <a:sym typeface="+mn-ea"/>
              </a:rPr>
              <a:t>• commit  提交</a:t>
            </a:r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  <a:sym typeface="+mn-ea"/>
            </a:endParaRPr>
          </a:p>
          <a:p>
            <a:pPr algn="l"/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</a:endParaRPr>
          </a:p>
        </p:txBody>
      </p:sp>
      <p:pic>
        <p:nvPicPr>
          <p:cNvPr id="4" name="图片 3" descr="Git-Obje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1080" y="1496060"/>
            <a:ext cx="3333750" cy="5537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3525" y="647065"/>
            <a:ext cx="9144000" cy="919480"/>
          </a:xfrm>
        </p:spPr>
        <p:txBody>
          <a:bodyPr>
            <a:normAutofit/>
          </a:bodyPr>
          <a:p>
            <a:r>
              <a:rPr lang="x-none" altLang="zh-CN" sz="4000">
                <a:solidFill>
                  <a:schemeClr val="bg1"/>
                </a:solidFill>
                <a:latin typeface="Noto Sans CJK KR" charset="0"/>
                <a:ea typeface="Noto Sans CJK KR" charset="0"/>
              </a:rPr>
              <a:t>窥探Git内部结构</a:t>
            </a:r>
            <a:endParaRPr lang="x-none" altLang="zh-CN" sz="4000">
              <a:solidFill>
                <a:schemeClr val="bg1"/>
              </a:solidFill>
              <a:latin typeface="Noto Sans CJK KR" charset="0"/>
              <a:ea typeface="Noto Sans CJK KR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00225" y="1668145"/>
            <a:ext cx="9144000" cy="4944110"/>
          </a:xfrm>
        </p:spPr>
        <p:txBody>
          <a:bodyPr/>
          <a:p>
            <a:pPr algn="l"/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</a:endParaRPr>
          </a:p>
          <a:p>
            <a:pPr algn="l"/>
            <a:r>
              <a:rPr lang="x-none" altLang="zh-CN">
                <a:solidFill>
                  <a:schemeClr val="bg1"/>
                </a:solidFill>
                <a:latin typeface="Noto Sans CJK KR" charset="0"/>
                <a:ea typeface="Noto Sans CJK KR" charset="0"/>
              </a:rPr>
              <a:t>• index（暂存区）</a:t>
            </a:r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</a:endParaRPr>
          </a:p>
          <a:p>
            <a:pPr algn="l"/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  <a:sym typeface="+mn-ea"/>
            </a:endParaRPr>
          </a:p>
          <a:p>
            <a:pPr algn="l"/>
            <a:r>
              <a:rPr lang="x-none" altLang="zh-CN">
                <a:solidFill>
                  <a:schemeClr val="bg1"/>
                </a:solidFill>
                <a:latin typeface="Noto Sans CJK KR" charset="0"/>
                <a:ea typeface="Noto Sans CJK KR" charset="0"/>
                <a:sym typeface="+mn-ea"/>
              </a:rPr>
              <a:t>• branch （分支）</a:t>
            </a:r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  <a:sym typeface="+mn-ea"/>
            </a:endParaRPr>
          </a:p>
          <a:p>
            <a:pPr algn="l"/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  <a:sym typeface="+mn-ea"/>
            </a:endParaRPr>
          </a:p>
          <a:p>
            <a:pPr algn="l"/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  <a:sym typeface="+mn-ea"/>
            </a:endParaRPr>
          </a:p>
          <a:p>
            <a:pPr algn="l"/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  <a:sym typeface="+mn-ea"/>
            </a:endParaRPr>
          </a:p>
          <a:p>
            <a:pPr algn="l"/>
            <a:r>
              <a:rPr lang="x-none" altLang="zh-CN">
                <a:solidFill>
                  <a:schemeClr val="bg1"/>
                </a:solidFill>
                <a:latin typeface="Noto Sans CJK KR" charset="0"/>
                <a:ea typeface="Noto Sans CJK KR" charset="0"/>
                <a:sym typeface="+mn-ea"/>
              </a:rPr>
              <a:t>问题一：为什么index和master的实现方式不同？</a:t>
            </a:r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  <a:sym typeface="+mn-ea"/>
            </a:endParaRPr>
          </a:p>
          <a:p>
            <a:pPr algn="l"/>
            <a:r>
              <a:rPr lang="x-none" altLang="zh-CN">
                <a:solidFill>
                  <a:schemeClr val="bg1"/>
                </a:solidFill>
                <a:latin typeface="Noto Sans CJK KR" charset="0"/>
                <a:ea typeface="Noto Sans CJK KR" charset="0"/>
                <a:sym typeface="+mn-ea"/>
              </a:rPr>
              <a:t>问题二：能否自己实现一个git呢？</a:t>
            </a:r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  <a:sym typeface="+mn-ea"/>
            </a:endParaRPr>
          </a:p>
          <a:p>
            <a:pPr algn="l"/>
            <a:endParaRPr lang="x-none" altLang="zh-CN">
              <a:solidFill>
                <a:schemeClr val="bg1"/>
              </a:solidFill>
              <a:latin typeface="Noto Sans CJK KR" charset="0"/>
              <a:ea typeface="Noto Sans CJK KR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1047</Words>
  <Application>Kingsoft Office WPP</Application>
  <PresentationFormat>宽屏</PresentationFormat>
  <Paragraphs>81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代码管理利器  git</vt:lpstr>
      <vt:lpstr>Git的诞生</vt:lpstr>
      <vt:lpstr>公司使用Git的常规流程</vt:lpstr>
      <vt:lpstr>Git的关键概念</vt:lpstr>
      <vt:lpstr>几个Git命令的详解</vt:lpstr>
      <vt:lpstr>Git的关键概念</vt:lpstr>
      <vt:lpstr>几个Git命令的详解</vt:lpstr>
      <vt:lpstr>Git架构之对象</vt:lpstr>
      <vt:lpstr>Git架构之对象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qiaominghe</dc:creator>
  <cp:lastModifiedBy>qiaominghe</cp:lastModifiedBy>
  <cp:revision>1</cp:revision>
  <dcterms:created xsi:type="dcterms:W3CDTF">2018-05-13T03:27:02Z</dcterms:created>
  <dcterms:modified xsi:type="dcterms:W3CDTF">2018-05-13T03:27:02Z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