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1461" r:id="rId2"/>
    <p:sldId id="1447" r:id="rId3"/>
    <p:sldId id="1462" r:id="rId4"/>
    <p:sldId id="1446" r:id="rId5"/>
    <p:sldId id="1463" r:id="rId6"/>
  </p:sldIdLst>
  <p:sldSz cx="9144000" cy="6858000" type="screen4x3"/>
  <p:notesSz cx="9942513" cy="6761163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EB19"/>
    <a:srgbClr val="BBFF33"/>
    <a:srgbClr val="C2FF47"/>
    <a:srgbClr val="00FF00"/>
    <a:srgbClr val="66FF33"/>
    <a:srgbClr val="99FF33"/>
    <a:srgbClr val="66FFFF"/>
    <a:srgbClr val="FFE5FF"/>
    <a:srgbClr val="CCFF33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ลักษณะสีปานกลาง 2 - เน้น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ลักษณะสีปานกลาง 2 - เน้น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ลักษณะสีปานกลาง 1 - เน้น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ลักษณะสีปานกลาง 2 - เน้น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ลักษณะสีปานกลาง 2 - เน้น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47" autoAdjust="0"/>
    <p:restoredTop sz="97081" autoAdjust="0"/>
  </p:normalViewPr>
  <p:slideViewPr>
    <p:cSldViewPr>
      <p:cViewPr varScale="1">
        <p:scale>
          <a:sx n="71" d="100"/>
          <a:sy n="71" d="100"/>
        </p:scale>
        <p:origin x="-11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___Microsoft_Excel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________Microsoft_Excel2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________Microsoft_Excel3.xlsx"/><Relationship Id="rId1" Type="http://schemas.openxmlformats.org/officeDocument/2006/relationships/themeOverride" Target="../theme/themeOverride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___Microsoft_Excel4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________Microsoft_Excel5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8423" cy="338058"/>
          </a:xfrm>
          <a:prstGeom prst="rect">
            <a:avLst/>
          </a:prstGeom>
        </p:spPr>
        <p:txBody>
          <a:bodyPr vert="horz" lIns="91415" tIns="45708" rIns="91415" bIns="45708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quarter" idx="1"/>
          </p:nvPr>
        </p:nvSpPr>
        <p:spPr>
          <a:xfrm>
            <a:off x="5631793" y="1"/>
            <a:ext cx="4308423" cy="338058"/>
          </a:xfrm>
          <a:prstGeom prst="rect">
            <a:avLst/>
          </a:prstGeom>
        </p:spPr>
        <p:txBody>
          <a:bodyPr vert="horz" lIns="91415" tIns="45708" rIns="91415" bIns="45708" rtlCol="0"/>
          <a:lstStyle>
            <a:lvl1pPr algn="r">
              <a:defRPr sz="1200"/>
            </a:lvl1pPr>
          </a:lstStyle>
          <a:p>
            <a:fld id="{C6931D6E-9415-4C90-ADB6-9886A11C44F4}" type="datetimeFigureOut">
              <a:rPr lang="th-TH" smtClean="0"/>
              <a:pPr/>
              <a:t>01/08/62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1" y="6421934"/>
            <a:ext cx="4308423" cy="338058"/>
          </a:xfrm>
          <a:prstGeom prst="rect">
            <a:avLst/>
          </a:prstGeom>
        </p:spPr>
        <p:txBody>
          <a:bodyPr vert="horz" lIns="91415" tIns="45708" rIns="91415" bIns="45708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3"/>
          </p:nvPr>
        </p:nvSpPr>
        <p:spPr>
          <a:xfrm>
            <a:off x="5631793" y="6421934"/>
            <a:ext cx="4308423" cy="338058"/>
          </a:xfrm>
          <a:prstGeom prst="rect">
            <a:avLst/>
          </a:prstGeom>
        </p:spPr>
        <p:txBody>
          <a:bodyPr vert="horz" lIns="91415" tIns="45708" rIns="91415" bIns="45708" rtlCol="0" anchor="b"/>
          <a:lstStyle>
            <a:lvl1pPr algn="r">
              <a:defRPr sz="1200"/>
            </a:lvl1pPr>
          </a:lstStyle>
          <a:p>
            <a:fld id="{4D6A2D12-88DB-443A-A494-BF3A49B48B32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4944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8423" cy="338058"/>
          </a:xfrm>
          <a:prstGeom prst="rect">
            <a:avLst/>
          </a:prstGeom>
        </p:spPr>
        <p:txBody>
          <a:bodyPr vert="horz" lIns="91415" tIns="45708" rIns="91415" bIns="45708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5631793" y="1"/>
            <a:ext cx="4308423" cy="338058"/>
          </a:xfrm>
          <a:prstGeom prst="rect">
            <a:avLst/>
          </a:prstGeom>
        </p:spPr>
        <p:txBody>
          <a:bodyPr vert="horz" lIns="91415" tIns="45708" rIns="91415" bIns="45708" rtlCol="0"/>
          <a:lstStyle>
            <a:lvl1pPr algn="r">
              <a:defRPr sz="1200"/>
            </a:lvl1pPr>
          </a:lstStyle>
          <a:p>
            <a:fld id="{65C28A48-3DD5-4E4D-8100-BCB36EE706EE}" type="datetimeFigureOut">
              <a:rPr lang="th-TH" smtClean="0"/>
              <a:pPr/>
              <a:t>01/08/62</a:t>
            </a:fld>
            <a:endParaRPr lang="th-TH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3279775" y="506413"/>
            <a:ext cx="3382963" cy="2536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5" tIns="45708" rIns="91415" bIns="45708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994252" y="3211553"/>
            <a:ext cx="7954010" cy="3042524"/>
          </a:xfrm>
          <a:prstGeom prst="rect">
            <a:avLst/>
          </a:prstGeom>
        </p:spPr>
        <p:txBody>
          <a:bodyPr vert="horz" lIns="91415" tIns="45708" rIns="91415" bIns="45708" rtlCol="0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1" y="6421934"/>
            <a:ext cx="4308423" cy="338058"/>
          </a:xfrm>
          <a:prstGeom prst="rect">
            <a:avLst/>
          </a:prstGeom>
        </p:spPr>
        <p:txBody>
          <a:bodyPr vert="horz" lIns="91415" tIns="45708" rIns="91415" bIns="45708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5631793" y="6421934"/>
            <a:ext cx="4308423" cy="338058"/>
          </a:xfrm>
          <a:prstGeom prst="rect">
            <a:avLst/>
          </a:prstGeom>
        </p:spPr>
        <p:txBody>
          <a:bodyPr vert="horz" lIns="91415" tIns="45708" rIns="91415" bIns="45708" rtlCol="0" anchor="b"/>
          <a:lstStyle>
            <a:lvl1pPr algn="r">
              <a:defRPr sz="1200"/>
            </a:lvl1pPr>
          </a:lstStyle>
          <a:p>
            <a:fld id="{82CFC4E0-FE02-4474-A479-7361B0B47A4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847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E1CE-F844-454D-8655-5ABEF7265121}" type="datetime1">
              <a:rPr lang="th-TH" smtClean="0"/>
              <a:pPr/>
              <a:t>01/08/62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7D6F-2CA5-4212-B885-146914AAF26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634E-17A0-4B1A-8478-A7097D50F552}" type="datetime1">
              <a:rPr lang="th-TH" smtClean="0"/>
              <a:pPr/>
              <a:t>01/08/62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7D6F-2CA5-4212-B885-146914AAF26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5023-D126-49DE-9222-367B32B59F96}" type="datetime1">
              <a:rPr lang="th-TH" smtClean="0"/>
              <a:pPr/>
              <a:t>01/08/62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7D6F-2CA5-4212-B885-146914AAF26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1DB74-C1A7-42C1-9FEF-2DFCB1129500}" type="datetime1">
              <a:rPr lang="th-TH" smtClean="0"/>
              <a:pPr/>
              <a:t>01/08/62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7D6F-2CA5-4212-B885-146914AAF26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3E94-1EB2-479B-A415-1479EBFDF140}" type="datetime1">
              <a:rPr lang="th-TH" smtClean="0"/>
              <a:pPr/>
              <a:t>01/08/62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7D6F-2CA5-4212-B885-146914AAF26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8974-D0D1-450D-AB48-BD72CE32CC9A}" type="datetime1">
              <a:rPr lang="th-TH" smtClean="0"/>
              <a:pPr/>
              <a:t>01/08/62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7D6F-2CA5-4212-B885-146914AAF26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53048-0837-4DB5-9B37-95AED96C178B}" type="datetime1">
              <a:rPr lang="th-TH" smtClean="0"/>
              <a:pPr/>
              <a:t>01/08/62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7D6F-2CA5-4212-B885-146914AAF26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2FEF-D67B-4928-B67A-AE53044FBCFC}" type="datetime1">
              <a:rPr lang="th-TH" smtClean="0"/>
              <a:pPr/>
              <a:t>01/08/62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7D6F-2CA5-4212-B885-146914AAF26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6096-909C-4389-B7CC-AF8D6B5C6181}" type="datetime1">
              <a:rPr lang="th-TH" smtClean="0"/>
              <a:pPr/>
              <a:t>01/08/62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7D6F-2CA5-4212-B885-146914AAF26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716E-FEAC-45FD-AF24-5B59EFBDB88C}" type="datetime1">
              <a:rPr lang="th-TH" smtClean="0"/>
              <a:pPr/>
              <a:t>01/08/62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7D6F-2CA5-4212-B885-146914AAF26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1760-924E-406E-BE62-2050D78736A8}" type="datetime1">
              <a:rPr lang="th-TH" smtClean="0"/>
              <a:pPr/>
              <a:t>01/08/62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7D6F-2CA5-4212-B885-146914AAF264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dirty="0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dirty="0"/>
              <a:t>คลิกเพื่อแก้ไขลักษณะของข้อความต้นแบบ</a:t>
            </a:r>
          </a:p>
          <a:p>
            <a:pPr lvl="1"/>
            <a:r>
              <a:rPr lang="th-TH" dirty="0"/>
              <a:t>ระดับที่สอง</a:t>
            </a:r>
          </a:p>
          <a:p>
            <a:pPr lvl="2"/>
            <a:r>
              <a:rPr lang="th-TH" dirty="0"/>
              <a:t>ระดับที่สาม</a:t>
            </a:r>
          </a:p>
          <a:p>
            <a:pPr lvl="3"/>
            <a:r>
              <a:rPr lang="th-TH" dirty="0"/>
              <a:t>ระดับที่สี่</a:t>
            </a:r>
          </a:p>
          <a:p>
            <a:pPr lvl="4"/>
            <a:r>
              <a:rPr lang="th-TH" dirty="0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reesiaUPC" pitchFamily="34" charset="-34"/>
              </a:defRPr>
            </a:lvl1pPr>
          </a:lstStyle>
          <a:p>
            <a:fld id="{FD15BAEB-B20F-404B-953A-686D841FE9F5}" type="datetime1">
              <a:rPr lang="th-TH" smtClean="0"/>
              <a:pPr/>
              <a:t>01/08/62</a:t>
            </a:fld>
            <a:endParaRPr lang="th-TH" dirty="0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reesiaUPC" pitchFamily="34" charset="-34"/>
              </a:defRPr>
            </a:lvl1pPr>
          </a:lstStyle>
          <a:p>
            <a:endParaRPr lang="th-TH" dirty="0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reesiaUPC" pitchFamily="34" charset="-34"/>
              </a:defRPr>
            </a:lvl1pPr>
          </a:lstStyle>
          <a:p>
            <a:fld id="{5B707D6F-2CA5-4212-B885-146914AAF264}" type="slidenum">
              <a:rPr lang="th-TH" smtClean="0"/>
              <a:pPr/>
              <a:t>‹#›</a:t>
            </a:fld>
            <a:endParaRPr lang="th-T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FreesiaUPC" pitchFamily="34" charset="-34"/>
          <a:ea typeface="+mj-ea"/>
          <a:cs typeface="FreesiaUPC" pitchFamily="34" charset="-34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FreesiaUPC" pitchFamily="34" charset="-34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FreesiaUPC" pitchFamily="34" charset="-34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FreesiaUPC" pitchFamily="34" charset="-34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FreesiaUPC" pitchFamily="34" charset="-34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FreesiaUPC" pitchFamily="34" charset="-34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สี่เหลี่ยมผืนผ้ามุมมน 8"/>
          <p:cNvSpPr/>
          <p:nvPr/>
        </p:nvSpPr>
        <p:spPr>
          <a:xfrm>
            <a:off x="155575" y="5153417"/>
            <a:ext cx="1726252" cy="157834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2" descr="ผลการค้นหารูปภาพสำหรับ กากบาท clipart"/>
          <p:cNvSpPr>
            <a:spLocks noChangeAspect="1" noChangeArrowheads="1"/>
          </p:cNvSpPr>
          <p:nvPr/>
        </p:nvSpPr>
        <p:spPr bwMode="auto">
          <a:xfrm>
            <a:off x="213084" y="-1714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สี่เหลี่ยมผืนผ้า 44"/>
          <p:cNvSpPr/>
          <p:nvPr/>
        </p:nvSpPr>
        <p:spPr>
          <a:xfrm>
            <a:off x="361852" y="5153417"/>
            <a:ext cx="14061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b="1" dirty="0">
                <a:latin typeface="TH SarabunPSK" panose="020B0500040200020003" pitchFamily="34" charset="-34"/>
                <a:cs typeface="FreesiaUPC" panose="020B0604020202020204" pitchFamily="34" charset="-34"/>
              </a:rPr>
              <a:t>ภาพจังหวัด</a:t>
            </a:r>
          </a:p>
        </p:txBody>
      </p:sp>
      <p:pic>
        <p:nvPicPr>
          <p:cNvPr id="2055" name="Picture 7" descr="C:\Users\Nong-Ple\Downloads\false-1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905" t="23977" r="52695" b="19520"/>
          <a:stretch/>
        </p:blipFill>
        <p:spPr bwMode="auto">
          <a:xfrm>
            <a:off x="570042" y="5613234"/>
            <a:ext cx="945311" cy="90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Chart 238"/>
          <p:cNvGraphicFramePr/>
          <p:nvPr>
            <p:extLst>
              <p:ext uri="{D42A27DB-BD31-4B8C-83A1-F6EECF244321}">
                <p14:modId xmlns:p14="http://schemas.microsoft.com/office/powerpoint/2010/main" val="174228415"/>
              </p:ext>
            </p:extLst>
          </p:nvPr>
        </p:nvGraphicFramePr>
        <p:xfrm>
          <a:off x="6588225" y="2971396"/>
          <a:ext cx="1872208" cy="1200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Freeform: Shape 28">
            <a:extLst>
              <a:ext uri="{FF2B5EF4-FFF2-40B4-BE49-F238E27FC236}">
                <a16:creationId xmlns:a16="http://schemas.microsoft.com/office/drawing/2014/main" xmlns="" id="{BFF89B27-1BF1-4B53-AF47-64B6824B94DD}"/>
              </a:ext>
            </a:extLst>
          </p:cNvPr>
          <p:cNvSpPr/>
          <p:nvPr/>
        </p:nvSpPr>
        <p:spPr>
          <a:xfrm>
            <a:off x="127219" y="51896"/>
            <a:ext cx="1204421" cy="1045911"/>
          </a:xfrm>
          <a:custGeom>
            <a:avLst/>
            <a:gdLst>
              <a:gd name="connsiteX0" fmla="*/ 522351 w 1543389"/>
              <a:gd name="connsiteY0" fmla="*/ 1 h 1385784"/>
              <a:gd name="connsiteX1" fmla="*/ 1042120 w 1543389"/>
              <a:gd name="connsiteY1" fmla="*/ 779 h 1385784"/>
              <a:gd name="connsiteX2" fmla="*/ 1251533 w 1543389"/>
              <a:gd name="connsiteY2" fmla="*/ 121277 h 1385784"/>
              <a:gd name="connsiteX3" fmla="*/ 1511233 w 1543389"/>
              <a:gd name="connsiteY3" fmla="*/ 571090 h 1385784"/>
              <a:gd name="connsiteX4" fmla="*/ 1510881 w 1543389"/>
              <a:gd name="connsiteY4" fmla="*/ 812696 h 1385784"/>
              <a:gd name="connsiteX5" fmla="*/ 1251669 w 1543389"/>
              <a:gd name="connsiteY5" fmla="*/ 1263218 h 1385784"/>
              <a:gd name="connsiteX6" fmla="*/ 1042669 w 1543389"/>
              <a:gd name="connsiteY6" fmla="*/ 1385784 h 1385784"/>
              <a:gd name="connsiteX7" fmla="*/ 522958 w 1543389"/>
              <a:gd name="connsiteY7" fmla="*/ 1384973 h 1385784"/>
              <a:gd name="connsiteX8" fmla="*/ 313544 w 1543389"/>
              <a:gd name="connsiteY8" fmla="*/ 1264475 h 1385784"/>
              <a:gd name="connsiteX9" fmla="*/ 53845 w 1543389"/>
              <a:gd name="connsiteY9" fmla="*/ 814662 h 1385784"/>
              <a:gd name="connsiteX10" fmla="*/ 9276 w 1543389"/>
              <a:gd name="connsiteY10" fmla="*/ 840394 h 1385784"/>
              <a:gd name="connsiteX11" fmla="*/ 21 w 1543389"/>
              <a:gd name="connsiteY11" fmla="*/ 834258 h 1385784"/>
              <a:gd name="connsiteX12" fmla="*/ 13314 w 1543389"/>
              <a:gd name="connsiteY12" fmla="*/ 721201 h 1385784"/>
              <a:gd name="connsiteX13" fmla="*/ 30563 w 1543389"/>
              <a:gd name="connsiteY13" fmla="*/ 711243 h 1385784"/>
              <a:gd name="connsiteX14" fmla="*/ 135061 w 1543389"/>
              <a:gd name="connsiteY14" fmla="*/ 756293 h 1385784"/>
              <a:gd name="connsiteX15" fmla="*/ 135748 w 1543389"/>
              <a:gd name="connsiteY15" fmla="*/ 767375 h 1385784"/>
              <a:gd name="connsiteX16" fmla="*/ 89732 w 1543389"/>
              <a:gd name="connsiteY16" fmla="*/ 793943 h 1385784"/>
              <a:gd name="connsiteX17" fmla="*/ 349431 w 1543389"/>
              <a:gd name="connsiteY17" fmla="*/ 1243755 h 1385784"/>
              <a:gd name="connsiteX18" fmla="*/ 522791 w 1543389"/>
              <a:gd name="connsiteY18" fmla="*/ 1344849 h 1385784"/>
              <a:gd name="connsiteX19" fmla="*/ 1042502 w 1543389"/>
              <a:gd name="connsiteY19" fmla="*/ 1345660 h 1385784"/>
              <a:gd name="connsiteX20" fmla="*/ 1216438 w 1543389"/>
              <a:gd name="connsiteY20" fmla="*/ 1245238 h 1385784"/>
              <a:gd name="connsiteX21" fmla="*/ 1475591 w 1543389"/>
              <a:gd name="connsiteY21" fmla="*/ 794750 h 1385784"/>
              <a:gd name="connsiteX22" fmla="*/ 1474663 w 1543389"/>
              <a:gd name="connsiteY22" fmla="*/ 594103 h 1385784"/>
              <a:gd name="connsiteX23" fmla="*/ 1214964 w 1543389"/>
              <a:gd name="connsiteY23" fmla="*/ 144290 h 1385784"/>
              <a:gd name="connsiteX24" fmla="*/ 1041662 w 1543389"/>
              <a:gd name="connsiteY24" fmla="*/ 43163 h 1385784"/>
              <a:gd name="connsiteX25" fmla="*/ 521987 w 1543389"/>
              <a:gd name="connsiteY25" fmla="*/ 42414 h 1385784"/>
              <a:gd name="connsiteX26" fmla="*/ 348051 w 1543389"/>
              <a:gd name="connsiteY26" fmla="*/ 142836 h 1385784"/>
              <a:gd name="connsiteX27" fmla="*/ 58418 w 1543389"/>
              <a:gd name="connsiteY27" fmla="*/ 643461 h 1385784"/>
              <a:gd name="connsiteX28" fmla="*/ 29843 w 1543389"/>
              <a:gd name="connsiteY28" fmla="*/ 650378 h 1385784"/>
              <a:gd name="connsiteX29" fmla="*/ 22953 w 1543389"/>
              <a:gd name="connsiteY29" fmla="*/ 621734 h 1385784"/>
              <a:gd name="connsiteX30" fmla="*/ 312528 w 1543389"/>
              <a:gd name="connsiteY30" fmla="*/ 121143 h 1385784"/>
              <a:gd name="connsiteX31" fmla="*/ 522351 w 1543389"/>
              <a:gd name="connsiteY31" fmla="*/ 1 h 138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43389" h="1385784">
                <a:moveTo>
                  <a:pt x="522351" y="1"/>
                </a:moveTo>
                <a:lnTo>
                  <a:pt x="1042120" y="779"/>
                </a:lnTo>
                <a:cubicBezTo>
                  <a:pt x="1128339" y="801"/>
                  <a:pt x="1208405" y="46577"/>
                  <a:pt x="1251533" y="121277"/>
                </a:cubicBezTo>
                <a:lnTo>
                  <a:pt x="1511233" y="571090"/>
                </a:lnTo>
                <a:cubicBezTo>
                  <a:pt x="1554361" y="645790"/>
                  <a:pt x="1553971" y="738018"/>
                  <a:pt x="1510881" y="812696"/>
                </a:cubicBezTo>
                <a:lnTo>
                  <a:pt x="1251669" y="1263218"/>
                </a:lnTo>
                <a:cubicBezTo>
                  <a:pt x="1208579" y="1337896"/>
                  <a:pt x="1128123" y="1384348"/>
                  <a:pt x="1042669" y="1385784"/>
                </a:cubicBezTo>
                <a:lnTo>
                  <a:pt x="522958" y="1384973"/>
                </a:lnTo>
                <a:cubicBezTo>
                  <a:pt x="436739" y="1384951"/>
                  <a:pt x="356708" y="1339237"/>
                  <a:pt x="313544" y="1264475"/>
                </a:cubicBezTo>
                <a:lnTo>
                  <a:pt x="53845" y="814662"/>
                </a:lnTo>
                <a:lnTo>
                  <a:pt x="9276" y="840394"/>
                </a:lnTo>
                <a:cubicBezTo>
                  <a:pt x="4992" y="842867"/>
                  <a:pt x="-369" y="840264"/>
                  <a:pt x="21" y="834258"/>
                </a:cubicBezTo>
                <a:lnTo>
                  <a:pt x="13314" y="721201"/>
                </a:lnTo>
                <a:cubicBezTo>
                  <a:pt x="14271" y="712968"/>
                  <a:pt x="22896" y="707989"/>
                  <a:pt x="30563" y="711243"/>
                </a:cubicBezTo>
                <a:lnTo>
                  <a:pt x="135061" y="756293"/>
                </a:lnTo>
                <a:cubicBezTo>
                  <a:pt x="139600" y="757471"/>
                  <a:pt x="140032" y="764902"/>
                  <a:pt x="135748" y="767375"/>
                </a:cubicBezTo>
                <a:lnTo>
                  <a:pt x="89732" y="793943"/>
                </a:lnTo>
                <a:lnTo>
                  <a:pt x="349431" y="1243755"/>
                </a:lnTo>
                <a:cubicBezTo>
                  <a:pt x="385121" y="1305572"/>
                  <a:pt x="451416" y="1343938"/>
                  <a:pt x="522791" y="1344849"/>
                </a:cubicBezTo>
                <a:lnTo>
                  <a:pt x="1042502" y="1345660"/>
                </a:lnTo>
                <a:cubicBezTo>
                  <a:pt x="1113934" y="1346538"/>
                  <a:pt x="1181483" y="1307539"/>
                  <a:pt x="1216438" y="1245238"/>
                </a:cubicBezTo>
                <a:lnTo>
                  <a:pt x="1475591" y="794750"/>
                </a:lnTo>
                <a:cubicBezTo>
                  <a:pt x="1510489" y="732482"/>
                  <a:pt x="1510353" y="655919"/>
                  <a:pt x="1474663" y="594103"/>
                </a:cubicBezTo>
                <a:lnTo>
                  <a:pt x="1214964" y="144290"/>
                </a:lnTo>
                <a:cubicBezTo>
                  <a:pt x="1179310" y="82535"/>
                  <a:pt x="1113072" y="44136"/>
                  <a:pt x="1041662" y="43163"/>
                </a:cubicBezTo>
                <a:lnTo>
                  <a:pt x="521987" y="42414"/>
                </a:lnTo>
                <a:cubicBezTo>
                  <a:pt x="450519" y="41473"/>
                  <a:pt x="382970" y="80473"/>
                  <a:pt x="348051" y="142836"/>
                </a:cubicBezTo>
                <a:lnTo>
                  <a:pt x="58418" y="643461"/>
                </a:lnTo>
                <a:cubicBezTo>
                  <a:pt x="52319" y="652681"/>
                  <a:pt x="39155" y="656482"/>
                  <a:pt x="29843" y="650378"/>
                </a:cubicBezTo>
                <a:cubicBezTo>
                  <a:pt x="20554" y="644180"/>
                  <a:pt x="16832" y="631050"/>
                  <a:pt x="22953" y="621734"/>
                </a:cubicBezTo>
                <a:lnTo>
                  <a:pt x="312528" y="121143"/>
                </a:lnTo>
                <a:cubicBezTo>
                  <a:pt x="355676" y="46431"/>
                  <a:pt x="436132" y="-21"/>
                  <a:pt x="52235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Figure">
            <a:extLst>
              <a:ext uri="{FF2B5EF4-FFF2-40B4-BE49-F238E27FC236}">
                <a16:creationId xmlns:a16="http://schemas.microsoft.com/office/drawing/2014/main" xmlns="" id="{0C6EF656-D072-4268-981B-420F9F94D3E4}"/>
              </a:ext>
            </a:extLst>
          </p:cNvPr>
          <p:cNvSpPr/>
          <p:nvPr/>
        </p:nvSpPr>
        <p:spPr>
          <a:xfrm>
            <a:off x="213085" y="133401"/>
            <a:ext cx="1048218" cy="892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2" h="21600" extrusionOk="0">
                <a:moveTo>
                  <a:pt x="15332" y="0"/>
                </a:moveTo>
                <a:lnTo>
                  <a:pt x="6130" y="0"/>
                </a:lnTo>
                <a:cubicBezTo>
                  <a:pt x="5579" y="0"/>
                  <a:pt x="5083" y="344"/>
                  <a:pt x="4808" y="875"/>
                </a:cubicBezTo>
                <a:lnTo>
                  <a:pt x="207" y="9940"/>
                </a:lnTo>
                <a:cubicBezTo>
                  <a:pt x="-69" y="10472"/>
                  <a:pt x="-69" y="11128"/>
                  <a:pt x="207" y="11660"/>
                </a:cubicBezTo>
                <a:lnTo>
                  <a:pt x="4808" y="20725"/>
                </a:lnTo>
                <a:cubicBezTo>
                  <a:pt x="5083" y="21256"/>
                  <a:pt x="5579" y="21600"/>
                  <a:pt x="6130" y="21600"/>
                </a:cubicBezTo>
                <a:lnTo>
                  <a:pt x="15332" y="21600"/>
                </a:lnTo>
                <a:cubicBezTo>
                  <a:pt x="15883" y="21600"/>
                  <a:pt x="16379" y="21256"/>
                  <a:pt x="16654" y="20725"/>
                </a:cubicBezTo>
                <a:lnTo>
                  <a:pt x="21255" y="11660"/>
                </a:lnTo>
                <a:cubicBezTo>
                  <a:pt x="21531" y="11128"/>
                  <a:pt x="21531" y="10472"/>
                  <a:pt x="21255" y="9940"/>
                </a:cubicBezTo>
                <a:lnTo>
                  <a:pt x="16654" y="875"/>
                </a:lnTo>
                <a:cubicBezTo>
                  <a:pt x="16379" y="344"/>
                  <a:pt x="15855" y="0"/>
                  <a:pt x="15332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sz="1350"/>
          </a:p>
        </p:txBody>
      </p:sp>
      <p:sp>
        <p:nvSpPr>
          <p:cNvPr id="25" name="Freeform: Shape 53">
            <a:extLst>
              <a:ext uri="{FF2B5EF4-FFF2-40B4-BE49-F238E27FC236}">
                <a16:creationId xmlns:a16="http://schemas.microsoft.com/office/drawing/2014/main" xmlns="" id="{D3D1216A-94E8-4FB1-B5A8-DDEE0758470E}"/>
              </a:ext>
            </a:extLst>
          </p:cNvPr>
          <p:cNvSpPr/>
          <p:nvPr/>
        </p:nvSpPr>
        <p:spPr>
          <a:xfrm>
            <a:off x="1132099" y="433447"/>
            <a:ext cx="2757389" cy="670248"/>
          </a:xfrm>
          <a:custGeom>
            <a:avLst/>
            <a:gdLst>
              <a:gd name="connsiteX0" fmla="*/ 241754 w 2757389"/>
              <a:gd name="connsiteY0" fmla="*/ 0 h 616515"/>
              <a:gd name="connsiteX1" fmla="*/ 1314669 w 2757389"/>
              <a:gd name="connsiteY1" fmla="*/ 0 h 616515"/>
              <a:gd name="connsiteX2" fmla="*/ 1745283 w 2757389"/>
              <a:gd name="connsiteY2" fmla="*/ 0 h 616515"/>
              <a:gd name="connsiteX3" fmla="*/ 2757389 w 2757389"/>
              <a:gd name="connsiteY3" fmla="*/ 0 h 616515"/>
              <a:gd name="connsiteX4" fmla="*/ 2757389 w 2757389"/>
              <a:gd name="connsiteY4" fmla="*/ 616515 h 616515"/>
              <a:gd name="connsiteX5" fmla="*/ 1388632 w 2757389"/>
              <a:gd name="connsiteY5" fmla="*/ 616515 h 616515"/>
              <a:gd name="connsiteX6" fmla="*/ 872643 w 2757389"/>
              <a:gd name="connsiteY6" fmla="*/ 616515 h 616515"/>
              <a:gd name="connsiteX7" fmla="*/ 0 w 2757389"/>
              <a:gd name="connsiteY7" fmla="*/ 616515 h 616515"/>
              <a:gd name="connsiteX8" fmla="*/ 225110 w 2757389"/>
              <a:gd name="connsiteY8" fmla="*/ 225142 h 616515"/>
              <a:gd name="connsiteX9" fmla="*/ 259935 w 2757389"/>
              <a:gd name="connsiteY9" fmla="*/ 95189 h 616515"/>
              <a:gd name="connsiteX10" fmla="*/ 241754 w 2757389"/>
              <a:gd name="connsiteY10" fmla="*/ 0 h 61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57389" h="616515">
                <a:moveTo>
                  <a:pt x="241754" y="0"/>
                </a:moveTo>
                <a:lnTo>
                  <a:pt x="1314669" y="0"/>
                </a:lnTo>
                <a:lnTo>
                  <a:pt x="1745283" y="0"/>
                </a:lnTo>
                <a:lnTo>
                  <a:pt x="2757389" y="0"/>
                </a:lnTo>
                <a:lnTo>
                  <a:pt x="2757389" y="616515"/>
                </a:lnTo>
                <a:lnTo>
                  <a:pt x="1388632" y="616515"/>
                </a:lnTo>
                <a:lnTo>
                  <a:pt x="872643" y="616515"/>
                </a:lnTo>
                <a:lnTo>
                  <a:pt x="0" y="616515"/>
                </a:lnTo>
                <a:lnTo>
                  <a:pt x="225110" y="225142"/>
                </a:lnTo>
                <a:cubicBezTo>
                  <a:pt x="247814" y="185869"/>
                  <a:pt x="259935" y="140543"/>
                  <a:pt x="259935" y="95189"/>
                </a:cubicBezTo>
                <a:cubicBezTo>
                  <a:pt x="259935" y="63478"/>
                  <a:pt x="253875" y="30227"/>
                  <a:pt x="24175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th-TH" sz="900" b="1" dirty="0">
              <a:solidFill>
                <a:srgbClr val="000000"/>
              </a:solidFill>
              <a:latin typeface="TH SarabunPSK" panose="020B0500040200020003" pitchFamily="34" charset="-34"/>
              <a:ea typeface="Tahoma" pitchFamily="34" charset="0"/>
              <a:cs typeface="TH SarabunPSK" panose="020B0500040200020003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235350" y="236033"/>
            <a:ext cx="1024282" cy="888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000"/>
              </a:lnSpc>
            </a:pPr>
            <a:r>
              <a:rPr lang="th-TH" b="1" cap="all" dirty="0">
                <a:cs typeface="FreesiaUPC" panose="020B0604020202020204" pitchFamily="34" charset="-34"/>
              </a:rPr>
              <a:t>คณะที่ </a:t>
            </a:r>
            <a:br>
              <a:rPr lang="th-TH" b="1" cap="all" dirty="0">
                <a:cs typeface="FreesiaUPC" panose="020B0604020202020204" pitchFamily="34" charset="-34"/>
              </a:rPr>
            </a:br>
            <a:r>
              <a:rPr lang="th-TH" sz="3200" b="1" cap="all" dirty="0">
                <a:cs typeface="FreesiaUPC" panose="020B0604020202020204" pitchFamily="34" charset="-34"/>
              </a:rPr>
              <a:t>3</a:t>
            </a:r>
            <a:endParaRPr lang="en-US" sz="3200" b="1" cap="all" dirty="0">
              <a:cs typeface="FreesiaUPC" panose="020B0604020202020204" pitchFamily="34" charset="-34"/>
            </a:endParaRPr>
          </a:p>
        </p:txBody>
      </p:sp>
      <p:grpSp>
        <p:nvGrpSpPr>
          <p:cNvPr id="8" name="กลุ่ม 7"/>
          <p:cNvGrpSpPr/>
          <p:nvPr/>
        </p:nvGrpSpPr>
        <p:grpSpPr>
          <a:xfrm>
            <a:off x="1205304" y="116632"/>
            <a:ext cx="7831192" cy="293150"/>
            <a:chOff x="1371463" y="245050"/>
            <a:chExt cx="7665032" cy="293150"/>
          </a:xfrm>
        </p:grpSpPr>
        <p:sp>
          <p:nvSpPr>
            <p:cNvPr id="26" name="Freeform: Shape 51">
              <a:extLst>
                <a:ext uri="{FF2B5EF4-FFF2-40B4-BE49-F238E27FC236}">
                  <a16:creationId xmlns:a16="http://schemas.microsoft.com/office/drawing/2014/main" xmlns="" id="{E2CAC63D-2209-409A-976E-0A93EAE37F82}"/>
                </a:ext>
              </a:extLst>
            </p:cNvPr>
            <p:cNvSpPr/>
            <p:nvPr/>
          </p:nvSpPr>
          <p:spPr>
            <a:xfrm>
              <a:off x="1371463" y="245050"/>
              <a:ext cx="2712057" cy="293150"/>
            </a:xfrm>
            <a:custGeom>
              <a:avLst/>
              <a:gdLst>
                <a:gd name="connsiteX0" fmla="*/ 0 w 2712057"/>
                <a:gd name="connsiteY0" fmla="*/ 0 h 293150"/>
                <a:gd name="connsiteX1" fmla="*/ 872641 w 2712057"/>
                <a:gd name="connsiteY1" fmla="*/ 0 h 293150"/>
                <a:gd name="connsiteX2" fmla="*/ 1928123 w 2712057"/>
                <a:gd name="connsiteY2" fmla="*/ 0 h 293150"/>
                <a:gd name="connsiteX3" fmla="*/ 2712057 w 2712057"/>
                <a:gd name="connsiteY3" fmla="*/ 0 h 293150"/>
                <a:gd name="connsiteX4" fmla="*/ 2712057 w 2712057"/>
                <a:gd name="connsiteY4" fmla="*/ 293150 h 293150"/>
                <a:gd name="connsiteX5" fmla="*/ 1757359 w 2712057"/>
                <a:gd name="connsiteY5" fmla="*/ 293150 h 293150"/>
                <a:gd name="connsiteX6" fmla="*/ 1184868 w 2712057"/>
                <a:gd name="connsiteY6" fmla="*/ 293150 h 293150"/>
                <a:gd name="connsiteX7" fmla="*/ 170764 w 2712057"/>
                <a:gd name="connsiteY7" fmla="*/ 293150 h 293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12057" h="293150">
                  <a:moveTo>
                    <a:pt x="0" y="0"/>
                  </a:moveTo>
                  <a:lnTo>
                    <a:pt x="872641" y="0"/>
                  </a:lnTo>
                  <a:lnTo>
                    <a:pt x="1928123" y="0"/>
                  </a:lnTo>
                  <a:lnTo>
                    <a:pt x="2712057" y="0"/>
                  </a:lnTo>
                  <a:lnTo>
                    <a:pt x="2712057" y="293150"/>
                  </a:lnTo>
                  <a:lnTo>
                    <a:pt x="1757359" y="293150"/>
                  </a:lnTo>
                  <a:lnTo>
                    <a:pt x="1184868" y="293150"/>
                  </a:lnTo>
                  <a:lnTo>
                    <a:pt x="170764" y="2931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cap="all" dirty="0"/>
            </a:p>
          </p:txBody>
        </p:sp>
        <p:sp>
          <p:nvSpPr>
            <p:cNvPr id="5" name="สี่เหลี่ยมผืนผ้า 4"/>
            <p:cNvSpPr/>
            <p:nvPr/>
          </p:nvSpPr>
          <p:spPr>
            <a:xfrm>
              <a:off x="3635896" y="245050"/>
              <a:ext cx="5400599" cy="293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สี่เหลี่ยมผืนผ้า 28"/>
          <p:cNvSpPr/>
          <p:nvPr/>
        </p:nvSpPr>
        <p:spPr>
          <a:xfrm>
            <a:off x="3631014" y="432471"/>
            <a:ext cx="5400599" cy="6643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1475656" y="376788"/>
            <a:ext cx="7373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h-TH" sz="2400" b="1" spc="-50" dirty="0">
                <a:latin typeface="FreesiaUPC" panose="020B0604020202020204" pitchFamily="34" charset="-34"/>
                <a:cs typeface="FreesiaUPC" panose="020B0604020202020204" pitchFamily="34" charset="-34"/>
              </a:rPr>
              <a:t>3.8 </a:t>
            </a:r>
            <a:r>
              <a:rPr lang="th-TH" sz="2400" b="1" spc="-50" dirty="0">
                <a:latin typeface="FreesiaUPC" panose="020B0604020202020204" pitchFamily="34" charset="-34"/>
                <a:ea typeface="Tahoma" pitchFamily="34" charset="0"/>
                <a:cs typeface="FreesiaUPC" panose="020B0604020202020204" pitchFamily="34" charset="-34"/>
              </a:rPr>
              <a:t>เขตสุขภาพมีการดำเนินงาน </a:t>
            </a:r>
            <a:r>
              <a:rPr lang="en-US" sz="2400" b="1" spc="-50" dirty="0">
                <a:latin typeface="FreesiaUPC" panose="020B0604020202020204" pitchFamily="34" charset="-34"/>
                <a:ea typeface="Tahoma" pitchFamily="34" charset="0"/>
                <a:cs typeface="FreesiaUPC" panose="020B0604020202020204" pitchFamily="34" charset="-34"/>
              </a:rPr>
              <a:t>Digital Transformation </a:t>
            </a:r>
            <a:r>
              <a:rPr lang="th-TH" sz="2400" b="1" spc="-50" dirty="0">
                <a:latin typeface="FreesiaUPC" panose="020B0604020202020204" pitchFamily="34" charset="-34"/>
                <a:ea typeface="Tahoma" pitchFamily="34" charset="0"/>
                <a:cs typeface="FreesiaUPC" panose="020B0604020202020204" pitchFamily="34" charset="-34"/>
              </a:rPr>
              <a:t>เพื่อก้าวสู่การเป็น </a:t>
            </a:r>
            <a:r>
              <a:rPr lang="en-US" sz="2400" b="1" spc="-50" dirty="0">
                <a:latin typeface="FreesiaUPC" panose="020B0604020202020204" pitchFamily="34" charset="-34"/>
                <a:ea typeface="Tahoma" pitchFamily="34" charset="0"/>
                <a:cs typeface="FreesiaUPC" panose="020B0604020202020204" pitchFamily="34" charset="-34"/>
              </a:rPr>
              <a:t>Smart Hospital </a:t>
            </a:r>
            <a:r>
              <a:rPr lang="th-TH" sz="24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(เป้าหมาย รพท. ร้อยละ 100 และ รพช. ร้อยละ 50)</a:t>
            </a:r>
            <a:endParaRPr lang="en-US" sz="2400" b="1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graphicFrame>
        <p:nvGraphicFramePr>
          <p:cNvPr id="27" name="ตาราง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880029"/>
              </p:ext>
            </p:extLst>
          </p:nvPr>
        </p:nvGraphicFramePr>
        <p:xfrm>
          <a:off x="1983155" y="1700808"/>
          <a:ext cx="705334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7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922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113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9656">
                <a:tc>
                  <a:txBody>
                    <a:bodyPr/>
                    <a:lstStyle/>
                    <a:p>
                      <a:pPr algn="ctr" fontAlgn="b"/>
                      <a:r>
                        <a:rPr lang="th-TH" sz="1800" b="1" u="none" kern="1200" dirty="0" err="1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Tahoma" pitchFamily="34" charset="0"/>
                          <a:cs typeface="TH SarabunPSK" panose="020B0500040200020003" pitchFamily="34" charset="-34"/>
                        </a:rPr>
                        <a:t>รพท</a:t>
                      </a:r>
                      <a:r>
                        <a:rPr lang="th-TH" sz="1800" b="1" u="none" kern="1200" dirty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Tahoma" pitchFamily="34" charset="0"/>
                          <a:cs typeface="TH SarabunPSK" panose="020B0500040200020003" pitchFamily="34" charset="-34"/>
                        </a:rPr>
                        <a:t>. 1 แห่ง</a:t>
                      </a:r>
                    </a:p>
                    <a:p>
                      <a:pPr algn="ctr" fontAlgn="b"/>
                      <a:r>
                        <a:rPr lang="th-TH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Tahoma" pitchFamily="34" charset="0"/>
                          <a:cs typeface="TH SarabunPSK" panose="020B0500040200020003" pitchFamily="34" charset="-34"/>
                        </a:rPr>
                        <a:t>รพช</a:t>
                      </a:r>
                      <a:r>
                        <a:rPr lang="th-TH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TH SarabunPSK" panose="020B0500040200020003" pitchFamily="34" charset="-34"/>
                          <a:ea typeface="Tahoma" pitchFamily="34" charset="0"/>
                          <a:cs typeface="TH SarabunPSK" panose="020B0500040200020003" pitchFamily="34" charset="-34"/>
                        </a:rPr>
                        <a:t>. 4 แห่ง</a:t>
                      </a:r>
                      <a:endParaRPr lang="th-TH" sz="18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Tahoma" pitchFamily="34" charset="0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itchFamily="34" charset="0"/>
                          <a:cs typeface="TH SarabunPSK" panose="020B0500040200020003" pitchFamily="34" charset="-34"/>
                        </a:rPr>
                        <a:t>1</a:t>
                      </a:r>
                    </a:p>
                    <a:p>
                      <a:pPr algn="ctr"/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itchFamily="34" charset="0"/>
                          <a:cs typeface="TH SarabunPSK" panose="020B0500040200020003" pitchFamily="34" charset="-34"/>
                        </a:rPr>
                        <a:t>3</a:t>
                      </a:r>
                    </a:p>
                  </a:txBody>
                  <a:tcPr>
                    <a:solidFill>
                      <a:srgbClr val="DEB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itchFamily="34" charset="0"/>
                          <a:cs typeface="TH SarabunPSK" panose="020B0500040200020003" pitchFamily="34" charset="-34"/>
                        </a:rPr>
                        <a:t>100</a:t>
                      </a:r>
                    </a:p>
                    <a:p>
                      <a:pPr algn="ctr"/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itchFamily="34" charset="0"/>
                          <a:cs typeface="TH SarabunPSK" panose="020B0500040200020003" pitchFamily="34" charset="-34"/>
                        </a:rPr>
                        <a:t>75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8" name="ตาราง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756365"/>
              </p:ext>
            </p:extLst>
          </p:nvPr>
        </p:nvGraphicFramePr>
        <p:xfrm>
          <a:off x="1979711" y="2348880"/>
          <a:ext cx="7051902" cy="2377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363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155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th-TH" sz="16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ข้อเสนอแนะจากรอบที่</a:t>
                      </a:r>
                      <a:r>
                        <a:rPr lang="th-TH" sz="1600" b="1" baseline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 1/2562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</a:txBody>
                  <a:tcP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6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ผลการดำเนินงาน</a:t>
                      </a:r>
                    </a:p>
                  </a:txBody>
                  <a:tcP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6359">
                <a:tc>
                  <a:txBody>
                    <a:bodyPr/>
                    <a:lstStyle/>
                    <a:p>
                      <a:r>
                        <a:rPr lang="th-TH" sz="16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1. ศึกษา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Software </a:t>
                      </a:r>
                      <a:r>
                        <a:rPr lang="th-TH" sz="16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อื่นๆ และทดสอบการใช้งาน, นำเสนองบประมาณในการติดตั้ง </a:t>
                      </a:r>
                    </a:p>
                    <a:p>
                      <a:r>
                        <a:rPr lang="th-TH" sz="16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2. ผู้บริหารระดับ </a:t>
                      </a:r>
                      <a:r>
                        <a:rPr lang="th-TH" sz="1600" b="1" dirty="0" err="1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สสจ</a:t>
                      </a:r>
                      <a:r>
                        <a:rPr lang="th-TH" sz="16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. เร่งรัดให้ </a:t>
                      </a:r>
                      <a:r>
                        <a:rPr lang="th-TH" sz="1600" b="1" dirty="0" err="1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รพท</a:t>
                      </a:r>
                      <a:r>
                        <a:rPr lang="th-TH" sz="16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.เป้าหมายทำการประเมินตนเองโดยเร็ว</a:t>
                      </a:r>
                    </a:p>
                    <a:p>
                      <a:r>
                        <a:rPr lang="th-TH" sz="16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3. </a:t>
                      </a:r>
                      <a:r>
                        <a:rPr lang="th-TH" sz="1600" b="1" dirty="0" err="1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สสจ</a:t>
                      </a:r>
                      <a:r>
                        <a:rPr lang="th-TH" sz="16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. มีแผนส่ง เจ้าหน้าที่เข้ารับการอบรมที่</a:t>
                      </a:r>
                      <a:r>
                        <a:rPr lang="th-TH" sz="1600" b="1" baseline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 </a:t>
                      </a:r>
                      <a:r>
                        <a:rPr lang="th-TH" sz="16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รพ.ปทุมธานี ที่เป็นต้นแบบ เรื่องระบบคิว การเชื่อมโยงด้วย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HIS gateway </a:t>
                      </a:r>
                      <a:r>
                        <a:rPr lang="th-TH" sz="16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ทุกระดับ</a:t>
                      </a:r>
                    </a:p>
                  </a:txBody>
                  <a:tcPr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6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1. โรงพยาบาลทุกแห่ง ดำเนินการติดตั้งและทดสอบระบบ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HIS Gateway</a:t>
                      </a:r>
                      <a:r>
                        <a:rPr lang="th-TH" sz="16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 ผ่าน</a:t>
                      </a:r>
                      <a:r>
                        <a:rPr lang="th-TH" sz="1600" b="1" baseline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App H4U</a:t>
                      </a:r>
                      <a:endParaRPr lang="th-TH" sz="1600" b="1" baseline="0" dirty="0">
                        <a:solidFill>
                          <a:schemeClr val="tx1"/>
                        </a:solidFill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  <a:p>
                      <a:r>
                        <a:rPr lang="th-TH" sz="1600" b="1" baseline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2. โรงพยาบาลใช้ระบบคิวดิจิทัล ในการให้บริการผู้ป่วย </a:t>
                      </a:r>
                    </a:p>
                    <a:p>
                      <a:r>
                        <a:rPr lang="th-TH" sz="1600" b="1" baseline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    (ยกเว้น รพ.สุขสำราญ อยู่ระหว่างการพัฒนาาระบบคิวดิจิทัล)</a:t>
                      </a:r>
                    </a:p>
                    <a:p>
                      <a:r>
                        <a:rPr lang="th-TH" sz="1600" b="1" baseline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3. โรงพยาบาลทุกแห่ง ใช้ใบสั่งยาอิเล็กทรอนิกส์ผ่าน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HIS </a:t>
                      </a:r>
                      <a:endParaRPr lang="th-TH" sz="1600" b="1" baseline="0" dirty="0">
                        <a:solidFill>
                          <a:schemeClr val="tx1"/>
                        </a:solidFill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  <a:p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4</a:t>
                      </a:r>
                      <a:r>
                        <a:rPr lang="th-TH" sz="1600" b="1" baseline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. รพ.ระนอง ตอบแบบประเมิน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HAIT </a:t>
                      </a:r>
                      <a:r>
                        <a:rPr lang="th-TH" sz="1600" b="1" baseline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และได้รับการตรวจประเมินจากคณะกรรมการจังหวัด 2 ครั้ง  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  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</a:txBody>
                  <a:tcPr>
                    <a:solidFill>
                      <a:srgbClr val="FF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30" name="กลุ่ม 29"/>
          <p:cNvGrpSpPr/>
          <p:nvPr/>
        </p:nvGrpSpPr>
        <p:grpSpPr>
          <a:xfrm>
            <a:off x="2339752" y="1124744"/>
            <a:ext cx="6372520" cy="573158"/>
            <a:chOff x="2339752" y="1919738"/>
            <a:chExt cx="6372520" cy="573158"/>
          </a:xfrm>
        </p:grpSpPr>
        <p:grpSp>
          <p:nvGrpSpPr>
            <p:cNvPr id="31" name="กลุ่ม 30"/>
            <p:cNvGrpSpPr/>
            <p:nvPr/>
          </p:nvGrpSpPr>
          <p:grpSpPr>
            <a:xfrm>
              <a:off x="2339752" y="1919738"/>
              <a:ext cx="1692000" cy="573158"/>
              <a:chOff x="2339752" y="1919738"/>
              <a:chExt cx="1692000" cy="573158"/>
            </a:xfrm>
          </p:grpSpPr>
          <p:sp>
            <p:nvSpPr>
              <p:cNvPr id="44" name="Rectangle 20">
                <a:extLst>
                  <a:ext uri="{FF2B5EF4-FFF2-40B4-BE49-F238E27FC236}">
                    <a16:creationId xmlns:a16="http://schemas.microsoft.com/office/drawing/2014/main" xmlns="" id="{6B75C27D-0298-49EF-A90A-12C19A824383}"/>
                  </a:ext>
                </a:extLst>
              </p:cNvPr>
              <p:cNvSpPr/>
              <p:nvPr/>
            </p:nvSpPr>
            <p:spPr>
              <a:xfrm>
                <a:off x="2339752" y="1949355"/>
                <a:ext cx="1692000" cy="543541"/>
              </a:xfrm>
              <a:custGeom>
                <a:avLst/>
                <a:gdLst/>
                <a:ahLst/>
                <a:cxnLst/>
                <a:rect l="l" t="t" r="r" b="b"/>
                <a:pathLst>
                  <a:path w="1512168" h="543541">
                    <a:moveTo>
                      <a:pt x="0" y="0"/>
                    </a:moveTo>
                    <a:lnTo>
                      <a:pt x="1512168" y="0"/>
                    </a:lnTo>
                    <a:lnTo>
                      <a:pt x="1512168" y="390102"/>
                    </a:lnTo>
                    <a:lnTo>
                      <a:pt x="845079" y="390102"/>
                    </a:lnTo>
                    <a:lnTo>
                      <a:pt x="756084" y="543541"/>
                    </a:lnTo>
                    <a:lnTo>
                      <a:pt x="667090" y="390102"/>
                    </a:lnTo>
                    <a:lnTo>
                      <a:pt x="0" y="3901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E14A2F68-454F-44E1-B426-7390F3986A72}"/>
                  </a:ext>
                </a:extLst>
              </p:cNvPr>
              <p:cNvSpPr txBox="1"/>
              <p:nvPr/>
            </p:nvSpPr>
            <p:spPr>
              <a:xfrm>
                <a:off x="2537666" y="1919738"/>
                <a:ext cx="13685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0">
                  <a:defRPr/>
                </a:pPr>
                <a:r>
                  <a:rPr lang="th-TH" altLang="ko-KR" sz="2400" b="1" dirty="0">
                    <a:cs typeface="FreesiaUPC" panose="020B0604020202020204" pitchFamily="34" charset="-34"/>
                  </a:rPr>
                  <a:t>เป้าหมาย</a:t>
                </a:r>
                <a:endParaRPr lang="en-JM" altLang="ko-KR" sz="2400" b="1" dirty="0">
                  <a:cs typeface="FreesiaUPC" panose="020B0604020202020204" pitchFamily="34" charset="-34"/>
                </a:endParaRPr>
              </a:p>
            </p:txBody>
          </p:sp>
        </p:grpSp>
        <p:grpSp>
          <p:nvGrpSpPr>
            <p:cNvPr id="32" name="กลุ่ม 31"/>
            <p:cNvGrpSpPr/>
            <p:nvPr/>
          </p:nvGrpSpPr>
          <p:grpSpPr>
            <a:xfrm>
              <a:off x="4716016" y="1919738"/>
              <a:ext cx="1692000" cy="573158"/>
              <a:chOff x="4716016" y="1919738"/>
              <a:chExt cx="1692000" cy="573158"/>
            </a:xfrm>
          </p:grpSpPr>
          <p:sp>
            <p:nvSpPr>
              <p:cNvPr id="36" name="Rectangle 20">
                <a:extLst>
                  <a:ext uri="{FF2B5EF4-FFF2-40B4-BE49-F238E27FC236}">
                    <a16:creationId xmlns:a16="http://schemas.microsoft.com/office/drawing/2014/main" xmlns="" id="{3D1AC290-871E-4A6F-99E6-55635C422D5F}"/>
                  </a:ext>
                </a:extLst>
              </p:cNvPr>
              <p:cNvSpPr/>
              <p:nvPr/>
            </p:nvSpPr>
            <p:spPr>
              <a:xfrm>
                <a:off x="4716016" y="1949355"/>
                <a:ext cx="1692000" cy="543541"/>
              </a:xfrm>
              <a:custGeom>
                <a:avLst/>
                <a:gdLst/>
                <a:ahLst/>
                <a:cxnLst/>
                <a:rect l="l" t="t" r="r" b="b"/>
                <a:pathLst>
                  <a:path w="1512168" h="543541">
                    <a:moveTo>
                      <a:pt x="0" y="0"/>
                    </a:moveTo>
                    <a:lnTo>
                      <a:pt x="1512168" y="0"/>
                    </a:lnTo>
                    <a:lnTo>
                      <a:pt x="1512168" y="390102"/>
                    </a:lnTo>
                    <a:lnTo>
                      <a:pt x="845079" y="390102"/>
                    </a:lnTo>
                    <a:lnTo>
                      <a:pt x="756084" y="543541"/>
                    </a:lnTo>
                    <a:lnTo>
                      <a:pt x="667090" y="390102"/>
                    </a:lnTo>
                    <a:lnTo>
                      <a:pt x="0" y="390102"/>
                    </a:lnTo>
                    <a:close/>
                  </a:path>
                </a:pathLst>
              </a:custGeom>
              <a:solidFill>
                <a:srgbClr val="CC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0158746E-F2C5-473F-86DE-7DF4498F9C9C}"/>
                  </a:ext>
                </a:extLst>
              </p:cNvPr>
              <p:cNvSpPr txBox="1"/>
              <p:nvPr/>
            </p:nvSpPr>
            <p:spPr>
              <a:xfrm>
                <a:off x="4931637" y="1919738"/>
                <a:ext cx="13685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0">
                  <a:defRPr/>
                </a:pPr>
                <a:r>
                  <a:rPr lang="th-TH" altLang="ko-KR" sz="2400" b="1" dirty="0">
                    <a:cs typeface="FreesiaUPC" panose="020B0604020202020204" pitchFamily="34" charset="-34"/>
                  </a:rPr>
                  <a:t>ผลงาน</a:t>
                </a:r>
                <a:endParaRPr lang="en-JM" altLang="ko-KR" sz="2400" b="1" dirty="0">
                  <a:cs typeface="FreesiaUPC" panose="020B0604020202020204" pitchFamily="34" charset="-34"/>
                </a:endParaRPr>
              </a:p>
            </p:txBody>
          </p:sp>
        </p:grpSp>
        <p:grpSp>
          <p:nvGrpSpPr>
            <p:cNvPr id="33" name="กลุ่ม 32"/>
            <p:cNvGrpSpPr/>
            <p:nvPr/>
          </p:nvGrpSpPr>
          <p:grpSpPr>
            <a:xfrm>
              <a:off x="7020272" y="1919738"/>
              <a:ext cx="1692000" cy="573158"/>
              <a:chOff x="7020272" y="1919738"/>
              <a:chExt cx="1692000" cy="573158"/>
            </a:xfrm>
          </p:grpSpPr>
          <p:sp>
            <p:nvSpPr>
              <p:cNvPr id="34" name="Rectangle 20">
                <a:extLst>
                  <a:ext uri="{FF2B5EF4-FFF2-40B4-BE49-F238E27FC236}">
                    <a16:creationId xmlns:a16="http://schemas.microsoft.com/office/drawing/2014/main" xmlns="" id="{619B67CC-7390-4182-87AF-BD811D5B20BA}"/>
                  </a:ext>
                </a:extLst>
              </p:cNvPr>
              <p:cNvSpPr/>
              <p:nvPr/>
            </p:nvSpPr>
            <p:spPr>
              <a:xfrm>
                <a:off x="7020272" y="1949355"/>
                <a:ext cx="1692000" cy="543541"/>
              </a:xfrm>
              <a:custGeom>
                <a:avLst/>
                <a:gdLst/>
                <a:ahLst/>
                <a:cxnLst/>
                <a:rect l="l" t="t" r="r" b="b"/>
                <a:pathLst>
                  <a:path w="1512168" h="543541">
                    <a:moveTo>
                      <a:pt x="0" y="0"/>
                    </a:moveTo>
                    <a:lnTo>
                      <a:pt x="1512168" y="0"/>
                    </a:lnTo>
                    <a:lnTo>
                      <a:pt x="1512168" y="390102"/>
                    </a:lnTo>
                    <a:lnTo>
                      <a:pt x="845079" y="390102"/>
                    </a:lnTo>
                    <a:lnTo>
                      <a:pt x="756084" y="543541"/>
                    </a:lnTo>
                    <a:lnTo>
                      <a:pt x="667090" y="390102"/>
                    </a:lnTo>
                    <a:lnTo>
                      <a:pt x="0" y="39010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A25C72BF-5172-4F0F-872C-497728DD36D4}"/>
                  </a:ext>
                </a:extLst>
              </p:cNvPr>
              <p:cNvSpPr txBox="1"/>
              <p:nvPr/>
            </p:nvSpPr>
            <p:spPr>
              <a:xfrm>
                <a:off x="7235894" y="1919738"/>
                <a:ext cx="13685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0">
                  <a:defRPr/>
                </a:pPr>
                <a:r>
                  <a:rPr lang="th-TH" altLang="ko-KR" sz="2400" b="1" dirty="0">
                    <a:cs typeface="FreesiaUPC" panose="020B0604020202020204" pitchFamily="34" charset="-34"/>
                  </a:rPr>
                  <a:t>ร้อยละ</a:t>
                </a:r>
                <a:endParaRPr lang="en-JM" altLang="ko-KR" sz="2400" b="1" dirty="0">
                  <a:cs typeface="FreesiaUPC" panose="020B0604020202020204" pitchFamily="34" charset="-34"/>
                </a:endParaRPr>
              </a:p>
            </p:txBody>
          </p:sp>
        </p:grpSp>
      </p:grpSp>
      <p:grpSp>
        <p:nvGrpSpPr>
          <p:cNvPr id="54" name="กลุ่ม 53"/>
          <p:cNvGrpSpPr/>
          <p:nvPr/>
        </p:nvGrpSpPr>
        <p:grpSpPr>
          <a:xfrm>
            <a:off x="35496" y="1131602"/>
            <a:ext cx="1778316" cy="3744416"/>
            <a:chOff x="154711" y="1484784"/>
            <a:chExt cx="1778316" cy="3744416"/>
          </a:xfrm>
        </p:grpSpPr>
        <p:pic>
          <p:nvPicPr>
            <p:cNvPr id="55" name="รูปภาพ 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64" t="1682" r="28123" b="1942"/>
            <a:stretch/>
          </p:blipFill>
          <p:spPr bwMode="auto">
            <a:xfrm>
              <a:off x="154711" y="1484784"/>
              <a:ext cx="1778316" cy="3744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วงรี 6"/>
            <p:cNvSpPr/>
            <p:nvPr/>
          </p:nvSpPr>
          <p:spPr bwMode="auto">
            <a:xfrm>
              <a:off x="463550" y="4653136"/>
              <a:ext cx="194665" cy="200227"/>
            </a:xfrm>
            <a:prstGeom prst="ellipse">
              <a:avLst/>
            </a:prstGeom>
            <a:solidFill>
              <a:srgbClr val="FE0E0E"/>
            </a:solidFill>
            <a:ln>
              <a:solidFill>
                <a:srgbClr val="FE0E0E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/>
            </a:p>
          </p:txBody>
        </p:sp>
        <p:sp>
          <p:nvSpPr>
            <p:cNvPr id="58" name="วงรี 6"/>
            <p:cNvSpPr/>
            <p:nvPr/>
          </p:nvSpPr>
          <p:spPr bwMode="auto">
            <a:xfrm>
              <a:off x="1311399" y="2996952"/>
              <a:ext cx="194665" cy="200227"/>
            </a:xfrm>
            <a:prstGeom prst="ellipse">
              <a:avLst/>
            </a:prstGeom>
            <a:solidFill>
              <a:srgbClr val="32EB19"/>
            </a:solidFill>
            <a:ln>
              <a:solidFill>
                <a:srgbClr val="32EB19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/>
            </a:p>
          </p:txBody>
        </p:sp>
        <p:sp>
          <p:nvSpPr>
            <p:cNvPr id="60" name="วงรี 6"/>
            <p:cNvSpPr/>
            <p:nvPr/>
          </p:nvSpPr>
          <p:spPr bwMode="auto">
            <a:xfrm>
              <a:off x="797140" y="4231418"/>
              <a:ext cx="194665" cy="198836"/>
            </a:xfrm>
            <a:prstGeom prst="ellipse">
              <a:avLst/>
            </a:prstGeom>
            <a:solidFill>
              <a:srgbClr val="32EB19"/>
            </a:solidFill>
            <a:ln>
              <a:solidFill>
                <a:srgbClr val="32EB19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/>
            </a:p>
          </p:txBody>
        </p:sp>
      </p:grpSp>
      <p:sp>
        <p:nvSpPr>
          <p:cNvPr id="38" name="วงรี 6"/>
          <p:cNvSpPr/>
          <p:nvPr/>
        </p:nvSpPr>
        <p:spPr bwMode="auto">
          <a:xfrm>
            <a:off x="1326894" y="1958229"/>
            <a:ext cx="194665" cy="200227"/>
          </a:xfrm>
          <a:prstGeom prst="ellipse">
            <a:avLst/>
          </a:prstGeom>
          <a:solidFill>
            <a:srgbClr val="32EB19"/>
          </a:solidFill>
          <a:ln>
            <a:solidFill>
              <a:srgbClr val="32EB19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th-TH"/>
          </a:p>
        </p:txBody>
      </p:sp>
      <p:sp>
        <p:nvSpPr>
          <p:cNvPr id="39" name="วงรี 6"/>
          <p:cNvSpPr/>
          <p:nvPr/>
        </p:nvSpPr>
        <p:spPr bwMode="auto">
          <a:xfrm>
            <a:off x="872590" y="3212976"/>
            <a:ext cx="194665" cy="198836"/>
          </a:xfrm>
          <a:prstGeom prst="ellipse">
            <a:avLst/>
          </a:prstGeom>
          <a:solidFill>
            <a:srgbClr val="32EB19"/>
          </a:solidFill>
          <a:ln>
            <a:solidFill>
              <a:srgbClr val="32EB19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th-TH"/>
          </a:p>
        </p:txBody>
      </p:sp>
      <p:graphicFrame>
        <p:nvGraphicFramePr>
          <p:cNvPr id="40" name="ตาราง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026026"/>
              </p:ext>
            </p:extLst>
          </p:nvPr>
        </p:nvGraphicFramePr>
        <p:xfrm>
          <a:off x="1984594" y="4725144"/>
          <a:ext cx="7051902" cy="2133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330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2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729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729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37137">
                <a:tc rowSpan="2"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หน่วยบริการ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ระดับ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1</a:t>
                      </a:r>
                      <a:r>
                        <a:rPr lang="th-TH" sz="14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Smart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 Tool</a:t>
                      </a:r>
                      <a:endParaRPr lang="th-TH" sz="1400" b="1" dirty="0">
                        <a:solidFill>
                          <a:schemeClr val="tx1"/>
                        </a:solidFill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1600" b="1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FreesiaUPC" panose="020B0604020202020204" pitchFamily="34" charset="-34"/>
                      </a:endParaRPr>
                    </a:p>
                  </a:txBody>
                  <a:tcP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ระดับ</a:t>
                      </a:r>
                      <a:r>
                        <a:rPr lang="th-TH" sz="1400" b="1" baseline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2</a:t>
                      </a:r>
                      <a:r>
                        <a:rPr lang="th-TH" sz="1400" b="1" baseline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Smart Service</a:t>
                      </a:r>
                      <a:endParaRPr lang="th-TH" sz="1400" b="1" dirty="0">
                        <a:solidFill>
                          <a:schemeClr val="tx1"/>
                        </a:solidFill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th-TH" sz="1600" b="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HIS Gate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way</a:t>
                      </a:r>
                      <a:endParaRPr lang="th-TH" sz="1400" b="1" dirty="0">
                        <a:solidFill>
                          <a:schemeClr val="tx1"/>
                        </a:solidFill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Queue Online</a:t>
                      </a:r>
                      <a:endParaRPr lang="th-TH" sz="1400" b="1" dirty="0">
                        <a:solidFill>
                          <a:schemeClr val="tx1"/>
                        </a:solidFill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ใบสั่งยาอิเล็กทรอนิกส์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137"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โรงพยาบาลระนอง</a:t>
                      </a:r>
                    </a:p>
                  </a:txBody>
                  <a:tcPr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ea typeface="Segoe UI Emoji"/>
                          <a:cs typeface="FreesiaUPC" panose="020B0604020202020204" pitchFamily="34" charset="-34"/>
                        </a:rPr>
                        <a:t>✓</a:t>
                      </a:r>
                      <a:endParaRPr lang="th-TH" sz="1400" b="1" dirty="0">
                        <a:solidFill>
                          <a:schemeClr val="tx1"/>
                        </a:solidFill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</a:txBody>
                  <a:tcPr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ea typeface="Segoe UI Emoji"/>
                          <a:cs typeface="FreesiaUPC" panose="020B0604020202020204" pitchFamily="34" charset="-34"/>
                        </a:rPr>
                        <a:t>✓</a:t>
                      </a:r>
                      <a:endParaRPr lang="th-TH" sz="1400" b="1" dirty="0">
                        <a:solidFill>
                          <a:schemeClr val="tx1"/>
                        </a:solidFill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</a:txBody>
                  <a:tcPr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ea typeface="Segoe UI Emoji"/>
                          <a:cs typeface="FreesiaUPC" panose="020B0604020202020204" pitchFamily="34" charset="-34"/>
                        </a:rPr>
                        <a:t>✓</a:t>
                      </a:r>
                      <a:endParaRPr lang="th-TH" sz="1400" b="1" dirty="0">
                        <a:solidFill>
                          <a:schemeClr val="tx1"/>
                        </a:solidFill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</a:txBody>
                  <a:tcPr>
                    <a:solidFill>
                      <a:srgbClr val="FF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137"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โรงพยาบาลละอุ่น</a:t>
                      </a:r>
                    </a:p>
                  </a:txBody>
                  <a:tcPr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ea typeface="Segoe UI Emoji"/>
                          <a:cs typeface="FreesiaUPC" panose="020B0604020202020204" pitchFamily="34" charset="-34"/>
                        </a:rPr>
                        <a:t>✓</a:t>
                      </a:r>
                      <a:endParaRPr lang="th-TH" sz="1400" b="1" dirty="0">
                        <a:solidFill>
                          <a:schemeClr val="tx1"/>
                        </a:solidFill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</a:txBody>
                  <a:tcPr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ea typeface="Segoe UI Emoji"/>
                          <a:cs typeface="FreesiaUPC" panose="020B0604020202020204" pitchFamily="34" charset="-34"/>
                        </a:rPr>
                        <a:t>✓</a:t>
                      </a:r>
                      <a:endParaRPr lang="th-TH" sz="1400" b="1" dirty="0">
                        <a:solidFill>
                          <a:schemeClr val="tx1"/>
                        </a:solidFill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</a:txBody>
                  <a:tcPr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ea typeface="Segoe UI Emoji"/>
                          <a:cs typeface="FreesiaUPC" panose="020B0604020202020204" pitchFamily="34" charset="-34"/>
                        </a:rPr>
                        <a:t>✓</a:t>
                      </a:r>
                      <a:endParaRPr lang="th-TH" sz="1400" b="1" dirty="0">
                        <a:solidFill>
                          <a:schemeClr val="tx1"/>
                        </a:solidFill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</a:txBody>
                  <a:tcPr>
                    <a:solidFill>
                      <a:srgbClr val="FF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137"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โรงพยาบาลกระบุรี</a:t>
                      </a:r>
                    </a:p>
                  </a:txBody>
                  <a:tcPr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ea typeface="Segoe UI Emoji"/>
                          <a:cs typeface="FreesiaUPC" panose="020B0604020202020204" pitchFamily="34" charset="-34"/>
                        </a:rPr>
                        <a:t>✓</a:t>
                      </a:r>
                      <a:endParaRPr lang="th-TH" sz="1400" b="1" dirty="0">
                        <a:solidFill>
                          <a:schemeClr val="tx1"/>
                        </a:solidFill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</a:txBody>
                  <a:tcPr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ea typeface="Segoe UI Emoji"/>
                          <a:cs typeface="FreesiaUPC" panose="020B0604020202020204" pitchFamily="34" charset="-34"/>
                        </a:rPr>
                        <a:t>✓</a:t>
                      </a:r>
                      <a:endParaRPr lang="th-TH" sz="1400" b="1" dirty="0">
                        <a:solidFill>
                          <a:schemeClr val="tx1"/>
                        </a:solidFill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</a:txBody>
                  <a:tcPr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ea typeface="Segoe UI Emoji"/>
                          <a:cs typeface="FreesiaUPC" panose="020B0604020202020204" pitchFamily="34" charset="-34"/>
                        </a:rPr>
                        <a:t>✓</a:t>
                      </a:r>
                      <a:endParaRPr lang="th-TH" sz="1400" b="1" dirty="0">
                        <a:solidFill>
                          <a:schemeClr val="tx1"/>
                        </a:solidFill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</a:txBody>
                  <a:tcPr>
                    <a:solidFill>
                      <a:srgbClr val="FF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137"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โรงพยาบาล</a:t>
                      </a:r>
                      <a:r>
                        <a:rPr lang="th-TH" sz="1400" b="1" dirty="0" err="1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กะเปอร์</a:t>
                      </a:r>
                      <a:endParaRPr lang="th-TH" sz="1400" b="1" dirty="0">
                        <a:solidFill>
                          <a:schemeClr val="tx1"/>
                        </a:solidFill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</a:txBody>
                  <a:tcPr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ea typeface="Segoe UI Emoji"/>
                          <a:cs typeface="FreesiaUPC" panose="020B0604020202020204" pitchFamily="34" charset="-34"/>
                        </a:rPr>
                        <a:t>✓</a:t>
                      </a:r>
                      <a:endParaRPr lang="th-TH" sz="1400" b="1" dirty="0">
                        <a:solidFill>
                          <a:schemeClr val="tx1"/>
                        </a:solidFill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</a:txBody>
                  <a:tcPr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ea typeface="Segoe UI Emoji"/>
                          <a:cs typeface="FreesiaUPC" panose="020B0604020202020204" pitchFamily="34" charset="-34"/>
                        </a:rPr>
                        <a:t>✓</a:t>
                      </a:r>
                      <a:endParaRPr lang="th-TH" sz="1400" b="1" dirty="0">
                        <a:solidFill>
                          <a:schemeClr val="tx1"/>
                        </a:solidFill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</a:txBody>
                  <a:tcPr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ea typeface="Segoe UI Emoji"/>
                          <a:cs typeface="FreesiaUPC" panose="020B0604020202020204" pitchFamily="34" charset="-34"/>
                        </a:rPr>
                        <a:t>✓</a:t>
                      </a:r>
                      <a:endParaRPr lang="th-TH" sz="1400" b="1" dirty="0">
                        <a:solidFill>
                          <a:schemeClr val="tx1"/>
                        </a:solidFill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</a:txBody>
                  <a:tcPr>
                    <a:solidFill>
                      <a:srgbClr val="FF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7137"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โรงพยาบาลสุขสำราญ</a:t>
                      </a:r>
                    </a:p>
                  </a:txBody>
                  <a:tcPr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ea typeface="Segoe UI Emoji"/>
                          <a:cs typeface="FreesiaUPC" panose="020B0604020202020204" pitchFamily="34" charset="-34"/>
                        </a:rPr>
                        <a:t>✓</a:t>
                      </a:r>
                      <a:endParaRPr lang="th-TH" sz="1400" b="1" dirty="0">
                        <a:solidFill>
                          <a:schemeClr val="tx1"/>
                        </a:solidFill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</a:txBody>
                  <a:tcPr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-</a:t>
                      </a:r>
                      <a:endParaRPr lang="th-TH" sz="1400" b="1" dirty="0">
                        <a:solidFill>
                          <a:schemeClr val="tx1"/>
                        </a:solidFill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</a:txBody>
                  <a:tcPr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ea typeface="Segoe UI Emoji"/>
                          <a:cs typeface="FreesiaUPC" panose="020B0604020202020204" pitchFamily="34" charset="-34"/>
                        </a:rPr>
                        <a:t>✓</a:t>
                      </a:r>
                      <a:endParaRPr lang="th-TH" sz="1400" b="1" dirty="0">
                        <a:solidFill>
                          <a:schemeClr val="tx1"/>
                        </a:solidFill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</a:txBody>
                  <a:tcPr>
                    <a:solidFill>
                      <a:srgbClr val="FF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46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ผลการค้นหารูปภาพสำหรับ กากบาท clipart"/>
          <p:cNvSpPr>
            <a:spLocks noChangeAspect="1" noChangeArrowheads="1"/>
          </p:cNvSpPr>
          <p:nvPr/>
        </p:nvSpPr>
        <p:spPr bwMode="auto">
          <a:xfrm>
            <a:off x="213084" y="-1714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6" name="Chart 238"/>
          <p:cNvGraphicFramePr/>
          <p:nvPr>
            <p:extLst>
              <p:ext uri="{D42A27DB-BD31-4B8C-83A1-F6EECF244321}">
                <p14:modId xmlns:p14="http://schemas.microsoft.com/office/powerpoint/2010/main" val="241600186"/>
              </p:ext>
            </p:extLst>
          </p:nvPr>
        </p:nvGraphicFramePr>
        <p:xfrm>
          <a:off x="6588225" y="2251316"/>
          <a:ext cx="1872208" cy="1200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4" name="รูปภาพ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75" y="497424"/>
            <a:ext cx="3188329" cy="23901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2" name="รูปภาพ 4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8" r="30204"/>
          <a:stretch/>
        </p:blipFill>
        <p:spPr>
          <a:xfrm rot="5400000">
            <a:off x="4266980" y="115281"/>
            <a:ext cx="2390169" cy="31544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3" name="รูปภาพ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326" y="455921"/>
            <a:ext cx="1388130" cy="24690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รูปภาพ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669" y="3012065"/>
            <a:ext cx="3149624" cy="23611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8" name="รูปภาพ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75" y="2996951"/>
            <a:ext cx="3188329" cy="23901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9" name="รูปภาพ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326" y="2976204"/>
            <a:ext cx="1388130" cy="24690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0" name="สี่เหลี่ยมผืนผ้า 49"/>
          <p:cNvSpPr/>
          <p:nvPr/>
        </p:nvSpPr>
        <p:spPr>
          <a:xfrm>
            <a:off x="33090" y="5847185"/>
            <a:ext cx="9144000" cy="6977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สี่เหลี่ยมผืนผ้า 50"/>
          <p:cNvSpPr/>
          <p:nvPr/>
        </p:nvSpPr>
        <p:spPr>
          <a:xfrm>
            <a:off x="149839" y="5960893"/>
            <a:ext cx="89105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h-TH" sz="2400" b="1" spc="-50" dirty="0" err="1">
                <a:solidFill>
                  <a:schemeClr val="dk1"/>
                </a:solidFill>
                <a:latin typeface="FreesiaUPC" panose="020B0604020202020204" pitchFamily="34" charset="-34"/>
                <a:ea typeface="Tahoma" pitchFamily="34" charset="0"/>
                <a:cs typeface="FreesiaUPC" panose="020B0604020202020204" pitchFamily="34" charset="-34"/>
              </a:rPr>
              <a:t>สสจ</a:t>
            </a:r>
            <a:r>
              <a:rPr lang="th-TH" sz="2400" b="1" spc="-50" dirty="0">
                <a:solidFill>
                  <a:schemeClr val="dk1"/>
                </a:solidFill>
                <a:latin typeface="FreesiaUPC" panose="020B0604020202020204" pitchFamily="34" charset="-34"/>
                <a:ea typeface="Tahoma" pitchFamily="34" charset="0"/>
                <a:cs typeface="FreesiaUPC" panose="020B0604020202020204" pitchFamily="34" charset="-34"/>
              </a:rPr>
              <a:t>.ระนอง จัดประชุมเพื่อติดตั้งและทดสอบใช้งานระบบ </a:t>
            </a:r>
            <a:r>
              <a:rPr lang="en-US" sz="2400" b="1" spc="-50" dirty="0">
                <a:solidFill>
                  <a:schemeClr val="dk1"/>
                </a:solidFill>
                <a:latin typeface="FreesiaUPC" panose="020B0604020202020204" pitchFamily="34" charset="-34"/>
                <a:ea typeface="Tahoma" pitchFamily="34" charset="0"/>
                <a:cs typeface="FreesiaUPC" panose="020B0604020202020204" pitchFamily="34" charset="-34"/>
              </a:rPr>
              <a:t>HIS Gateway : H4U</a:t>
            </a:r>
            <a:r>
              <a:rPr lang="th-TH" sz="2400" b="1" spc="-50" dirty="0">
                <a:solidFill>
                  <a:schemeClr val="dk1"/>
                </a:solidFill>
                <a:latin typeface="FreesiaUPC" panose="020B0604020202020204" pitchFamily="34" charset="-34"/>
                <a:ea typeface="Tahoma" pitchFamily="34" charset="0"/>
                <a:cs typeface="FreesiaUPC" panose="020B0604020202020204" pitchFamily="34" charset="-34"/>
              </a:rPr>
              <a:t> แก่โรงพยาบาลทุกแห่ง</a:t>
            </a:r>
            <a:endParaRPr lang="th-TH" sz="2400" b="1" spc="-50" dirty="0">
              <a:solidFill>
                <a:srgbClr val="000000"/>
              </a:solidFill>
              <a:latin typeface="FreesiaUPC" panose="020B0604020202020204" pitchFamily="34" charset="-34"/>
              <a:ea typeface="Tahoma" pitchFamily="34" charset="0"/>
              <a:cs typeface="Frees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9108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ผลการค้นหารูปภาพสำหรับ กากบาท clipart"/>
          <p:cNvSpPr>
            <a:spLocks noChangeAspect="1" noChangeArrowheads="1"/>
          </p:cNvSpPr>
          <p:nvPr/>
        </p:nvSpPr>
        <p:spPr bwMode="auto">
          <a:xfrm>
            <a:off x="213084" y="-1714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6" name="Chart 238"/>
          <p:cNvGraphicFramePr/>
          <p:nvPr>
            <p:extLst>
              <p:ext uri="{D42A27DB-BD31-4B8C-83A1-F6EECF244321}">
                <p14:modId xmlns:p14="http://schemas.microsoft.com/office/powerpoint/2010/main" val="611494855"/>
              </p:ext>
            </p:extLst>
          </p:nvPr>
        </p:nvGraphicFramePr>
        <p:xfrm>
          <a:off x="6588225" y="2389746"/>
          <a:ext cx="1872208" cy="1200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0" name="สี่เหลี่ยมผืนผ้า 49"/>
          <p:cNvSpPr/>
          <p:nvPr/>
        </p:nvSpPr>
        <p:spPr>
          <a:xfrm>
            <a:off x="0" y="5655662"/>
            <a:ext cx="9144000" cy="6977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สี่เหลี่ยมผืนผ้า 50"/>
          <p:cNvSpPr/>
          <p:nvPr/>
        </p:nvSpPr>
        <p:spPr>
          <a:xfrm>
            <a:off x="323528" y="5789113"/>
            <a:ext cx="8604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h-TH" sz="2400" b="1" spc="-50" dirty="0">
                <a:solidFill>
                  <a:schemeClr val="dk1"/>
                </a:solidFill>
                <a:latin typeface="FreesiaUPC" panose="020B0604020202020204" pitchFamily="34" charset="-34"/>
                <a:ea typeface="Tahoma" pitchFamily="34" charset="0"/>
                <a:cs typeface="FreesiaUPC" panose="020B0604020202020204" pitchFamily="34" charset="-34"/>
              </a:rPr>
              <a:t>ระบบ</a:t>
            </a:r>
            <a:r>
              <a:rPr lang="th-TH" sz="2400" b="1" spc="-50" dirty="0" err="1">
                <a:solidFill>
                  <a:schemeClr val="dk1"/>
                </a:solidFill>
                <a:latin typeface="FreesiaUPC" panose="020B0604020202020204" pitchFamily="34" charset="-34"/>
                <a:ea typeface="Tahoma" pitchFamily="34" charset="0"/>
                <a:cs typeface="FreesiaUPC" panose="020B0604020202020204" pitchFamily="34" charset="-34"/>
              </a:rPr>
              <a:t>คิวดิจิทัล</a:t>
            </a:r>
            <a:r>
              <a:rPr lang="th-TH" sz="2400" b="1" spc="-50" dirty="0">
                <a:solidFill>
                  <a:schemeClr val="dk1"/>
                </a:solidFill>
                <a:latin typeface="FreesiaUPC" panose="020B0604020202020204" pitchFamily="34" charset="-34"/>
                <a:ea typeface="Tahoma" pitchFamily="34" charset="0"/>
                <a:cs typeface="FreesiaUPC" panose="020B0604020202020204" pitchFamily="34" charset="-34"/>
              </a:rPr>
              <a:t> ประชาชนสามารถ </a:t>
            </a:r>
            <a:r>
              <a:rPr lang="en-US" sz="2400" b="1" spc="-50" dirty="0">
                <a:solidFill>
                  <a:schemeClr val="dk1"/>
                </a:solidFill>
                <a:latin typeface="FreesiaUPC" panose="020B0604020202020204" pitchFamily="34" charset="-34"/>
                <a:ea typeface="Tahoma" pitchFamily="34" charset="0"/>
                <a:cs typeface="FreesiaUPC" panose="020B0604020202020204" pitchFamily="34" charset="-34"/>
              </a:rPr>
              <a:t>Scan QR Code </a:t>
            </a:r>
            <a:r>
              <a:rPr lang="th-TH" sz="2400" b="1" spc="-50" dirty="0">
                <a:solidFill>
                  <a:schemeClr val="dk1"/>
                </a:solidFill>
                <a:latin typeface="FreesiaUPC" panose="020B0604020202020204" pitchFamily="34" charset="-34"/>
                <a:ea typeface="Tahoma" pitchFamily="34" charset="0"/>
                <a:cs typeface="FreesiaUPC" panose="020B0604020202020204" pitchFamily="34" charset="-34"/>
              </a:rPr>
              <a:t>จากใบนำทาง เพื่อแสดงคิวใน </a:t>
            </a:r>
            <a:r>
              <a:rPr lang="en-US" sz="2400" b="1" spc="-50" dirty="0">
                <a:solidFill>
                  <a:schemeClr val="dk1"/>
                </a:solidFill>
                <a:latin typeface="FreesiaUPC" panose="020B0604020202020204" pitchFamily="34" charset="-34"/>
                <a:ea typeface="Tahoma" pitchFamily="34" charset="0"/>
                <a:cs typeface="FreesiaUPC" panose="020B0604020202020204" pitchFamily="34" charset="-34"/>
              </a:rPr>
              <a:t>Mobile device </a:t>
            </a:r>
            <a:r>
              <a:rPr lang="th-TH" sz="2400" b="1" spc="-50" dirty="0">
                <a:solidFill>
                  <a:schemeClr val="dk1"/>
                </a:solidFill>
                <a:latin typeface="FreesiaUPC" panose="020B0604020202020204" pitchFamily="34" charset="-34"/>
                <a:ea typeface="Tahoma" pitchFamily="34" charset="0"/>
                <a:cs typeface="FreesiaUPC" panose="020B0604020202020204" pitchFamily="34" charset="-34"/>
              </a:rPr>
              <a:t>ได้</a:t>
            </a:r>
            <a:endParaRPr lang="th-TH" sz="2400" b="1" spc="-50" dirty="0">
              <a:solidFill>
                <a:srgbClr val="000000"/>
              </a:solidFill>
              <a:latin typeface="FreesiaUPC" panose="020B0604020202020204" pitchFamily="34" charset="-34"/>
              <a:ea typeface="Tahoma" pitchFamily="34" charset="0"/>
              <a:cs typeface="FreesiaUPC" panose="020B0604020202020204" pitchFamily="34" charset="-34"/>
            </a:endParaRP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0" t="20112" r="22264" b="42512"/>
          <a:stretch/>
        </p:blipFill>
        <p:spPr>
          <a:xfrm>
            <a:off x="273711" y="3423414"/>
            <a:ext cx="3245114" cy="2063811"/>
          </a:xfrm>
          <a:prstGeom prst="rect">
            <a:avLst/>
          </a:prstGeom>
        </p:spPr>
      </p:pic>
      <p:pic>
        <p:nvPicPr>
          <p:cNvPr id="22" name="รูปภาพ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95" y="692696"/>
            <a:ext cx="3248463" cy="2501671"/>
          </a:xfrm>
          <a:prstGeom prst="rect">
            <a:avLst/>
          </a:prstGeom>
        </p:spPr>
      </p:pic>
      <p:pic>
        <p:nvPicPr>
          <p:cNvPr id="23" name="รูปภาพ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692697"/>
            <a:ext cx="3248463" cy="2501670"/>
          </a:xfrm>
          <a:prstGeom prst="rect">
            <a:avLst/>
          </a:prstGeom>
        </p:spPr>
      </p:pic>
      <p:pic>
        <p:nvPicPr>
          <p:cNvPr id="24" name="รูปภาพ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506" y="692696"/>
            <a:ext cx="1656183" cy="2370678"/>
          </a:xfrm>
          <a:prstGeom prst="rect">
            <a:avLst/>
          </a:prstGeom>
        </p:spPr>
      </p:pic>
      <p:pic>
        <p:nvPicPr>
          <p:cNvPr id="27" name="รูปภาพ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507" y="3135382"/>
            <a:ext cx="1656184" cy="2385780"/>
          </a:xfrm>
          <a:prstGeom prst="rect">
            <a:avLst/>
          </a:prstGeom>
        </p:spPr>
      </p:pic>
      <p:pic>
        <p:nvPicPr>
          <p:cNvPr id="28" name="รูปภาพ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423414"/>
            <a:ext cx="3240361" cy="206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3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สี่เหลี่ยมผืนผ้ามุมมน 8"/>
          <p:cNvSpPr/>
          <p:nvPr/>
        </p:nvSpPr>
        <p:spPr>
          <a:xfrm>
            <a:off x="155575" y="5081409"/>
            <a:ext cx="1726252" cy="157834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6" name="AutoShape 2" descr="ผลการค้นหารูปภาพสำหรับ กากบาท clipart"/>
          <p:cNvSpPr>
            <a:spLocks noChangeAspect="1" noChangeArrowheads="1"/>
          </p:cNvSpPr>
          <p:nvPr/>
        </p:nvSpPr>
        <p:spPr bwMode="auto">
          <a:xfrm>
            <a:off x="213084" y="-1714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สี่เหลี่ยมผืนผ้า 44"/>
          <p:cNvSpPr/>
          <p:nvPr/>
        </p:nvSpPr>
        <p:spPr>
          <a:xfrm>
            <a:off x="448414" y="5081409"/>
            <a:ext cx="1233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24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ภาพจังหวัด</a:t>
            </a:r>
          </a:p>
        </p:txBody>
      </p:sp>
      <p:graphicFrame>
        <p:nvGraphicFramePr>
          <p:cNvPr id="16" name="Chart 238"/>
          <p:cNvGraphicFramePr/>
          <p:nvPr>
            <p:extLst>
              <p:ext uri="{D42A27DB-BD31-4B8C-83A1-F6EECF244321}">
                <p14:modId xmlns:p14="http://schemas.microsoft.com/office/powerpoint/2010/main" val="3591572949"/>
              </p:ext>
            </p:extLst>
          </p:nvPr>
        </p:nvGraphicFramePr>
        <p:xfrm>
          <a:off x="6588225" y="2899388"/>
          <a:ext cx="1872208" cy="1200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Freeform: Shape 28">
            <a:extLst>
              <a:ext uri="{FF2B5EF4-FFF2-40B4-BE49-F238E27FC236}">
                <a16:creationId xmlns:a16="http://schemas.microsoft.com/office/drawing/2014/main" xmlns="" id="{BFF89B27-1BF1-4B53-AF47-64B6824B94DD}"/>
              </a:ext>
            </a:extLst>
          </p:cNvPr>
          <p:cNvSpPr/>
          <p:nvPr/>
        </p:nvSpPr>
        <p:spPr>
          <a:xfrm>
            <a:off x="127219" y="51896"/>
            <a:ext cx="1204421" cy="1045911"/>
          </a:xfrm>
          <a:custGeom>
            <a:avLst/>
            <a:gdLst>
              <a:gd name="connsiteX0" fmla="*/ 522351 w 1543389"/>
              <a:gd name="connsiteY0" fmla="*/ 1 h 1385784"/>
              <a:gd name="connsiteX1" fmla="*/ 1042120 w 1543389"/>
              <a:gd name="connsiteY1" fmla="*/ 779 h 1385784"/>
              <a:gd name="connsiteX2" fmla="*/ 1251533 w 1543389"/>
              <a:gd name="connsiteY2" fmla="*/ 121277 h 1385784"/>
              <a:gd name="connsiteX3" fmla="*/ 1511233 w 1543389"/>
              <a:gd name="connsiteY3" fmla="*/ 571090 h 1385784"/>
              <a:gd name="connsiteX4" fmla="*/ 1510881 w 1543389"/>
              <a:gd name="connsiteY4" fmla="*/ 812696 h 1385784"/>
              <a:gd name="connsiteX5" fmla="*/ 1251669 w 1543389"/>
              <a:gd name="connsiteY5" fmla="*/ 1263218 h 1385784"/>
              <a:gd name="connsiteX6" fmla="*/ 1042669 w 1543389"/>
              <a:gd name="connsiteY6" fmla="*/ 1385784 h 1385784"/>
              <a:gd name="connsiteX7" fmla="*/ 522958 w 1543389"/>
              <a:gd name="connsiteY7" fmla="*/ 1384973 h 1385784"/>
              <a:gd name="connsiteX8" fmla="*/ 313544 w 1543389"/>
              <a:gd name="connsiteY8" fmla="*/ 1264475 h 1385784"/>
              <a:gd name="connsiteX9" fmla="*/ 53845 w 1543389"/>
              <a:gd name="connsiteY9" fmla="*/ 814662 h 1385784"/>
              <a:gd name="connsiteX10" fmla="*/ 9276 w 1543389"/>
              <a:gd name="connsiteY10" fmla="*/ 840394 h 1385784"/>
              <a:gd name="connsiteX11" fmla="*/ 21 w 1543389"/>
              <a:gd name="connsiteY11" fmla="*/ 834258 h 1385784"/>
              <a:gd name="connsiteX12" fmla="*/ 13314 w 1543389"/>
              <a:gd name="connsiteY12" fmla="*/ 721201 h 1385784"/>
              <a:gd name="connsiteX13" fmla="*/ 30563 w 1543389"/>
              <a:gd name="connsiteY13" fmla="*/ 711243 h 1385784"/>
              <a:gd name="connsiteX14" fmla="*/ 135061 w 1543389"/>
              <a:gd name="connsiteY14" fmla="*/ 756293 h 1385784"/>
              <a:gd name="connsiteX15" fmla="*/ 135748 w 1543389"/>
              <a:gd name="connsiteY15" fmla="*/ 767375 h 1385784"/>
              <a:gd name="connsiteX16" fmla="*/ 89732 w 1543389"/>
              <a:gd name="connsiteY16" fmla="*/ 793943 h 1385784"/>
              <a:gd name="connsiteX17" fmla="*/ 349431 w 1543389"/>
              <a:gd name="connsiteY17" fmla="*/ 1243755 h 1385784"/>
              <a:gd name="connsiteX18" fmla="*/ 522791 w 1543389"/>
              <a:gd name="connsiteY18" fmla="*/ 1344849 h 1385784"/>
              <a:gd name="connsiteX19" fmla="*/ 1042502 w 1543389"/>
              <a:gd name="connsiteY19" fmla="*/ 1345660 h 1385784"/>
              <a:gd name="connsiteX20" fmla="*/ 1216438 w 1543389"/>
              <a:gd name="connsiteY20" fmla="*/ 1245238 h 1385784"/>
              <a:gd name="connsiteX21" fmla="*/ 1475591 w 1543389"/>
              <a:gd name="connsiteY21" fmla="*/ 794750 h 1385784"/>
              <a:gd name="connsiteX22" fmla="*/ 1474663 w 1543389"/>
              <a:gd name="connsiteY22" fmla="*/ 594103 h 1385784"/>
              <a:gd name="connsiteX23" fmla="*/ 1214964 w 1543389"/>
              <a:gd name="connsiteY23" fmla="*/ 144290 h 1385784"/>
              <a:gd name="connsiteX24" fmla="*/ 1041662 w 1543389"/>
              <a:gd name="connsiteY24" fmla="*/ 43163 h 1385784"/>
              <a:gd name="connsiteX25" fmla="*/ 521987 w 1543389"/>
              <a:gd name="connsiteY25" fmla="*/ 42414 h 1385784"/>
              <a:gd name="connsiteX26" fmla="*/ 348051 w 1543389"/>
              <a:gd name="connsiteY26" fmla="*/ 142836 h 1385784"/>
              <a:gd name="connsiteX27" fmla="*/ 58418 w 1543389"/>
              <a:gd name="connsiteY27" fmla="*/ 643461 h 1385784"/>
              <a:gd name="connsiteX28" fmla="*/ 29843 w 1543389"/>
              <a:gd name="connsiteY28" fmla="*/ 650378 h 1385784"/>
              <a:gd name="connsiteX29" fmla="*/ 22953 w 1543389"/>
              <a:gd name="connsiteY29" fmla="*/ 621734 h 1385784"/>
              <a:gd name="connsiteX30" fmla="*/ 312528 w 1543389"/>
              <a:gd name="connsiteY30" fmla="*/ 121143 h 1385784"/>
              <a:gd name="connsiteX31" fmla="*/ 522351 w 1543389"/>
              <a:gd name="connsiteY31" fmla="*/ 1 h 138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43389" h="1385784">
                <a:moveTo>
                  <a:pt x="522351" y="1"/>
                </a:moveTo>
                <a:lnTo>
                  <a:pt x="1042120" y="779"/>
                </a:lnTo>
                <a:cubicBezTo>
                  <a:pt x="1128339" y="801"/>
                  <a:pt x="1208405" y="46577"/>
                  <a:pt x="1251533" y="121277"/>
                </a:cubicBezTo>
                <a:lnTo>
                  <a:pt x="1511233" y="571090"/>
                </a:lnTo>
                <a:cubicBezTo>
                  <a:pt x="1554361" y="645790"/>
                  <a:pt x="1553971" y="738018"/>
                  <a:pt x="1510881" y="812696"/>
                </a:cubicBezTo>
                <a:lnTo>
                  <a:pt x="1251669" y="1263218"/>
                </a:lnTo>
                <a:cubicBezTo>
                  <a:pt x="1208579" y="1337896"/>
                  <a:pt x="1128123" y="1384348"/>
                  <a:pt x="1042669" y="1385784"/>
                </a:cubicBezTo>
                <a:lnTo>
                  <a:pt x="522958" y="1384973"/>
                </a:lnTo>
                <a:cubicBezTo>
                  <a:pt x="436739" y="1384951"/>
                  <a:pt x="356708" y="1339237"/>
                  <a:pt x="313544" y="1264475"/>
                </a:cubicBezTo>
                <a:lnTo>
                  <a:pt x="53845" y="814662"/>
                </a:lnTo>
                <a:lnTo>
                  <a:pt x="9276" y="840394"/>
                </a:lnTo>
                <a:cubicBezTo>
                  <a:pt x="4992" y="842867"/>
                  <a:pt x="-369" y="840264"/>
                  <a:pt x="21" y="834258"/>
                </a:cubicBezTo>
                <a:lnTo>
                  <a:pt x="13314" y="721201"/>
                </a:lnTo>
                <a:cubicBezTo>
                  <a:pt x="14271" y="712968"/>
                  <a:pt x="22896" y="707989"/>
                  <a:pt x="30563" y="711243"/>
                </a:cubicBezTo>
                <a:lnTo>
                  <a:pt x="135061" y="756293"/>
                </a:lnTo>
                <a:cubicBezTo>
                  <a:pt x="139600" y="757471"/>
                  <a:pt x="140032" y="764902"/>
                  <a:pt x="135748" y="767375"/>
                </a:cubicBezTo>
                <a:lnTo>
                  <a:pt x="89732" y="793943"/>
                </a:lnTo>
                <a:lnTo>
                  <a:pt x="349431" y="1243755"/>
                </a:lnTo>
                <a:cubicBezTo>
                  <a:pt x="385121" y="1305572"/>
                  <a:pt x="451416" y="1343938"/>
                  <a:pt x="522791" y="1344849"/>
                </a:cubicBezTo>
                <a:lnTo>
                  <a:pt x="1042502" y="1345660"/>
                </a:lnTo>
                <a:cubicBezTo>
                  <a:pt x="1113934" y="1346538"/>
                  <a:pt x="1181483" y="1307539"/>
                  <a:pt x="1216438" y="1245238"/>
                </a:cubicBezTo>
                <a:lnTo>
                  <a:pt x="1475591" y="794750"/>
                </a:lnTo>
                <a:cubicBezTo>
                  <a:pt x="1510489" y="732482"/>
                  <a:pt x="1510353" y="655919"/>
                  <a:pt x="1474663" y="594103"/>
                </a:cubicBezTo>
                <a:lnTo>
                  <a:pt x="1214964" y="144290"/>
                </a:lnTo>
                <a:cubicBezTo>
                  <a:pt x="1179310" y="82535"/>
                  <a:pt x="1113072" y="44136"/>
                  <a:pt x="1041662" y="43163"/>
                </a:cubicBezTo>
                <a:lnTo>
                  <a:pt x="521987" y="42414"/>
                </a:lnTo>
                <a:cubicBezTo>
                  <a:pt x="450519" y="41473"/>
                  <a:pt x="382970" y="80473"/>
                  <a:pt x="348051" y="142836"/>
                </a:cubicBezTo>
                <a:lnTo>
                  <a:pt x="58418" y="643461"/>
                </a:lnTo>
                <a:cubicBezTo>
                  <a:pt x="52319" y="652681"/>
                  <a:pt x="39155" y="656482"/>
                  <a:pt x="29843" y="650378"/>
                </a:cubicBezTo>
                <a:cubicBezTo>
                  <a:pt x="20554" y="644180"/>
                  <a:pt x="16832" y="631050"/>
                  <a:pt x="22953" y="621734"/>
                </a:cubicBezTo>
                <a:lnTo>
                  <a:pt x="312528" y="121143"/>
                </a:lnTo>
                <a:cubicBezTo>
                  <a:pt x="355676" y="46431"/>
                  <a:pt x="436132" y="-21"/>
                  <a:pt x="52235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21" name="Figure">
            <a:extLst>
              <a:ext uri="{FF2B5EF4-FFF2-40B4-BE49-F238E27FC236}">
                <a16:creationId xmlns:a16="http://schemas.microsoft.com/office/drawing/2014/main" xmlns="" id="{0C6EF656-D072-4268-981B-420F9F94D3E4}"/>
              </a:ext>
            </a:extLst>
          </p:cNvPr>
          <p:cNvSpPr/>
          <p:nvPr/>
        </p:nvSpPr>
        <p:spPr>
          <a:xfrm>
            <a:off x="213085" y="133401"/>
            <a:ext cx="1048218" cy="892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2" h="21600" extrusionOk="0">
                <a:moveTo>
                  <a:pt x="15332" y="0"/>
                </a:moveTo>
                <a:lnTo>
                  <a:pt x="6130" y="0"/>
                </a:lnTo>
                <a:cubicBezTo>
                  <a:pt x="5579" y="0"/>
                  <a:pt x="5083" y="344"/>
                  <a:pt x="4808" y="875"/>
                </a:cubicBezTo>
                <a:lnTo>
                  <a:pt x="207" y="9940"/>
                </a:lnTo>
                <a:cubicBezTo>
                  <a:pt x="-69" y="10472"/>
                  <a:pt x="-69" y="11128"/>
                  <a:pt x="207" y="11660"/>
                </a:cubicBezTo>
                <a:lnTo>
                  <a:pt x="4808" y="20725"/>
                </a:lnTo>
                <a:cubicBezTo>
                  <a:pt x="5083" y="21256"/>
                  <a:pt x="5579" y="21600"/>
                  <a:pt x="6130" y="21600"/>
                </a:cubicBezTo>
                <a:lnTo>
                  <a:pt x="15332" y="21600"/>
                </a:lnTo>
                <a:cubicBezTo>
                  <a:pt x="15883" y="21600"/>
                  <a:pt x="16379" y="21256"/>
                  <a:pt x="16654" y="20725"/>
                </a:cubicBezTo>
                <a:lnTo>
                  <a:pt x="21255" y="11660"/>
                </a:lnTo>
                <a:cubicBezTo>
                  <a:pt x="21531" y="11128"/>
                  <a:pt x="21531" y="10472"/>
                  <a:pt x="21255" y="9940"/>
                </a:cubicBezTo>
                <a:lnTo>
                  <a:pt x="16654" y="875"/>
                </a:lnTo>
                <a:cubicBezTo>
                  <a:pt x="16379" y="344"/>
                  <a:pt x="15855" y="0"/>
                  <a:pt x="15332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sz="240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25" name="Freeform: Shape 53">
            <a:extLst>
              <a:ext uri="{FF2B5EF4-FFF2-40B4-BE49-F238E27FC236}">
                <a16:creationId xmlns:a16="http://schemas.microsoft.com/office/drawing/2014/main" xmlns="" id="{D3D1216A-94E8-4FB1-B5A8-DDEE0758470E}"/>
              </a:ext>
            </a:extLst>
          </p:cNvPr>
          <p:cNvSpPr/>
          <p:nvPr/>
        </p:nvSpPr>
        <p:spPr>
          <a:xfrm>
            <a:off x="1132099" y="433447"/>
            <a:ext cx="2757389" cy="616515"/>
          </a:xfrm>
          <a:custGeom>
            <a:avLst/>
            <a:gdLst>
              <a:gd name="connsiteX0" fmla="*/ 241754 w 2757389"/>
              <a:gd name="connsiteY0" fmla="*/ 0 h 616515"/>
              <a:gd name="connsiteX1" fmla="*/ 1314669 w 2757389"/>
              <a:gd name="connsiteY1" fmla="*/ 0 h 616515"/>
              <a:gd name="connsiteX2" fmla="*/ 1745283 w 2757389"/>
              <a:gd name="connsiteY2" fmla="*/ 0 h 616515"/>
              <a:gd name="connsiteX3" fmla="*/ 2757389 w 2757389"/>
              <a:gd name="connsiteY3" fmla="*/ 0 h 616515"/>
              <a:gd name="connsiteX4" fmla="*/ 2757389 w 2757389"/>
              <a:gd name="connsiteY4" fmla="*/ 616515 h 616515"/>
              <a:gd name="connsiteX5" fmla="*/ 1388632 w 2757389"/>
              <a:gd name="connsiteY5" fmla="*/ 616515 h 616515"/>
              <a:gd name="connsiteX6" fmla="*/ 872643 w 2757389"/>
              <a:gd name="connsiteY6" fmla="*/ 616515 h 616515"/>
              <a:gd name="connsiteX7" fmla="*/ 0 w 2757389"/>
              <a:gd name="connsiteY7" fmla="*/ 616515 h 616515"/>
              <a:gd name="connsiteX8" fmla="*/ 225110 w 2757389"/>
              <a:gd name="connsiteY8" fmla="*/ 225142 h 616515"/>
              <a:gd name="connsiteX9" fmla="*/ 259935 w 2757389"/>
              <a:gd name="connsiteY9" fmla="*/ 95189 h 616515"/>
              <a:gd name="connsiteX10" fmla="*/ 241754 w 2757389"/>
              <a:gd name="connsiteY10" fmla="*/ 0 h 61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57389" h="616515">
                <a:moveTo>
                  <a:pt x="241754" y="0"/>
                </a:moveTo>
                <a:lnTo>
                  <a:pt x="1314669" y="0"/>
                </a:lnTo>
                <a:lnTo>
                  <a:pt x="1745283" y="0"/>
                </a:lnTo>
                <a:lnTo>
                  <a:pt x="2757389" y="0"/>
                </a:lnTo>
                <a:lnTo>
                  <a:pt x="2757389" y="616515"/>
                </a:lnTo>
                <a:lnTo>
                  <a:pt x="1388632" y="616515"/>
                </a:lnTo>
                <a:lnTo>
                  <a:pt x="872643" y="616515"/>
                </a:lnTo>
                <a:lnTo>
                  <a:pt x="0" y="616515"/>
                </a:lnTo>
                <a:lnTo>
                  <a:pt x="225110" y="225142"/>
                </a:lnTo>
                <a:cubicBezTo>
                  <a:pt x="247814" y="185869"/>
                  <a:pt x="259935" y="140543"/>
                  <a:pt x="259935" y="95189"/>
                </a:cubicBezTo>
                <a:cubicBezTo>
                  <a:pt x="259935" y="63478"/>
                  <a:pt x="253875" y="30227"/>
                  <a:pt x="24175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th-TH" sz="2400" b="1" dirty="0">
              <a:solidFill>
                <a:srgbClr val="000000"/>
              </a:solidFill>
              <a:latin typeface="FreesiaUPC" panose="020B0604020202020204" pitchFamily="34" charset="-34"/>
              <a:ea typeface="Tahoma" pitchFamily="34" charset="0"/>
              <a:cs typeface="FreesiaUPC" panose="020B0604020202020204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235350" y="236033"/>
            <a:ext cx="1024282" cy="888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000"/>
              </a:lnSpc>
            </a:pPr>
            <a:r>
              <a:rPr lang="th-TH" sz="2400" b="1" cap="all" dirty="0">
                <a:latin typeface="FreesiaUPC" panose="020B0604020202020204" pitchFamily="34" charset="-34"/>
                <a:cs typeface="FreesiaUPC" panose="020B0604020202020204" pitchFamily="34" charset="-34"/>
              </a:rPr>
              <a:t>คณะที่ </a:t>
            </a:r>
            <a:br>
              <a:rPr lang="th-TH" sz="2400" b="1" cap="all" dirty="0">
                <a:latin typeface="FreesiaUPC" panose="020B0604020202020204" pitchFamily="34" charset="-34"/>
                <a:cs typeface="FreesiaUPC" panose="020B0604020202020204" pitchFamily="34" charset="-34"/>
              </a:rPr>
            </a:br>
            <a:r>
              <a:rPr lang="th-TH" sz="2400" b="1" cap="all" dirty="0">
                <a:latin typeface="FreesiaUPC" panose="020B0604020202020204" pitchFamily="34" charset="-34"/>
                <a:cs typeface="FreesiaUPC" panose="020B0604020202020204" pitchFamily="34" charset="-34"/>
              </a:rPr>
              <a:t>3</a:t>
            </a:r>
            <a:endParaRPr lang="en-US" sz="2400" b="1" cap="all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grpSp>
        <p:nvGrpSpPr>
          <p:cNvPr id="8" name="กลุ่ม 7"/>
          <p:cNvGrpSpPr/>
          <p:nvPr/>
        </p:nvGrpSpPr>
        <p:grpSpPr>
          <a:xfrm>
            <a:off x="1205304" y="116632"/>
            <a:ext cx="7831192" cy="293150"/>
            <a:chOff x="1371463" y="245050"/>
            <a:chExt cx="7665032" cy="293150"/>
          </a:xfrm>
        </p:grpSpPr>
        <p:sp>
          <p:nvSpPr>
            <p:cNvPr id="26" name="Freeform: Shape 51">
              <a:extLst>
                <a:ext uri="{FF2B5EF4-FFF2-40B4-BE49-F238E27FC236}">
                  <a16:creationId xmlns:a16="http://schemas.microsoft.com/office/drawing/2014/main" xmlns="" id="{E2CAC63D-2209-409A-976E-0A93EAE37F82}"/>
                </a:ext>
              </a:extLst>
            </p:cNvPr>
            <p:cNvSpPr/>
            <p:nvPr/>
          </p:nvSpPr>
          <p:spPr>
            <a:xfrm>
              <a:off x="1371463" y="245050"/>
              <a:ext cx="2712057" cy="293150"/>
            </a:xfrm>
            <a:custGeom>
              <a:avLst/>
              <a:gdLst>
                <a:gd name="connsiteX0" fmla="*/ 0 w 2712057"/>
                <a:gd name="connsiteY0" fmla="*/ 0 h 293150"/>
                <a:gd name="connsiteX1" fmla="*/ 872641 w 2712057"/>
                <a:gd name="connsiteY1" fmla="*/ 0 h 293150"/>
                <a:gd name="connsiteX2" fmla="*/ 1928123 w 2712057"/>
                <a:gd name="connsiteY2" fmla="*/ 0 h 293150"/>
                <a:gd name="connsiteX3" fmla="*/ 2712057 w 2712057"/>
                <a:gd name="connsiteY3" fmla="*/ 0 h 293150"/>
                <a:gd name="connsiteX4" fmla="*/ 2712057 w 2712057"/>
                <a:gd name="connsiteY4" fmla="*/ 293150 h 293150"/>
                <a:gd name="connsiteX5" fmla="*/ 1757359 w 2712057"/>
                <a:gd name="connsiteY5" fmla="*/ 293150 h 293150"/>
                <a:gd name="connsiteX6" fmla="*/ 1184868 w 2712057"/>
                <a:gd name="connsiteY6" fmla="*/ 293150 h 293150"/>
                <a:gd name="connsiteX7" fmla="*/ 170764 w 2712057"/>
                <a:gd name="connsiteY7" fmla="*/ 293150 h 293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12057" h="293150">
                  <a:moveTo>
                    <a:pt x="0" y="0"/>
                  </a:moveTo>
                  <a:lnTo>
                    <a:pt x="872641" y="0"/>
                  </a:lnTo>
                  <a:lnTo>
                    <a:pt x="1928123" y="0"/>
                  </a:lnTo>
                  <a:lnTo>
                    <a:pt x="2712057" y="0"/>
                  </a:lnTo>
                  <a:lnTo>
                    <a:pt x="2712057" y="293150"/>
                  </a:lnTo>
                  <a:lnTo>
                    <a:pt x="1757359" y="293150"/>
                  </a:lnTo>
                  <a:lnTo>
                    <a:pt x="1184868" y="293150"/>
                  </a:lnTo>
                  <a:lnTo>
                    <a:pt x="170764" y="2931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cap="all" dirty="0">
                <a:latin typeface="FreesiaUPC" panose="020B0604020202020204" pitchFamily="34" charset="-34"/>
                <a:cs typeface="FreesiaUPC" panose="020B0604020202020204" pitchFamily="34" charset="-34"/>
              </a:endParaRPr>
            </a:p>
          </p:txBody>
        </p:sp>
        <p:sp>
          <p:nvSpPr>
            <p:cNvPr id="5" name="สี่เหลี่ยมผืนผ้า 4"/>
            <p:cNvSpPr/>
            <p:nvPr/>
          </p:nvSpPr>
          <p:spPr>
            <a:xfrm>
              <a:off x="3635896" y="245050"/>
              <a:ext cx="5400599" cy="293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FreesiaUPC" panose="020B0604020202020204" pitchFamily="34" charset="-34"/>
                <a:cs typeface="FreesiaUPC" panose="020B0604020202020204" pitchFamily="34" charset="-34"/>
              </a:endParaRPr>
            </a:p>
          </p:txBody>
        </p:sp>
      </p:grpSp>
      <p:sp>
        <p:nvSpPr>
          <p:cNvPr id="29" name="สี่เหลี่ยมผืนผ้า 28"/>
          <p:cNvSpPr/>
          <p:nvPr/>
        </p:nvSpPr>
        <p:spPr>
          <a:xfrm>
            <a:off x="3631014" y="432471"/>
            <a:ext cx="5400599" cy="6174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1475656" y="480094"/>
            <a:ext cx="73730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h-TH" sz="24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3.9 </a:t>
            </a:r>
            <a:r>
              <a:rPr lang="th-TH" sz="2400" b="1" dirty="0">
                <a:solidFill>
                  <a:schemeClr val="accent3">
                    <a:lumMod val="50000"/>
                  </a:schemeClr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th-TH" sz="2400" b="1" dirty="0">
                <a:solidFill>
                  <a:srgbClr val="000000"/>
                </a:solidFill>
                <a:latin typeface="FreesiaUPC" panose="020B0604020202020204" pitchFamily="34" charset="-34"/>
                <a:ea typeface="Tahoma" pitchFamily="34" charset="0"/>
                <a:cs typeface="FreesiaUPC" panose="020B0604020202020204" pitchFamily="34" charset="-34"/>
              </a:rPr>
              <a:t>มีการใช้ </a:t>
            </a:r>
            <a:r>
              <a:rPr lang="en-US" sz="2400" b="1" dirty="0">
                <a:solidFill>
                  <a:srgbClr val="000000"/>
                </a:solidFill>
                <a:latin typeface="FreesiaUPC" panose="020B0604020202020204" pitchFamily="34" charset="-34"/>
                <a:ea typeface="Tahoma" pitchFamily="34" charset="0"/>
                <a:cs typeface="FreesiaUPC" panose="020B0604020202020204" pitchFamily="34" charset="-34"/>
              </a:rPr>
              <a:t>Application </a:t>
            </a:r>
            <a:r>
              <a:rPr lang="th-TH" sz="2400" b="1" dirty="0">
                <a:solidFill>
                  <a:srgbClr val="000000"/>
                </a:solidFill>
                <a:latin typeface="FreesiaUPC" panose="020B0604020202020204" pitchFamily="34" charset="-34"/>
                <a:ea typeface="Tahoma" pitchFamily="34" charset="0"/>
                <a:cs typeface="FreesiaUPC" panose="020B0604020202020204" pitchFamily="34" charset="-34"/>
              </a:rPr>
              <a:t>สำหรับ </a:t>
            </a:r>
            <a:r>
              <a:rPr lang="en-US" sz="2400" b="1" dirty="0">
                <a:solidFill>
                  <a:srgbClr val="000000"/>
                </a:solidFill>
                <a:latin typeface="FreesiaUPC" panose="020B0604020202020204" pitchFamily="34" charset="-34"/>
                <a:ea typeface="Tahoma" pitchFamily="34" charset="0"/>
                <a:cs typeface="FreesiaUPC" panose="020B0604020202020204" pitchFamily="34" charset="-34"/>
              </a:rPr>
              <a:t>PCC </a:t>
            </a:r>
            <a:r>
              <a:rPr lang="th-TH" sz="2400" b="1" dirty="0">
                <a:solidFill>
                  <a:srgbClr val="000000"/>
                </a:solidFill>
                <a:latin typeface="FreesiaUPC" panose="020B0604020202020204" pitchFamily="34" charset="-34"/>
                <a:ea typeface="Tahoma" pitchFamily="34" charset="0"/>
                <a:cs typeface="FreesiaUPC" panose="020B0604020202020204" pitchFamily="34" charset="-34"/>
              </a:rPr>
              <a:t>ใน </a:t>
            </a:r>
            <a:r>
              <a:rPr lang="en-US" sz="2400" b="1" dirty="0">
                <a:solidFill>
                  <a:srgbClr val="000000"/>
                </a:solidFill>
                <a:latin typeface="FreesiaUPC" panose="020B0604020202020204" pitchFamily="34" charset="-34"/>
                <a:ea typeface="Tahoma" pitchFamily="34" charset="0"/>
                <a:cs typeface="FreesiaUPC" panose="020B0604020202020204" pitchFamily="34" charset="-34"/>
              </a:rPr>
              <a:t>PCC </a:t>
            </a:r>
            <a:r>
              <a:rPr lang="th-TH" sz="2400" b="1" dirty="0">
                <a:solidFill>
                  <a:srgbClr val="000000"/>
                </a:solidFill>
                <a:latin typeface="FreesiaUPC" panose="020B0604020202020204" pitchFamily="34" charset="-34"/>
                <a:ea typeface="Tahoma" pitchFamily="34" charset="0"/>
                <a:cs typeface="FreesiaUPC" panose="020B0604020202020204" pitchFamily="34" charset="-34"/>
              </a:rPr>
              <a:t>ทุกแห่ง</a:t>
            </a:r>
          </a:p>
        </p:txBody>
      </p:sp>
      <p:graphicFrame>
        <p:nvGraphicFramePr>
          <p:cNvPr id="27" name="ตาราง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003777"/>
              </p:ext>
            </p:extLst>
          </p:nvPr>
        </p:nvGraphicFramePr>
        <p:xfrm>
          <a:off x="1983155" y="1705199"/>
          <a:ext cx="705334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7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922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113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9656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ea typeface="Tahoma" pitchFamily="34" charset="0"/>
                          <a:cs typeface="FreesiaUPC" panose="020B0604020202020204" pitchFamily="34" charset="-34"/>
                        </a:rPr>
                        <a:t>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ea typeface="Tahoma" pitchFamily="34" charset="0"/>
                          <a:cs typeface="FreesiaUPC" panose="020B0604020202020204" pitchFamily="34" charset="-34"/>
                        </a:rPr>
                        <a:t>NA</a:t>
                      </a:r>
                      <a:endParaRPr lang="th-TH" sz="2400" dirty="0">
                        <a:solidFill>
                          <a:schemeClr val="tx1"/>
                        </a:solidFill>
                        <a:latin typeface="FreesiaUPC" panose="020B0604020202020204" pitchFamily="34" charset="-34"/>
                        <a:ea typeface="Tahoma" pitchFamily="34" charset="0"/>
                        <a:cs typeface="FreesiaUPC" panose="020B0604020202020204" pitchFamily="34" charset="-34"/>
                      </a:endParaRPr>
                    </a:p>
                  </a:txBody>
                  <a:tcPr>
                    <a:solidFill>
                      <a:srgbClr val="DEB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ea typeface="Tahoma" pitchFamily="34" charset="0"/>
                          <a:cs typeface="FreesiaUPC" panose="020B0604020202020204" pitchFamily="34" charset="-34"/>
                        </a:rPr>
                        <a:t>NA</a:t>
                      </a:r>
                      <a:endParaRPr lang="th-TH" sz="2400" dirty="0">
                        <a:solidFill>
                          <a:schemeClr val="tx1"/>
                        </a:solidFill>
                        <a:latin typeface="FreesiaUPC" panose="020B0604020202020204" pitchFamily="34" charset="-34"/>
                        <a:ea typeface="Tahoma" pitchFamily="34" charset="0"/>
                        <a:cs typeface="FreesiaUPC" panose="020B0604020202020204" pitchFamily="34" charset="-34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8" name="ตาราง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326906"/>
              </p:ext>
            </p:extLst>
          </p:nvPr>
        </p:nvGraphicFramePr>
        <p:xfrm>
          <a:off x="1979711" y="2220558"/>
          <a:ext cx="7051902" cy="4450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963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555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72">
                <a:tc>
                  <a:txBody>
                    <a:bodyPr/>
                    <a:lstStyle/>
                    <a:p>
                      <a:pPr algn="ctr"/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ข้อเสนอแนะจากรอบที่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 1/2562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</a:txBody>
                  <a:tcPr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ผลการดำเนินงาน</a:t>
                      </a:r>
                    </a:p>
                  </a:txBody>
                  <a:tcPr>
                    <a:solidFill>
                      <a:srgbClr val="FF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9166">
                <a:tc>
                  <a:txBody>
                    <a:bodyPr/>
                    <a:lstStyle/>
                    <a:p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1. กระทรวง โดย </a:t>
                      </a:r>
                      <a:r>
                        <a:rPr lang="th-TH" sz="2000" b="1" dirty="0" err="1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สสป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./ศูนย์ เร่งตัดสินใจประกาศใช้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App PCC</a:t>
                      </a:r>
                    </a:p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2. 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จังหวัดหาผู้เชี่ยวชาญ เชื่อม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App PCC 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ให้เข้าได้กับโปรแกรมที่ใช้อยู่ในหน่วยบริการ</a:t>
                      </a:r>
                    </a:p>
                    <a:p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3. ปรับแผนการใช้งบประมาณ</a:t>
                      </a:r>
                    </a:p>
                  </a:txBody>
                  <a:tcPr>
                    <a:solidFill>
                      <a:srgbClr val="FFE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- 8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PCC 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ที่ใช้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JHCIS 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และ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HosXP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 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ยังไม่มีการใช้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Application PCC Link 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เนื่องจากการไม่ใช่กลุ่มเป้าหมายในการทดสอบ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Application PCC Link 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กับกระทรวง แต่ใช้งานโปรแกรม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Thai COC 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ในการติดตามดูแลประชาชน</a:t>
                      </a:r>
                    </a:p>
                    <a:p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-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PCC 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รพ.สต.ทุ่งมะพร้าว ใช้ระบบ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PHIE (Personal Health Information Exchange) </a:t>
                      </a:r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ซึ่งเป็นระบ</a:t>
                      </a:r>
                    </a:p>
                    <a:p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แลกเปลี่ยนข้อมูลสุขภาพภายในเครือข่ายโรงพยาบาล ในการติดตามดูแลประชาชน</a:t>
                      </a:r>
                    </a:p>
                    <a:p>
                      <a:r>
                        <a:rPr lang="th-TH" sz="20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-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PCC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 ในเขตอำเภอเมือง 3 แห่งได้รับการสนับสนุนคอมพิวเตอร์จากส่วนกลาง ซึ่งปัจจุบันได้ดำเนินการจัดซื้อจัดจ้าง และติดตั้ง เพื่อเตรียมความพร้อมในการใช้งาน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PCC Link </a:t>
                      </a:r>
                      <a:r>
                        <a:rPr lang="th-TH" sz="2000" b="1" baseline="0" dirty="0">
                          <a:solidFill>
                            <a:schemeClr val="tx1"/>
                          </a:solidFill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ในปี 63</a:t>
                      </a:r>
                      <a:endParaRPr lang="th-TH" sz="2000" b="1" dirty="0">
                        <a:solidFill>
                          <a:schemeClr val="tx1"/>
                        </a:solidFill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</a:txBody>
                  <a:tcPr>
                    <a:solidFill>
                      <a:srgbClr val="FF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30" name="กลุ่ม 29"/>
          <p:cNvGrpSpPr/>
          <p:nvPr/>
        </p:nvGrpSpPr>
        <p:grpSpPr>
          <a:xfrm>
            <a:off x="2339752" y="1124744"/>
            <a:ext cx="6372520" cy="573158"/>
            <a:chOff x="2339752" y="1919738"/>
            <a:chExt cx="6372520" cy="573158"/>
          </a:xfrm>
        </p:grpSpPr>
        <p:grpSp>
          <p:nvGrpSpPr>
            <p:cNvPr id="31" name="กลุ่ม 30"/>
            <p:cNvGrpSpPr/>
            <p:nvPr/>
          </p:nvGrpSpPr>
          <p:grpSpPr>
            <a:xfrm>
              <a:off x="2339752" y="1919738"/>
              <a:ext cx="1692000" cy="573158"/>
              <a:chOff x="2339752" y="1919738"/>
              <a:chExt cx="1692000" cy="573158"/>
            </a:xfrm>
          </p:grpSpPr>
          <p:sp>
            <p:nvSpPr>
              <p:cNvPr id="44" name="Rectangle 20">
                <a:extLst>
                  <a:ext uri="{FF2B5EF4-FFF2-40B4-BE49-F238E27FC236}">
                    <a16:creationId xmlns:a16="http://schemas.microsoft.com/office/drawing/2014/main" xmlns="" id="{6B75C27D-0298-49EF-A90A-12C19A824383}"/>
                  </a:ext>
                </a:extLst>
              </p:cNvPr>
              <p:cNvSpPr/>
              <p:nvPr/>
            </p:nvSpPr>
            <p:spPr>
              <a:xfrm>
                <a:off x="2339752" y="1949355"/>
                <a:ext cx="1692000" cy="543541"/>
              </a:xfrm>
              <a:custGeom>
                <a:avLst/>
                <a:gdLst/>
                <a:ahLst/>
                <a:cxnLst/>
                <a:rect l="l" t="t" r="r" b="b"/>
                <a:pathLst>
                  <a:path w="1512168" h="543541">
                    <a:moveTo>
                      <a:pt x="0" y="0"/>
                    </a:moveTo>
                    <a:lnTo>
                      <a:pt x="1512168" y="0"/>
                    </a:lnTo>
                    <a:lnTo>
                      <a:pt x="1512168" y="390102"/>
                    </a:lnTo>
                    <a:lnTo>
                      <a:pt x="845079" y="390102"/>
                    </a:lnTo>
                    <a:lnTo>
                      <a:pt x="756084" y="543541"/>
                    </a:lnTo>
                    <a:lnTo>
                      <a:pt x="667090" y="390102"/>
                    </a:lnTo>
                    <a:lnTo>
                      <a:pt x="0" y="3901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FreesiaUPC" panose="020B0604020202020204" pitchFamily="34" charset="-34"/>
                  <a:cs typeface="FreesiaUPC" panose="020B0604020202020204" pitchFamily="34" charset="-34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E14A2F68-454F-44E1-B426-7390F3986A72}"/>
                  </a:ext>
                </a:extLst>
              </p:cNvPr>
              <p:cNvSpPr txBox="1"/>
              <p:nvPr/>
            </p:nvSpPr>
            <p:spPr>
              <a:xfrm>
                <a:off x="2537666" y="1919738"/>
                <a:ext cx="13685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0">
                  <a:defRPr/>
                </a:pPr>
                <a:r>
                  <a:rPr lang="th-TH" altLang="ko-KR" sz="2400" b="1" dirty="0">
                    <a:latin typeface="FreesiaUPC" panose="020B0604020202020204" pitchFamily="34" charset="-34"/>
                    <a:cs typeface="FreesiaUPC" panose="020B0604020202020204" pitchFamily="34" charset="-34"/>
                  </a:rPr>
                  <a:t>เป้าหมาย</a:t>
                </a:r>
                <a:endParaRPr lang="en-JM" altLang="ko-KR" sz="2400" b="1" dirty="0">
                  <a:latin typeface="FreesiaUPC" panose="020B0604020202020204" pitchFamily="34" charset="-34"/>
                  <a:cs typeface="FreesiaUPC" panose="020B0604020202020204" pitchFamily="34" charset="-34"/>
                </a:endParaRPr>
              </a:p>
            </p:txBody>
          </p:sp>
        </p:grpSp>
        <p:grpSp>
          <p:nvGrpSpPr>
            <p:cNvPr id="32" name="กลุ่ม 31"/>
            <p:cNvGrpSpPr/>
            <p:nvPr/>
          </p:nvGrpSpPr>
          <p:grpSpPr>
            <a:xfrm>
              <a:off x="4716016" y="1919738"/>
              <a:ext cx="1692000" cy="573158"/>
              <a:chOff x="4716016" y="1919738"/>
              <a:chExt cx="1692000" cy="573158"/>
            </a:xfrm>
          </p:grpSpPr>
          <p:sp>
            <p:nvSpPr>
              <p:cNvPr id="36" name="Rectangle 20">
                <a:extLst>
                  <a:ext uri="{FF2B5EF4-FFF2-40B4-BE49-F238E27FC236}">
                    <a16:creationId xmlns:a16="http://schemas.microsoft.com/office/drawing/2014/main" xmlns="" id="{3D1AC290-871E-4A6F-99E6-55635C422D5F}"/>
                  </a:ext>
                </a:extLst>
              </p:cNvPr>
              <p:cNvSpPr/>
              <p:nvPr/>
            </p:nvSpPr>
            <p:spPr>
              <a:xfrm>
                <a:off x="4716016" y="1949355"/>
                <a:ext cx="1692000" cy="543541"/>
              </a:xfrm>
              <a:custGeom>
                <a:avLst/>
                <a:gdLst/>
                <a:ahLst/>
                <a:cxnLst/>
                <a:rect l="l" t="t" r="r" b="b"/>
                <a:pathLst>
                  <a:path w="1512168" h="543541">
                    <a:moveTo>
                      <a:pt x="0" y="0"/>
                    </a:moveTo>
                    <a:lnTo>
                      <a:pt x="1512168" y="0"/>
                    </a:lnTo>
                    <a:lnTo>
                      <a:pt x="1512168" y="390102"/>
                    </a:lnTo>
                    <a:lnTo>
                      <a:pt x="845079" y="390102"/>
                    </a:lnTo>
                    <a:lnTo>
                      <a:pt x="756084" y="543541"/>
                    </a:lnTo>
                    <a:lnTo>
                      <a:pt x="667090" y="390102"/>
                    </a:lnTo>
                    <a:lnTo>
                      <a:pt x="0" y="390102"/>
                    </a:lnTo>
                    <a:close/>
                  </a:path>
                </a:pathLst>
              </a:custGeom>
              <a:solidFill>
                <a:srgbClr val="CC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FreesiaUPC" panose="020B0604020202020204" pitchFamily="34" charset="-34"/>
                  <a:cs typeface="FreesiaUPC" panose="020B0604020202020204" pitchFamily="34" charset="-34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0158746E-F2C5-473F-86DE-7DF4498F9C9C}"/>
                  </a:ext>
                </a:extLst>
              </p:cNvPr>
              <p:cNvSpPr txBox="1"/>
              <p:nvPr/>
            </p:nvSpPr>
            <p:spPr>
              <a:xfrm>
                <a:off x="4931637" y="1919738"/>
                <a:ext cx="13685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0">
                  <a:defRPr/>
                </a:pPr>
                <a:r>
                  <a:rPr lang="th-TH" altLang="ko-KR" sz="2400" b="1" dirty="0">
                    <a:latin typeface="FreesiaUPC" panose="020B0604020202020204" pitchFamily="34" charset="-34"/>
                    <a:cs typeface="FreesiaUPC" panose="020B0604020202020204" pitchFamily="34" charset="-34"/>
                  </a:rPr>
                  <a:t>ผลงาน</a:t>
                </a:r>
                <a:endParaRPr lang="en-JM" altLang="ko-KR" sz="2400" b="1" dirty="0">
                  <a:latin typeface="FreesiaUPC" panose="020B0604020202020204" pitchFamily="34" charset="-34"/>
                  <a:cs typeface="FreesiaUPC" panose="020B0604020202020204" pitchFamily="34" charset="-34"/>
                </a:endParaRPr>
              </a:p>
            </p:txBody>
          </p:sp>
        </p:grpSp>
        <p:grpSp>
          <p:nvGrpSpPr>
            <p:cNvPr id="33" name="กลุ่ม 32"/>
            <p:cNvGrpSpPr/>
            <p:nvPr/>
          </p:nvGrpSpPr>
          <p:grpSpPr>
            <a:xfrm>
              <a:off x="7020272" y="1919738"/>
              <a:ext cx="1692000" cy="573158"/>
              <a:chOff x="7020272" y="1919738"/>
              <a:chExt cx="1692000" cy="573158"/>
            </a:xfrm>
          </p:grpSpPr>
          <p:sp>
            <p:nvSpPr>
              <p:cNvPr id="34" name="Rectangle 20">
                <a:extLst>
                  <a:ext uri="{FF2B5EF4-FFF2-40B4-BE49-F238E27FC236}">
                    <a16:creationId xmlns:a16="http://schemas.microsoft.com/office/drawing/2014/main" xmlns="" id="{619B67CC-7390-4182-87AF-BD811D5B20BA}"/>
                  </a:ext>
                </a:extLst>
              </p:cNvPr>
              <p:cNvSpPr/>
              <p:nvPr/>
            </p:nvSpPr>
            <p:spPr>
              <a:xfrm>
                <a:off x="7020272" y="1949355"/>
                <a:ext cx="1692000" cy="543541"/>
              </a:xfrm>
              <a:custGeom>
                <a:avLst/>
                <a:gdLst/>
                <a:ahLst/>
                <a:cxnLst/>
                <a:rect l="l" t="t" r="r" b="b"/>
                <a:pathLst>
                  <a:path w="1512168" h="543541">
                    <a:moveTo>
                      <a:pt x="0" y="0"/>
                    </a:moveTo>
                    <a:lnTo>
                      <a:pt x="1512168" y="0"/>
                    </a:lnTo>
                    <a:lnTo>
                      <a:pt x="1512168" y="390102"/>
                    </a:lnTo>
                    <a:lnTo>
                      <a:pt x="845079" y="390102"/>
                    </a:lnTo>
                    <a:lnTo>
                      <a:pt x="756084" y="543541"/>
                    </a:lnTo>
                    <a:lnTo>
                      <a:pt x="667090" y="390102"/>
                    </a:lnTo>
                    <a:lnTo>
                      <a:pt x="0" y="39010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FreesiaUPC" panose="020B0604020202020204" pitchFamily="34" charset="-34"/>
                  <a:cs typeface="FreesiaUPC" panose="020B0604020202020204" pitchFamily="34" charset="-34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A25C72BF-5172-4F0F-872C-497728DD36D4}"/>
                  </a:ext>
                </a:extLst>
              </p:cNvPr>
              <p:cNvSpPr txBox="1"/>
              <p:nvPr/>
            </p:nvSpPr>
            <p:spPr>
              <a:xfrm>
                <a:off x="7235894" y="1919738"/>
                <a:ext cx="13685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0">
                  <a:defRPr/>
                </a:pPr>
                <a:r>
                  <a:rPr lang="th-TH" altLang="ko-KR" sz="2400" b="1" dirty="0">
                    <a:latin typeface="FreesiaUPC" panose="020B0604020202020204" pitchFamily="34" charset="-34"/>
                    <a:cs typeface="FreesiaUPC" panose="020B0604020202020204" pitchFamily="34" charset="-34"/>
                  </a:rPr>
                  <a:t>ร้อยละ</a:t>
                </a:r>
                <a:endParaRPr lang="en-JM" altLang="ko-KR" sz="2400" b="1" dirty="0">
                  <a:latin typeface="FreesiaUPC" panose="020B0604020202020204" pitchFamily="34" charset="-34"/>
                  <a:cs typeface="FreesiaUPC" panose="020B0604020202020204" pitchFamily="34" charset="-34"/>
                </a:endParaRPr>
              </a:p>
            </p:txBody>
          </p:sp>
        </p:grpSp>
      </p:grpSp>
      <p:grpSp>
        <p:nvGrpSpPr>
          <p:cNvPr id="54" name="กลุ่ม 53"/>
          <p:cNvGrpSpPr/>
          <p:nvPr/>
        </p:nvGrpSpPr>
        <p:grpSpPr>
          <a:xfrm>
            <a:off x="35496" y="1131602"/>
            <a:ext cx="1778316" cy="3744416"/>
            <a:chOff x="154711" y="1484784"/>
            <a:chExt cx="1778316" cy="3744416"/>
          </a:xfrm>
        </p:grpSpPr>
        <p:pic>
          <p:nvPicPr>
            <p:cNvPr id="55" name="รูปภาพ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64" t="1682" r="28123" b="1942"/>
            <a:stretch/>
          </p:blipFill>
          <p:spPr bwMode="auto">
            <a:xfrm>
              <a:off x="154711" y="1484784"/>
              <a:ext cx="1778316" cy="3744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วงรี 6"/>
            <p:cNvSpPr/>
            <p:nvPr/>
          </p:nvSpPr>
          <p:spPr bwMode="auto">
            <a:xfrm>
              <a:off x="921464" y="3501008"/>
              <a:ext cx="194665" cy="20022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th-TH" sz="2400">
                <a:latin typeface="FreesiaUPC" panose="020B0604020202020204" pitchFamily="34" charset="-34"/>
                <a:cs typeface="FreesiaUPC" panose="020B0604020202020204" pitchFamily="34" charset="-34"/>
              </a:endParaRPr>
            </a:p>
          </p:txBody>
        </p:sp>
      </p:grpSp>
      <p:sp>
        <p:nvSpPr>
          <p:cNvPr id="39" name="วงรี 6"/>
          <p:cNvSpPr/>
          <p:nvPr/>
        </p:nvSpPr>
        <p:spPr bwMode="auto">
          <a:xfrm>
            <a:off x="704474" y="3861048"/>
            <a:ext cx="194665" cy="20022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th-TH" sz="240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40" name="วงรี 6"/>
          <p:cNvSpPr/>
          <p:nvPr/>
        </p:nvSpPr>
        <p:spPr bwMode="auto">
          <a:xfrm>
            <a:off x="416895" y="4293096"/>
            <a:ext cx="194665" cy="20022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th-TH" sz="240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41" name="วงรี 6"/>
          <p:cNvSpPr/>
          <p:nvPr/>
        </p:nvSpPr>
        <p:spPr bwMode="auto">
          <a:xfrm>
            <a:off x="1132099" y="2636912"/>
            <a:ext cx="194665" cy="20022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th-TH" sz="240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42" name="วงรี 6"/>
          <p:cNvSpPr/>
          <p:nvPr/>
        </p:nvSpPr>
        <p:spPr bwMode="auto">
          <a:xfrm>
            <a:off x="1335520" y="1844824"/>
            <a:ext cx="194665" cy="20022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th-TH" sz="240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xmlns="" id="{3C80ABE7-967A-4A9A-BA5D-F8E2A3DC1681}"/>
              </a:ext>
            </a:extLst>
          </p:cNvPr>
          <p:cNvSpPr txBox="1"/>
          <p:nvPr/>
        </p:nvSpPr>
        <p:spPr>
          <a:xfrm>
            <a:off x="467544" y="5445224"/>
            <a:ext cx="1069884" cy="107721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endParaRPr lang="en-US" sz="1600" b="1" dirty="0"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algn="ctr"/>
            <a:r>
              <a:rPr lang="en-US" sz="32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NA</a:t>
            </a:r>
          </a:p>
          <a:p>
            <a:pPr algn="ctr"/>
            <a:endParaRPr lang="en-US" sz="1600" b="1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1377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ผลการค้นหารูปภาพสำหรับ กากบาท clipart"/>
          <p:cNvSpPr>
            <a:spLocks noChangeAspect="1" noChangeArrowheads="1"/>
          </p:cNvSpPr>
          <p:nvPr/>
        </p:nvSpPr>
        <p:spPr bwMode="auto">
          <a:xfrm>
            <a:off x="213084" y="-1714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6" name="Chart 238"/>
          <p:cNvGraphicFramePr/>
          <p:nvPr>
            <p:extLst>
              <p:ext uri="{D42A27DB-BD31-4B8C-83A1-F6EECF244321}">
                <p14:modId xmlns:p14="http://schemas.microsoft.com/office/powerpoint/2010/main" val="1367852046"/>
              </p:ext>
            </p:extLst>
          </p:nvPr>
        </p:nvGraphicFramePr>
        <p:xfrm>
          <a:off x="6588225" y="2395332"/>
          <a:ext cx="1872208" cy="1200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3" name="สี่เหลี่ยมผืนผ้า 42"/>
          <p:cNvSpPr/>
          <p:nvPr/>
        </p:nvSpPr>
        <p:spPr>
          <a:xfrm>
            <a:off x="0" y="2852936"/>
            <a:ext cx="9144000" cy="4817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สี่เหลี่ยมผืนผ้า 46"/>
          <p:cNvSpPr/>
          <p:nvPr/>
        </p:nvSpPr>
        <p:spPr>
          <a:xfrm>
            <a:off x="467544" y="2852936"/>
            <a:ext cx="85863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h-TH" sz="2000" b="1" spc="-50" dirty="0">
                <a:solidFill>
                  <a:schemeClr val="dk1"/>
                </a:solidFill>
                <a:latin typeface="FreesiaUPC" panose="020B0604020202020204" pitchFamily="34" charset="-34"/>
                <a:ea typeface="Tahoma" pitchFamily="34" charset="0"/>
                <a:cs typeface="FreesiaUPC" panose="020B0604020202020204" pitchFamily="34" charset="-34"/>
              </a:rPr>
              <a:t>8 </a:t>
            </a:r>
            <a:r>
              <a:rPr lang="en-US" sz="2000" b="1" spc="-50" dirty="0">
                <a:solidFill>
                  <a:schemeClr val="dk1"/>
                </a:solidFill>
                <a:latin typeface="FreesiaUPC" panose="020B0604020202020204" pitchFamily="34" charset="-34"/>
                <a:ea typeface="Tahoma" pitchFamily="34" charset="0"/>
                <a:cs typeface="FreesiaUPC" panose="020B0604020202020204" pitchFamily="34" charset="-34"/>
              </a:rPr>
              <a:t>PCC</a:t>
            </a:r>
            <a:r>
              <a:rPr lang="th-TH" sz="2000" b="1" spc="-50" dirty="0">
                <a:solidFill>
                  <a:schemeClr val="dk1"/>
                </a:solidFill>
                <a:latin typeface="FreesiaUPC" panose="020B0604020202020204" pitchFamily="34" charset="-34"/>
                <a:ea typeface="Tahoma" pitchFamily="34" charset="0"/>
                <a:cs typeface="FreesiaUPC" panose="020B0604020202020204" pitchFamily="34" charset="-34"/>
              </a:rPr>
              <a:t> ใช้โปรแกรม </a:t>
            </a:r>
            <a:r>
              <a:rPr lang="en-US" sz="2000" b="1" spc="-50" dirty="0">
                <a:solidFill>
                  <a:schemeClr val="dk1"/>
                </a:solidFill>
                <a:latin typeface="FreesiaUPC" panose="020B0604020202020204" pitchFamily="34" charset="-34"/>
                <a:ea typeface="Tahoma" pitchFamily="34" charset="0"/>
                <a:cs typeface="FreesiaUPC" panose="020B0604020202020204" pitchFamily="34" charset="-34"/>
              </a:rPr>
              <a:t>Thai </a:t>
            </a:r>
            <a:r>
              <a:rPr lang="en-US" sz="2000" b="1" spc="-50" dirty="0" err="1">
                <a:solidFill>
                  <a:schemeClr val="dk1"/>
                </a:solidFill>
                <a:latin typeface="FreesiaUPC" panose="020B0604020202020204" pitchFamily="34" charset="-34"/>
                <a:ea typeface="Tahoma" pitchFamily="34" charset="0"/>
                <a:cs typeface="FreesiaUPC" panose="020B0604020202020204" pitchFamily="34" charset="-34"/>
              </a:rPr>
              <a:t>Coc</a:t>
            </a:r>
            <a:r>
              <a:rPr lang="en-US" sz="2000" b="1" spc="-50" dirty="0">
                <a:solidFill>
                  <a:schemeClr val="dk1"/>
                </a:solidFill>
                <a:latin typeface="FreesiaUPC" panose="020B0604020202020204" pitchFamily="34" charset="-34"/>
                <a:ea typeface="Tahoma" pitchFamily="34" charset="0"/>
                <a:cs typeface="FreesiaUPC" panose="020B0604020202020204" pitchFamily="34" charset="-34"/>
              </a:rPr>
              <a:t> </a:t>
            </a:r>
            <a:r>
              <a:rPr lang="th-TH" sz="2000" b="1" spc="-50" dirty="0">
                <a:solidFill>
                  <a:schemeClr val="dk1"/>
                </a:solidFill>
                <a:latin typeface="FreesiaUPC" panose="020B0604020202020204" pitchFamily="34" charset="-34"/>
                <a:ea typeface="Tahoma" pitchFamily="34" charset="0"/>
                <a:cs typeface="FreesiaUPC" panose="020B0604020202020204" pitchFamily="34" charset="-34"/>
              </a:rPr>
              <a:t>ในการดูแลประชาชน และเตรียมพร้อมในการใช้งาน </a:t>
            </a:r>
            <a:r>
              <a:rPr lang="en-US" sz="2000" b="1" spc="-50" dirty="0">
                <a:solidFill>
                  <a:schemeClr val="dk1"/>
                </a:solidFill>
                <a:latin typeface="FreesiaUPC" panose="020B0604020202020204" pitchFamily="34" charset="-34"/>
                <a:ea typeface="Tahoma" pitchFamily="34" charset="0"/>
                <a:cs typeface="FreesiaUPC" panose="020B0604020202020204" pitchFamily="34" charset="-34"/>
              </a:rPr>
              <a:t>PCC Link </a:t>
            </a:r>
            <a:r>
              <a:rPr lang="th-TH" sz="2000" b="1" spc="-50" dirty="0">
                <a:solidFill>
                  <a:schemeClr val="dk1"/>
                </a:solidFill>
                <a:latin typeface="FreesiaUPC" panose="020B0604020202020204" pitchFamily="34" charset="-34"/>
                <a:ea typeface="Tahoma" pitchFamily="34" charset="0"/>
                <a:cs typeface="FreesiaUPC" panose="020B0604020202020204" pitchFamily="34" charset="-34"/>
              </a:rPr>
              <a:t>ในปี 2563</a:t>
            </a:r>
            <a:endParaRPr lang="th-TH" sz="2000" b="1" spc="-50" dirty="0">
              <a:solidFill>
                <a:srgbClr val="000000"/>
              </a:solidFill>
              <a:latin typeface="FreesiaUPC" panose="020B0604020202020204" pitchFamily="34" charset="-34"/>
              <a:ea typeface="Tahoma" pitchFamily="34" charset="0"/>
              <a:cs typeface="FreesiaUPC" panose="020B0604020202020204" pitchFamily="34" charset="-34"/>
            </a:endParaRPr>
          </a:p>
        </p:txBody>
      </p:sp>
      <p:sp>
        <p:nvSpPr>
          <p:cNvPr id="48" name="สี่เหลี่ยมผืนผ้า 47"/>
          <p:cNvSpPr/>
          <p:nvPr/>
        </p:nvSpPr>
        <p:spPr>
          <a:xfrm>
            <a:off x="0" y="6043577"/>
            <a:ext cx="9144000" cy="4817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สี่เหลี่ยมผืนผ้า 48"/>
          <p:cNvSpPr/>
          <p:nvPr/>
        </p:nvSpPr>
        <p:spPr>
          <a:xfrm>
            <a:off x="-108519" y="6093296"/>
            <a:ext cx="92890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2000" b="1" spc="-50" dirty="0">
                <a:solidFill>
                  <a:schemeClr val="dk1"/>
                </a:solidFill>
                <a:latin typeface="FreesiaUPC" panose="020B0604020202020204" pitchFamily="34" charset="-34"/>
                <a:ea typeface="Tahoma" pitchFamily="34" charset="0"/>
                <a:cs typeface="FreesiaUPC" panose="020B0604020202020204" pitchFamily="34" charset="-34"/>
              </a:rPr>
              <a:t>รพ.สต.ทุ่งมะพร้าว ใช้ระบบ </a:t>
            </a:r>
            <a:r>
              <a:rPr lang="en-US" sz="2000" b="1" spc="-50" dirty="0">
                <a:solidFill>
                  <a:schemeClr val="dk1"/>
                </a:solidFill>
                <a:latin typeface="FreesiaUPC" panose="020B0604020202020204" pitchFamily="34" charset="-34"/>
                <a:ea typeface="Tahoma" pitchFamily="34" charset="0"/>
                <a:cs typeface="FreesiaUPC" panose="020B0604020202020204" pitchFamily="34" charset="-34"/>
              </a:rPr>
              <a:t>PHIE (Personal Health Information Exchange) </a:t>
            </a:r>
            <a:r>
              <a:rPr lang="th-TH" sz="2000" b="1" spc="-50" dirty="0">
                <a:solidFill>
                  <a:schemeClr val="dk1"/>
                </a:solidFill>
                <a:latin typeface="FreesiaUPC" panose="020B0604020202020204" pitchFamily="34" charset="-34"/>
                <a:ea typeface="Tahoma" pitchFamily="34" charset="0"/>
                <a:cs typeface="FreesiaUPC" panose="020B0604020202020204" pitchFamily="34" charset="-34"/>
              </a:rPr>
              <a:t>แลกเปลี่ยนข้อมูลสุขภาพ ภายในเครือข่าย รพ.กระบุรี</a:t>
            </a:r>
            <a:endParaRPr lang="th-TH" sz="2000" b="1" spc="-50" dirty="0">
              <a:solidFill>
                <a:srgbClr val="000000"/>
              </a:solidFill>
              <a:latin typeface="FreesiaUPC" panose="020B0604020202020204" pitchFamily="34" charset="-34"/>
              <a:ea typeface="Tahoma" pitchFamily="34" charset="0"/>
              <a:cs typeface="FreesiaUPC" panose="020B0604020202020204" pitchFamily="34" charset="-34"/>
            </a:endParaRPr>
          </a:p>
        </p:txBody>
      </p:sp>
      <p:pic>
        <p:nvPicPr>
          <p:cNvPr id="51" name="รูปภาพ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5" y="3693220"/>
            <a:ext cx="4012733" cy="2256060"/>
          </a:xfrm>
          <a:prstGeom prst="rect">
            <a:avLst/>
          </a:prstGeom>
        </p:spPr>
      </p:pic>
      <p:pic>
        <p:nvPicPr>
          <p:cNvPr id="57" name="รูปภาพ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725" y="3693220"/>
            <a:ext cx="4012731" cy="2256060"/>
          </a:xfrm>
          <a:prstGeom prst="rect">
            <a:avLst/>
          </a:prstGeom>
        </p:spPr>
      </p:pic>
      <p:pic>
        <p:nvPicPr>
          <p:cNvPr id="58" name="รูปภาพ 5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6"/>
          <a:stretch/>
        </p:blipFill>
        <p:spPr>
          <a:xfrm>
            <a:off x="405395" y="404664"/>
            <a:ext cx="4012733" cy="23472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0" name="รูปภาพ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21" y="404664"/>
            <a:ext cx="4175008" cy="234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5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กำหนดเอง 2">
      <a:majorFont>
        <a:latin typeface="Tahoma"/>
        <a:ea typeface=""/>
        <a:cs typeface="Angsana New"/>
      </a:majorFont>
      <a:minorFont>
        <a:latin typeface="Tahoma"/>
        <a:ea typeface=""/>
        <a:cs typeface="Cordi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พื้นฐาน">
    <a:dk1>
      <a:sysClr val="windowText" lastClr="000000"/>
    </a:dk1>
    <a:lt1>
      <a:srgbClr val="FFFFFF"/>
    </a:lt1>
    <a:dk2>
      <a:srgbClr val="000000"/>
    </a:dk2>
    <a:lt2>
      <a:srgbClr val="FFFFFF"/>
    </a:lt2>
    <a:accent1>
      <a:srgbClr val="FF1641"/>
    </a:accent1>
    <a:accent2>
      <a:srgbClr val="FF9000"/>
    </a:accent2>
    <a:accent3>
      <a:srgbClr val="8DB12B"/>
    </a:accent3>
    <a:accent4>
      <a:srgbClr val="00ADE5"/>
    </a:accent4>
    <a:accent5>
      <a:srgbClr val="4BACC6"/>
    </a:accent5>
    <a:accent6>
      <a:srgbClr val="92D050"/>
    </a:accent6>
    <a:hlink>
      <a:srgbClr val="0000FF"/>
    </a:hlink>
    <a:folHlink>
      <a:srgbClr val="800080"/>
    </a:folHlink>
  </a:clrScheme>
  <a:fontScheme name="กำหนดเอง 2">
    <a:majorFont>
      <a:latin typeface="Tahoma"/>
      <a:ea typeface=""/>
      <a:cs typeface="Angsana New"/>
    </a:majorFont>
    <a:minorFont>
      <a:latin typeface="Tahoma"/>
      <a:ea typeface=""/>
      <a:cs typeface="Cordia New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พื้นฐาน">
    <a:dk1>
      <a:sysClr val="windowText" lastClr="000000"/>
    </a:dk1>
    <a:lt1>
      <a:srgbClr val="FFFFFF"/>
    </a:lt1>
    <a:dk2>
      <a:srgbClr val="000000"/>
    </a:dk2>
    <a:lt2>
      <a:srgbClr val="FFFFFF"/>
    </a:lt2>
    <a:accent1>
      <a:srgbClr val="FF1641"/>
    </a:accent1>
    <a:accent2>
      <a:srgbClr val="FF9000"/>
    </a:accent2>
    <a:accent3>
      <a:srgbClr val="8DB12B"/>
    </a:accent3>
    <a:accent4>
      <a:srgbClr val="00ADE5"/>
    </a:accent4>
    <a:accent5>
      <a:srgbClr val="4BACC6"/>
    </a:accent5>
    <a:accent6>
      <a:srgbClr val="92D050"/>
    </a:accent6>
    <a:hlink>
      <a:srgbClr val="0000FF"/>
    </a:hlink>
    <a:folHlink>
      <a:srgbClr val="800080"/>
    </a:folHlink>
  </a:clrScheme>
  <a:fontScheme name="กำหนดเอง 2">
    <a:majorFont>
      <a:latin typeface="Tahoma"/>
      <a:ea typeface=""/>
      <a:cs typeface="Angsana New"/>
    </a:majorFont>
    <a:minorFont>
      <a:latin typeface="Tahoma"/>
      <a:ea typeface=""/>
      <a:cs typeface="Cordia New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พื้นฐาน">
    <a:dk1>
      <a:sysClr val="windowText" lastClr="000000"/>
    </a:dk1>
    <a:lt1>
      <a:srgbClr val="FFFFFF"/>
    </a:lt1>
    <a:dk2>
      <a:srgbClr val="000000"/>
    </a:dk2>
    <a:lt2>
      <a:srgbClr val="FFFFFF"/>
    </a:lt2>
    <a:accent1>
      <a:srgbClr val="FF1641"/>
    </a:accent1>
    <a:accent2>
      <a:srgbClr val="FF9000"/>
    </a:accent2>
    <a:accent3>
      <a:srgbClr val="8DB12B"/>
    </a:accent3>
    <a:accent4>
      <a:srgbClr val="00ADE5"/>
    </a:accent4>
    <a:accent5>
      <a:srgbClr val="4BACC6"/>
    </a:accent5>
    <a:accent6>
      <a:srgbClr val="92D050"/>
    </a:accent6>
    <a:hlink>
      <a:srgbClr val="0000FF"/>
    </a:hlink>
    <a:folHlink>
      <a:srgbClr val="800080"/>
    </a:folHlink>
  </a:clrScheme>
  <a:fontScheme name="กำหนดเอง 2">
    <a:majorFont>
      <a:latin typeface="Tahoma"/>
      <a:ea typeface=""/>
      <a:cs typeface="Angsana New"/>
    </a:majorFont>
    <a:minorFont>
      <a:latin typeface="Tahoma"/>
      <a:ea typeface=""/>
      <a:cs typeface="Cordia New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15521</TotalTime>
  <Words>475</Words>
  <Application>Microsoft Office PowerPoint</Application>
  <PresentationFormat>นำเสนอทางหน้าจอ (4:3)</PresentationFormat>
  <Paragraphs>72</Paragraphs>
  <Slides>5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5</vt:i4>
      </vt:variant>
    </vt:vector>
  </HeadingPairs>
  <TitlesOfParts>
    <vt:vector size="6" baseType="lpstr">
      <vt:lpstr>ชุดรูปแบบของ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HomeUser</dc:creator>
  <cp:lastModifiedBy>Tonzbregas</cp:lastModifiedBy>
  <cp:revision>2238</cp:revision>
  <cp:lastPrinted>2019-01-15T09:40:55Z</cp:lastPrinted>
  <dcterms:created xsi:type="dcterms:W3CDTF">2013-12-02T03:03:28Z</dcterms:created>
  <dcterms:modified xsi:type="dcterms:W3CDTF">2019-08-01T05:57:58Z</dcterms:modified>
</cp:coreProperties>
</file>