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6" r:id="rId2"/>
    <p:sldId id="307" r:id="rId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2D"/>
    <a:srgbClr val="FFFF00"/>
    <a:srgbClr val="FFFF57"/>
    <a:srgbClr val="FFFF66"/>
    <a:srgbClr val="99FF66"/>
    <a:srgbClr val="CC99FF"/>
    <a:srgbClr val="66FF33"/>
    <a:srgbClr val="009900"/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ลักษณะสีปานกลาง 3 - เน้น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ลักษณะสีปานกลาง 2 - เน้น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ลักษณะสีปานกลาง 2 - เน้น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6781D-C1FD-4CCA-8659-D19C542E4148}" type="datetimeFigureOut">
              <a:rPr lang="th-TH" smtClean="0"/>
              <a:t>01/08/62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31339-226D-4CC1-9F19-2F4158520E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9776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31339-226D-4CC1-9F19-2F4158520E8F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427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01/08/62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88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01/08/62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779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01/08/62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875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01/08/62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688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01/08/62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866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01/08/62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14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01/08/62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322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01/08/62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532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01/08/62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361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01/08/62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90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01/08/62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47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3B507-A230-47EA-B594-DCC25E45BF7B}" type="datetimeFigureOut">
              <a:rPr lang="th-TH" smtClean="0"/>
              <a:t>01/08/62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007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ตาราง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73804"/>
              </p:ext>
            </p:extLst>
          </p:nvPr>
        </p:nvGraphicFramePr>
        <p:xfrm>
          <a:off x="20727" y="836712"/>
          <a:ext cx="4911313" cy="24135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1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39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สถานการณ์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FFFF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7286">
                <a:tc>
                  <a:txBody>
                    <a:bodyPr/>
                    <a:lstStyle/>
                    <a:p>
                      <a:pPr algn="thaiDist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จ.ระนอง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มีการจัดประชุม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VDO Conference 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ชี้แจงแนวทางการดำเนินงานในขั้นตอนต่างๆ และมีการสอบถามความพร้อมของแต่ละ รพ. มีการเตรียมความพร้อมของ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Hard Ware 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ระบบคิวออนไลน์มีทุกแห่งยกเว้น รพ.สุขสำราญ ปัจจุบันใช้ใบนำทางในการรับบริการ ซึ่งอยู่ระหว่างจัดซื้อตู้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Kiosk 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สำหรับ รพ.ระนอง และ รพ.กระบุรี ส่วนของ รพ.ละอุ่นจัดซื้อในปี 2563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thaiDist"/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 ในส่วนของ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HAIT 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รพ.ระนองได้รับการประเมินโดยทีมระดับจังหวัด จำนวน 2 รอบ ปัจจุบันรอการประเมินระดับเขต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ตาราง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224103"/>
              </p:ext>
            </p:extLst>
          </p:nvPr>
        </p:nvGraphicFramePr>
        <p:xfrm>
          <a:off x="1999" y="3284984"/>
          <a:ext cx="4897289" cy="3413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97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118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ปัจจัยความสำเร็จ/ผลงานเด่น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326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th-TH" sz="16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 การสนับสนุนจากผู้บริหารเป็นตัวชี้วัดสำคัญ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th-TH" sz="16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 ทีมเห็นความสำคัญของ</a:t>
                      </a:r>
                      <a:r>
                        <a:rPr lang="th-TH" sz="16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HAIT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th-TH" sz="16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 ทีม</a:t>
                      </a:r>
                      <a:r>
                        <a:rPr lang="th-TH" sz="16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Admin </a:t>
                      </a:r>
                      <a:r>
                        <a:rPr lang="th-TH" sz="16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มีความพร้อมและตอบรับการพัฒนา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th-TH" sz="16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 มีกิจกรรมขับเคลื่อน โดยการชี้แจงผู้รับผิดชอบระดับพื้นที่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th-TH" sz="16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 กิจกรรมที่ขับเคลื่อนไปแล้วที่ รพ.ระนอง มี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Register Online </a:t>
                      </a:r>
                      <a:r>
                        <a:rPr lang="th-TH" sz="16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 ระบบคิว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Online </a:t>
                      </a:r>
                      <a:r>
                        <a:rPr lang="th-TH" sz="16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นำร่องที่คลินิก 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ENT </a:t>
                      </a:r>
                      <a:r>
                        <a:rPr lang="th-TH" sz="16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 จอแสดงสถานการณ์รักษาผู้ป่วยที่ห้องผ่าตัดและห้องฉุกเฉิน / พัฒนาระบบ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Intranet </a:t>
                      </a:r>
                      <a:r>
                        <a:rPr lang="th-TH" sz="16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Big data </a:t>
                      </a:r>
                      <a:r>
                        <a:rPr lang="th-TH" sz="16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ของ รพ.) ใส่ข้อมูลสำคัญ เช่น 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CQI, Fast track, </a:t>
                      </a:r>
                      <a:r>
                        <a:rPr lang="th-TH" sz="16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ข้อมูลวิจัย / โครงการบาร์โค้ชเลข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HN </a:t>
                      </a:r>
                      <a:r>
                        <a:rPr lang="th-TH" sz="16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ต่างด้าว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 </a:t>
                      </a:r>
                      <a:r>
                        <a:rPr lang="th-TH" sz="16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หลัก บนใบตรวจสุขภาพแรงงานต่างด้าว (รพ.พัฒนาเอง)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th-TH" sz="16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 การประเมิน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Digital Transformation </a:t>
                      </a:r>
                      <a:r>
                        <a:rPr lang="th-TH" sz="16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ผ่านขั้นที่ 2 ทุกแห่ง ยกเว้น รพ.สุขสำราญ เพียงแห่งเดียว ซึ่งจะดำเนินการแล้วเสร็จในปี 2563 นี้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th-TH" sz="1600" b="1" baseline="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ตาราง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22598"/>
              </p:ext>
            </p:extLst>
          </p:nvPr>
        </p:nvGraphicFramePr>
        <p:xfrm>
          <a:off x="5025527" y="908720"/>
          <a:ext cx="4104456" cy="4102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785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ปัญหา/ข้อจำกัด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ข้อเสนอแนะ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635">
                <a:tc>
                  <a:txBody>
                    <a:bodyPr/>
                    <a:lstStyle/>
                    <a:p>
                      <a:pPr algn="l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Software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ที่กระทรวงพัฒนายังไม่สมบูรณ์ทำให้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Implement 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ยังไม่ได้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ศึกษา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Software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อื่นๆ และทดสอบการใช้งาน, นำเสนองบประมาณในการติดตั้ง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44">
                <a:tc>
                  <a:txBody>
                    <a:bodyPr/>
                    <a:lstStyle/>
                    <a:p>
                      <a:pPr algn="l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HAIT 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ได้รับการประเมิน 2 ครั้งรอการประเมินจากระดับเขต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thaiDist">
                        <a:buFont typeface="Arial" pitchFamily="34" charset="0"/>
                        <a:buNone/>
                      </a:pP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รอการประเมินจากระดับเขต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1760">
                <a:tc>
                  <a:txBody>
                    <a:bodyPr/>
                    <a:lstStyle/>
                    <a:p>
                      <a:pPr algn="l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3. ความรู้ของ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admin 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และ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user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เกี่ยวกับ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Smart hospital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-ระบบคิวออนไลน์มีครบทุกแห่ง ยกเว้น รพ.สุขสำราญ ซึ่งทาง รพ.ดำเนินการภายในปี 2563</a:t>
                      </a:r>
                      <a:endParaRPr lang="th-TH" sz="1800" b="1" baseline="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สี่เหลี่ยมผืนผ้า 34"/>
          <p:cNvSpPr/>
          <p:nvPr/>
        </p:nvSpPr>
        <p:spPr>
          <a:xfrm>
            <a:off x="1999" y="1"/>
            <a:ext cx="9144000" cy="83671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ประเด็น </a:t>
            </a:r>
            <a:r>
              <a:rPr lang="en-US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: Digital Transformation </a:t>
            </a:r>
            <a:endParaRPr lang="th-TH" sz="2400" b="1" dirty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ตัวชี้วัด </a:t>
            </a:r>
            <a:r>
              <a:rPr lang="en-US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: 3. </a:t>
            </a:r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เขตสุขภาพดำเนินการ </a:t>
            </a:r>
            <a:r>
              <a:rPr lang="en-US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Digital Transformation</a:t>
            </a:r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(เป้าหมาย ทุก รพ.ในจังหวัดระนอง </a:t>
            </a:r>
            <a:r>
              <a:rPr lang="en-US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5 </a:t>
            </a:r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แห่ง)</a:t>
            </a:r>
          </a:p>
        </p:txBody>
      </p:sp>
      <p:pic>
        <p:nvPicPr>
          <p:cNvPr id="10" name="รูปภาพ 42">
            <a:extLst>
              <a:ext uri="{FF2B5EF4-FFF2-40B4-BE49-F238E27FC236}">
                <a16:creationId xmlns:a16="http://schemas.microsoft.com/office/drawing/2014/main" id="{DD77457C-D216-44FC-8A6E-4FF6A04271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678" y="5106247"/>
            <a:ext cx="720080" cy="12807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รูปภาพ 48">
            <a:extLst>
              <a:ext uri="{FF2B5EF4-FFF2-40B4-BE49-F238E27FC236}">
                <a16:creationId xmlns:a16="http://schemas.microsoft.com/office/drawing/2014/main" id="{CCAD9D45-B20A-4E16-AC02-767263F9E8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5106249"/>
            <a:ext cx="720080" cy="12807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รูปภาพ 41">
            <a:extLst>
              <a:ext uri="{FF2B5EF4-FFF2-40B4-BE49-F238E27FC236}">
                <a16:creationId xmlns:a16="http://schemas.microsoft.com/office/drawing/2014/main" id="{0745DF80-6C93-42DB-9C23-9E870BC2FDB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8" r="30204"/>
          <a:stretch/>
        </p:blipFill>
        <p:spPr>
          <a:xfrm rot="5400000">
            <a:off x="5143409" y="4702763"/>
            <a:ext cx="1114776" cy="1471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รูปภาพ 46">
            <a:extLst>
              <a:ext uri="{FF2B5EF4-FFF2-40B4-BE49-F238E27FC236}">
                <a16:creationId xmlns:a16="http://schemas.microsoft.com/office/drawing/2014/main" id="{221B9223-D999-4AEA-A023-EA93B73101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288" y="5583968"/>
            <a:ext cx="1487040" cy="11147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CA7A68-5245-4D88-A5A1-6A6843F0B64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288" y="4127564"/>
            <a:ext cx="2399882" cy="11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ตาราง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678307"/>
              </p:ext>
            </p:extLst>
          </p:nvPr>
        </p:nvGraphicFramePr>
        <p:xfrm>
          <a:off x="35496" y="939120"/>
          <a:ext cx="4464496" cy="5730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54">
                <a:tc>
                  <a:txBody>
                    <a:bodyPr/>
                    <a:lstStyle/>
                    <a:p>
                      <a:pPr algn="ctr"/>
                      <a:r>
                        <a:rPr lang="th-TH" sz="2400" b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สถานการณ์</a:t>
                      </a:r>
                    </a:p>
                  </a:txBody>
                  <a:tcPr anchor="ctr">
                    <a:solidFill>
                      <a:srgbClr val="FFFF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6114">
                <a:tc>
                  <a:txBody>
                    <a:bodyPr/>
                    <a:lstStyle/>
                    <a:p>
                      <a:pPr algn="thaiDist"/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-เขตฯ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11 </a:t>
                      </a:r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เลือก จ.สุราษฎร์ธานี เป็นจังหวัดนำร่อง เนื่องจากปัจจุบันยังไม่มีความชัดเจนในระดับกระทรวงเกี่ยวกับ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App </a:t>
                      </a:r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ที่จะนำมาใช้ แต่ในส่วนของ จ.ระนอง สสจ.ได้มีการทดลองใช้โปรแกรม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EMR Link </a:t>
                      </a:r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ใช้ในการเชื่อมการใช้ข้อมูลระหว่างหน่วยบริการ</a:t>
                      </a:r>
                    </a:p>
                    <a:p>
                      <a:r>
                        <a:rPr lang="th-TH" sz="2000" b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- 8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PCC </a:t>
                      </a:r>
                      <a:r>
                        <a:rPr lang="th-TH" sz="2000" b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ที่ใช้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JHCIS </a:t>
                      </a:r>
                      <a:r>
                        <a:rPr lang="th-TH" sz="2000" b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และ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HosXP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 </a:t>
                      </a:r>
                      <a:r>
                        <a:rPr lang="th-TH" sz="2000" b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ยังไม่มีการใช้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Application PCC Link </a:t>
                      </a:r>
                      <a:r>
                        <a:rPr lang="th-TH" sz="2000" b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เนื่องจากการไม่ใช่กลุ่มเป้าหมายในการทดสอบ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Application PCC Link </a:t>
                      </a:r>
                      <a:r>
                        <a:rPr lang="th-TH" sz="2000" b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กับกระทรวง แต่ใช้งานโปรแกรม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Thai COC </a:t>
                      </a:r>
                      <a:r>
                        <a:rPr lang="th-TH" sz="2000" b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ในการติดตามดูแลประชาชน</a:t>
                      </a:r>
                    </a:p>
                    <a:p>
                      <a:r>
                        <a:rPr lang="th-TH" sz="2000" b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-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PCC </a:t>
                      </a:r>
                      <a:r>
                        <a:rPr lang="th-TH" sz="2000" b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รพ.สต.ทุ่งมะพร้าว ใช้ระบบ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PHIE (Personal Health Information Exchange) </a:t>
                      </a:r>
                      <a:r>
                        <a:rPr lang="th-TH" sz="2000" b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ซึ่งเป็นระบบ</a:t>
                      </a:r>
                    </a:p>
                    <a:p>
                      <a:r>
                        <a:rPr lang="th-TH" sz="2000" b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แลกเปลี่ยนข้อมูลสุขภาพภายในเครือข่ายโรงพยาบาล ในการติดตามดูแลประชาชน</a:t>
                      </a:r>
                    </a:p>
                    <a:p>
                      <a:r>
                        <a:rPr lang="th-TH" sz="2000" b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-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PCC</a:t>
                      </a:r>
                      <a:r>
                        <a:rPr lang="th-TH" sz="2000" b="0" baseline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 ในเขตอำเภอเมือง 3 แห่งได้รับการสนับสนุนคอมพิวเตอร์จากส่วนกลาง ซึ่งปัจจุบันได้ดำเนินการจัดซื้อจัดจ้าง และติดตั้ง เพื่อเตรียมความพร้อมในการใช้งาน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PCC Link </a:t>
                      </a:r>
                      <a:r>
                        <a:rPr lang="th-TH" sz="2000" b="0" baseline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ในปี 2563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ตาราง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29335"/>
              </p:ext>
            </p:extLst>
          </p:nvPr>
        </p:nvGraphicFramePr>
        <p:xfrm>
          <a:off x="4575998" y="949385"/>
          <a:ext cx="4570001" cy="1645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70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288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ปัจจัยความสำเร็จ/ผลงานเด่น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376">
                <a:tc>
                  <a:txBody>
                    <a:bodyPr/>
                    <a:lstStyle/>
                    <a:p>
                      <a:pPr marL="0" indent="0" algn="thaiDist">
                        <a:buFont typeface="Arial" pitchFamily="34" charset="0"/>
                        <a:buNone/>
                      </a:pP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 การสนับสนุนจากผู้บริหารเป็นตัวชี้วัดสำคัญ</a:t>
                      </a:r>
                    </a:p>
                    <a:p>
                      <a:pPr marL="0" indent="0" algn="thaiDist">
                        <a:buFont typeface="Arial" pitchFamily="34" charset="0"/>
                        <a:buNone/>
                      </a:pP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 ทีม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Admin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อำเภอกระบุรีมีการพัฒนาโปรแกรมของอำเภอเองที่สามารถตอบสนองการติดตามดูแลประชาชนในเครือข่าย ทั้งในเชิงการบริหารจัดการ และการดูแลผู้ป่วย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ตาราง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33022"/>
              </p:ext>
            </p:extLst>
          </p:nvPr>
        </p:nvGraphicFramePr>
        <p:xfrm>
          <a:off x="4573999" y="2644906"/>
          <a:ext cx="4536504" cy="28331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854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ปัญหา/ข้อจำกัด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ข้อเสนอแนะ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626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</a:t>
                      </a:r>
                      <a:r>
                        <a:rPr lang="th-TH" sz="16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ระบบ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PCC Link </a:t>
                      </a:r>
                      <a:r>
                        <a:rPr lang="th-TH" sz="16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ยังไม่สามารถดำเนินการได้เนื่องจากไม่ใช่จังหวัดนำร่อง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th-TH" sz="16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 รอกระทรวงฯ กำหนดให้มีรูปแบบที่สามารถดำเนินการได้ครอบคลุมทั่วประเทศ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610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</a:t>
                      </a:r>
                      <a:r>
                        <a:rPr lang="th-TH" sz="16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รพ.สต.ทุ่งมะพร้าวใช้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HosOS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ซึ่งปัจจุบันยังไม่สามารถเชื่อมต่อกับ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PCC Link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thaiDist">
                        <a:buFont typeface="Arial" pitchFamily="34" charset="0"/>
                        <a:buNone/>
                      </a:pPr>
                      <a:r>
                        <a:rPr lang="th-TH" sz="16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-ประสานผู้พัฒนา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PCC Link </a:t>
                      </a:r>
                      <a:r>
                        <a:rPr lang="th-TH" sz="16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เพื่อปรับให้เชื่อมต่อกับ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HosOS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ได้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714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6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thaiDist">
                        <a:buFont typeface="Arial" pitchFamily="34" charset="0"/>
                        <a:buNone/>
                      </a:pPr>
                      <a:endParaRPr lang="th-TH" sz="16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สี่เหลี่ยมผืนผ้า 26"/>
          <p:cNvSpPr/>
          <p:nvPr/>
        </p:nvSpPr>
        <p:spPr>
          <a:xfrm>
            <a:off x="0" y="-61679"/>
            <a:ext cx="9144000" cy="9087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ประเด็น </a:t>
            </a:r>
            <a:r>
              <a:rPr lang="en-US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: Digital Transformation </a:t>
            </a:r>
            <a:endParaRPr lang="th-TH" sz="2400" b="1" dirty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ตัวชี้วัด </a:t>
            </a:r>
            <a:r>
              <a:rPr lang="en-US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: 4. </a:t>
            </a:r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มีการใช้ </a:t>
            </a:r>
            <a:r>
              <a:rPr lang="en-US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Application </a:t>
            </a:r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สำหรับ </a:t>
            </a:r>
            <a:r>
              <a:rPr lang="en-US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PCC </a:t>
            </a:r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ใน </a:t>
            </a:r>
            <a:r>
              <a:rPr lang="en-US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PCC </a:t>
            </a:r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ทุกแห่ง (เป้าหมาย </a:t>
            </a:r>
            <a:r>
              <a:rPr lang="en-US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9 PCC</a:t>
            </a:r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)</a:t>
            </a:r>
          </a:p>
        </p:txBody>
      </p:sp>
      <p:pic>
        <p:nvPicPr>
          <p:cNvPr id="6" name="รูปภาพ 50">
            <a:extLst>
              <a:ext uri="{FF2B5EF4-FFF2-40B4-BE49-F238E27FC236}">
                <a16:creationId xmlns:a16="http://schemas.microsoft.com/office/drawing/2014/main" id="{514D418B-73EA-451A-BB86-09317F27FA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057930"/>
            <a:ext cx="2889510" cy="162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97042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2437</TotalTime>
  <Words>633</Words>
  <Application>Microsoft Office PowerPoint</Application>
  <PresentationFormat>On-screen Show (4:3)</PresentationFormat>
  <Paragraphs>38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FreesiaUPC</vt:lpstr>
      <vt:lpstr>TH SarabunPSK</vt:lpstr>
      <vt:lpstr>ชุดรูปแบบของ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TONs</dc:creator>
  <cp:lastModifiedBy>JOBLACK</cp:lastModifiedBy>
  <cp:revision>254</cp:revision>
  <dcterms:created xsi:type="dcterms:W3CDTF">2017-06-23T04:06:14Z</dcterms:created>
  <dcterms:modified xsi:type="dcterms:W3CDTF">2019-08-01T06:51:36Z</dcterms:modified>
</cp:coreProperties>
</file>