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816" r:id="rId2"/>
  </p:sldIdLst>
  <p:sldSz cx="12192000" cy="6858000"/>
  <p:notesSz cx="7102475" cy="93884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-725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ขั้นที่ 1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ขั้นที่ 2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36.36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473728"/>
        <c:axId val="150483712"/>
        <c:axId val="0"/>
      </c:bar3DChart>
      <c:catAx>
        <c:axId val="15047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483712"/>
        <c:crosses val="autoZero"/>
        <c:auto val="1"/>
        <c:lblAlgn val="ctr"/>
        <c:lblOffset val="100"/>
        <c:noMultiLvlLbl val="0"/>
      </c:catAx>
      <c:valAx>
        <c:axId val="150483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473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D5EC67-D371-453C-AB4C-C3BE19CFE665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7148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7148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2F0FABE-4C09-4A39-800D-A16CDFED3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D9FD3-6A2B-4752-A949-BCE798382E9C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E1502-0E72-4E76-BB9A-116DB7B61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3C5F6-0F20-4D0D-B708-85BC270251E8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EBC23-632C-4973-A8D0-A6E40841B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88C26-2C1D-4667-ACB4-B635377500D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C2504-513F-4C24-A694-F717EAE07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C067-8F1E-47AC-84DE-5B8108BA11CC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CE1DD-7FB9-48F5-98C6-A96F027B7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173BB-BABF-46B7-A996-0095FFC0E3EA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9BB9-250C-4880-A389-F08E4D5D7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449FD-3F7F-4F26-8BEE-24F7BA0BB20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771F-CAAC-405F-816C-C16775853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B026-D299-44F7-9340-DCFDEFA169BD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0A7D-1D42-4CA0-9392-4068E832D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C27D7-FA8C-4D61-A2FA-9594FC822B59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F17B8-D412-44CD-A1E7-8C05A4EE1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EB6CC-3755-4C35-A980-9EF0902FD6DF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4CBF-A450-46B2-97CC-C5748582B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3122-A4BE-4219-9BD2-A3F66D0A61ED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9B54-78D9-4360-9FE2-CA2BDB481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B4D91-00E7-47EE-B6C0-6EA5E969CDC6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3644D-4240-4E3D-813C-2636EDD2F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235F0-00CA-4DBE-8AFB-9AD824780771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89BDC-35EB-44FD-943F-277DCFB25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E851-4CAE-4EC7-A329-00DCCB38B612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32A5F-2874-40B4-9F6E-20C2EBB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9CC75-B2A3-4F8D-A3F4-C5FBE6ED8133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9D6E-7EEE-4645-B965-91ADD8198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96999-1014-4319-885D-30E0F7442F8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A6527-D855-4E1F-8134-57337F82E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223E1-E81F-4436-9A55-BDC72ABC3DB5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C417-7466-4B5D-A6BC-465D87E1F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FDD7-CA19-442C-B98C-9C3EB9660BCC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C6F64-08EF-4537-BE53-6FB84E0B0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37493B-C41E-4126-B3F8-550836038955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cap="all" baseline="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185868-7A52-424D-855F-AD175C25F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67" r:id="rId12"/>
    <p:sldLayoutId id="2147483655" r:id="rId13"/>
    <p:sldLayoutId id="2147483654" r:id="rId14"/>
    <p:sldLayoutId id="2147483653" r:id="rId15"/>
    <p:sldLayoutId id="2147483652" r:id="rId16"/>
    <p:sldLayoutId id="2147483651" r:id="rId1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/>
            </a:extLst>
          </p:cNvPr>
          <p:cNvSpPr txBox="1"/>
          <p:nvPr/>
        </p:nvSpPr>
        <p:spPr>
          <a:xfrm>
            <a:off x="939800" y="-70834"/>
            <a:ext cx="10393363" cy="13731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9pPr>
          </a:lstStyle>
          <a:p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หัวข้อ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: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 การใช้ยาอย่างสมเหตุผล (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RDU)</a:t>
            </a:r>
            <a:endParaRPr lang="th-TH" sz="2800" b="1">
              <a:solidFill>
                <a:srgbClr val="000000"/>
              </a:solidFill>
              <a:latin typeface="Angsana New" pitchFamily="18" charset="-34"/>
              <a:sym typeface="Helvetica Neue Medium"/>
            </a:endParaRPr>
          </a:p>
          <a:p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ตัวชี้วัด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: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ร้อยละเครือข่ายรพ.ผ่าน 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RDU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ขั้นที่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1  95% ,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ผ่าน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RDU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ขั้นที่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2  25%</a:t>
            </a:r>
          </a:p>
          <a:p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,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ร้อยละ รพ.มีระบบ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AMR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ระดับ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Intermediate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 มากกว่า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20%</a:t>
            </a:r>
            <a:endParaRPr lang="th-TH" sz="2800" b="1">
              <a:solidFill>
                <a:srgbClr val="000000"/>
              </a:solidFill>
              <a:latin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/>
            </a:extLst>
          </p:cNvPr>
          <p:cNvSpPr txBox="1"/>
          <p:nvPr/>
        </p:nvSpPr>
        <p:spPr>
          <a:xfrm>
            <a:off x="396875" y="1647825"/>
            <a:ext cx="3482975" cy="573088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55393"/>
              </p:ext>
            </p:extLst>
          </p:nvPr>
        </p:nvGraphicFramePr>
        <p:xfrm>
          <a:off x="5937325" y="4342092"/>
          <a:ext cx="6208638" cy="2178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136">
                  <a:extLst>
                    <a:ext uri="{9D8B030D-6E8A-4147-A177-3AD203B41FA5}"/>
                  </a:extLst>
                </a:gridCol>
                <a:gridCol w="1774754">
                  <a:extLst>
                    <a:ext uri="{9D8B030D-6E8A-4147-A177-3AD203B41FA5}"/>
                  </a:extLst>
                </a:gridCol>
                <a:gridCol w="1316083">
                  <a:extLst>
                    <a:ext uri="{9D8B030D-6E8A-4147-A177-3AD203B41FA5}"/>
                  </a:extLst>
                </a:gridCol>
                <a:gridCol w="2366665">
                  <a:extLst>
                    <a:ext uri="{9D8B030D-6E8A-4147-A177-3AD203B41FA5}"/>
                  </a:extLst>
                </a:gridCol>
              </a:tblGrid>
              <a:tr h="647492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marL="91425" marR="91425" marT="45758" marB="45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/>
                </a:tc>
                <a:extLst>
                  <a:ext uri="{0D108BD9-81ED-4DB2-BD59-A6C34878D82A}"/>
                </a:extLst>
              </a:tr>
              <a:tr h="415131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95%,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2 25%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69" marR="685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3  4 </a:t>
                      </a:r>
                      <a:r>
                        <a:rPr lang="th-TH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2  1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69" marR="6856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100%,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36.36% 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2 9.09%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69" marR="68569" marT="0" marB="0" anchor="ctr"/>
                </a:tc>
                <a:extLst>
                  <a:ext uri="{0D108BD9-81ED-4DB2-BD59-A6C34878D82A}"/>
                </a:extLst>
              </a:tr>
              <a:tr h="415131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95%,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2 25%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รอข้อมูลเขต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extLst>
                  <a:ext uri="{0D108BD9-81ED-4DB2-BD59-A6C34878D82A}"/>
                </a:extLst>
              </a:tr>
              <a:tr h="415131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95%,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2 25%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รอข้อมูลเขต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71359"/>
              </p:ext>
            </p:extLst>
          </p:nvPr>
        </p:nvGraphicFramePr>
        <p:xfrm>
          <a:off x="7381884" y="1319584"/>
          <a:ext cx="4618772" cy="28866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/>
                  </a:extLst>
                </a:gridCol>
                <a:gridCol w="2819250">
                  <a:extLst>
                    <a:ext uri="{9D8B030D-6E8A-4147-A177-3AD203B41FA5}"/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การใช้ยาปฏิชีวนะใน</a:t>
                      </a:r>
                      <a:r>
                        <a:rPr lang="th-TH" sz="18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โรค </a:t>
                      </a:r>
                      <a:r>
                        <a:rPr lang="en-US" sz="18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URI  AD   </a:t>
                      </a:r>
                      <a:r>
                        <a:rPr lang="th-TH" sz="18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แผลสด 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kern="120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เลือกใช้สมุนไพรเป็น</a:t>
                      </a:r>
                      <a:r>
                        <a:rPr lang="th-TH" sz="1800" b="0" kern="1200" baseline="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0" kern="1200" baseline="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First line Drug</a:t>
                      </a:r>
                    </a:p>
                    <a:p>
                      <a:r>
                        <a:rPr lang="th-TH" sz="1800" b="0" kern="1200" baseline="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ผู้บริหารให้ความสำคัญ ผลักดัน ประกาศนโยบาย สื่อสารกับทุกหน่วยงาน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255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AMR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 smtClean="0">
                          <a:cs typeface="+mj-cs"/>
                        </a:rPr>
                        <a:t>- ส่งเสริมให้มีการใช้ยา </a:t>
                      </a:r>
                      <a:r>
                        <a:rPr lang="en-US" sz="1800" dirty="0" smtClean="0">
                          <a:cs typeface="+mj-cs"/>
                        </a:rPr>
                        <a:t>Antibiotic</a:t>
                      </a:r>
                      <a:r>
                        <a:rPr lang="en-US" sz="1800" baseline="0" dirty="0" smtClean="0">
                          <a:cs typeface="+mj-cs"/>
                        </a:rPr>
                        <a:t> </a:t>
                      </a:r>
                      <a:r>
                        <a:rPr lang="th-TH" sz="1800" baseline="0" dirty="0" smtClean="0">
                          <a:cs typeface="+mj-cs"/>
                        </a:rPr>
                        <a:t>ตาม </a:t>
                      </a:r>
                      <a:r>
                        <a:rPr lang="en-US" sz="1800" baseline="0" dirty="0" err="1" smtClean="0">
                          <a:cs typeface="+mj-cs"/>
                        </a:rPr>
                        <a:t>Antibiogram</a:t>
                      </a:r>
                      <a:r>
                        <a:rPr lang="en-US" sz="1800" baseline="0" dirty="0" smtClean="0">
                          <a:cs typeface="+mj-cs"/>
                        </a:rPr>
                        <a:t> </a:t>
                      </a:r>
                      <a:r>
                        <a:rPr lang="th-TH" sz="1800" baseline="0" dirty="0" smtClean="0">
                          <a:cs typeface="+mj-cs"/>
                        </a:rPr>
                        <a:t>ทุกเครือข่าย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th-TH" sz="1800" b="1" dirty="0" smtClean="0">
                          <a:latin typeface="Angsana New" panose="02020603050405020304" pitchFamily="18" charset="-34"/>
                          <a:cs typeface="+mj-cs"/>
                        </a:rPr>
                        <a:t>-จัดทำแนวทางการใช้ยาต้านจุลชีพ และควบคุมกำกับการใช้ยาต้านจุลชีพ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/>
            </a:extLst>
          </p:cNvPr>
          <p:cNvSpPr txBox="1"/>
          <p:nvPr/>
        </p:nvSpPr>
        <p:spPr>
          <a:xfrm>
            <a:off x="9110663" y="188913"/>
            <a:ext cx="1911350" cy="917575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5" y="136525"/>
            <a:ext cx="1011238" cy="101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594726" y="1172785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5" name="แผนภูมิ 4"/>
          <p:cNvGraphicFramePr/>
          <p:nvPr>
            <p:extLst>
              <p:ext uri="{D42A27DB-BD31-4B8C-83A1-F6EECF244321}">
                <p14:modId xmlns:p14="http://schemas.microsoft.com/office/powerpoint/2010/main" val="2491927473"/>
              </p:ext>
            </p:extLst>
          </p:nvPr>
        </p:nvGraphicFramePr>
        <p:xfrm>
          <a:off x="365050" y="2365795"/>
          <a:ext cx="3514800" cy="262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676</TotalTime>
  <Words>189</Words>
  <Application>Microsoft Office PowerPoint</Application>
  <PresentationFormat>กำหนดเอง</PresentationFormat>
  <Paragraphs>36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Circuit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My-pc</cp:lastModifiedBy>
  <cp:revision>74</cp:revision>
  <cp:lastPrinted>2019-02-18T05:51:49Z</cp:lastPrinted>
  <dcterms:created xsi:type="dcterms:W3CDTF">2019-02-13T04:27:05Z</dcterms:created>
  <dcterms:modified xsi:type="dcterms:W3CDTF">2019-02-26T07:39:56Z</dcterms:modified>
</cp:coreProperties>
</file>