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3.xml" ContentType="application/vnd.openxmlformats-officedocument.drawingml.chart+xml"/>
  <Override PartName="/ppt/drawings/drawing2.xml" ContentType="application/vnd.openxmlformats-officedocument.drawingml.chartshape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3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2.xml" ContentType="application/vnd.openxmlformats-officedocument.themeOverr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theme/themeOverride3.xml" ContentType="application/vnd.openxmlformats-officedocument.themeOverride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260" r:id="rId3"/>
    <p:sldId id="287" r:id="rId4"/>
    <p:sldId id="269" r:id="rId5"/>
    <p:sldId id="270" r:id="rId6"/>
    <p:sldId id="271" r:id="rId7"/>
    <p:sldId id="272" r:id="rId8"/>
    <p:sldId id="274" r:id="rId9"/>
    <p:sldId id="275" r:id="rId10"/>
    <p:sldId id="278" r:id="rId11"/>
    <p:sldId id="290" r:id="rId12"/>
    <p:sldId id="288" r:id="rId13"/>
    <p:sldId id="289" r:id="rId14"/>
    <p:sldId id="279" r:id="rId15"/>
    <p:sldId id="268" r:id="rId16"/>
    <p:sldId id="280" r:id="rId17"/>
    <p:sldId id="281" r:id="rId18"/>
    <p:sldId id="282" r:id="rId19"/>
    <p:sldId id="283" r:id="rId20"/>
    <p:sldId id="284" r:id="rId21"/>
    <p:sldId id="285" r:id="rId22"/>
    <p:sldId id="277" r:id="rId23"/>
    <p:sldId id="276" r:id="rId24"/>
    <p:sldId id="286" r:id="rId25"/>
    <p:sldId id="318" r:id="rId26"/>
    <p:sldId id="319" r:id="rId27"/>
    <p:sldId id="320" r:id="rId28"/>
    <p:sldId id="321" r:id="rId29"/>
    <p:sldId id="291" r:id="rId30"/>
    <p:sldId id="292" r:id="rId31"/>
    <p:sldId id="293" r:id="rId32"/>
    <p:sldId id="294" r:id="rId33"/>
    <p:sldId id="314" r:id="rId34"/>
    <p:sldId id="310" r:id="rId35"/>
    <p:sldId id="312" r:id="rId36"/>
    <p:sldId id="315" r:id="rId37"/>
    <p:sldId id="322" r:id="rId38"/>
    <p:sldId id="1874" r:id="rId39"/>
    <p:sldId id="1873" r:id="rId40"/>
    <p:sldId id="323" r:id="rId41"/>
    <p:sldId id="1875" r:id="rId42"/>
    <p:sldId id="324" r:id="rId43"/>
    <p:sldId id="325" r:id="rId44"/>
    <p:sldId id="3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0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2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3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9.5636111298646645E-2"/>
          <c:w val="0.88658259609731405"/>
          <c:h val="0.7192748530315374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2180352"/>
        <c:axId val="150223488"/>
      </c:lineChart>
      <c:catAx>
        <c:axId val="142180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2348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50223488"/>
        <c:scaling>
          <c:orientation val="minMax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8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1,912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D-4F29-B432-6FACF07AD3F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D-4F29-B432-6FACF07AD3F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D-4F29-B432-6FACF07AD3F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D-4F29-B432-6FACF07AD3F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D-4F29-B432-6FACF07AD3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1153</c:v>
                </c:pt>
                <c:pt idx="1">
                  <c:v>34</c:v>
                </c:pt>
                <c:pt idx="2">
                  <c:v>413</c:v>
                </c:pt>
                <c:pt idx="3">
                  <c:v>110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BD-4F29-B432-6FACF07AD3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44"/>
          <c:y val="0.30019836210768247"/>
          <c:w val="0.46323790989335606"/>
          <c:h val="0.6939032563246213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/>
              <a:t>จำนวนการสูญเสียบุคลกรรวม 33 คน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F9-433A-80FF-73CFF4C8CCC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F9-433A-80FF-73CFF4C8CC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F9-433A-80FF-73CFF4C8CC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/>
              <a:t>ข้อมูลตำแหน่งว่าง 87 ตน.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5-4D08-9761-2967D3F8A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12420608"/>
        <c:axId val="312702080"/>
      </c:barChart>
      <c:catAx>
        <c:axId val="31242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02080"/>
        <c:crosses val="autoZero"/>
        <c:auto val="1"/>
        <c:lblAlgn val="ctr"/>
        <c:lblOffset val="100"/>
        <c:noMultiLvlLbl val="0"/>
      </c:catAx>
      <c:valAx>
        <c:axId val="31270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206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6-4E85-99A3-5CC6DC4F9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66-4E85-99A3-5CC6DC4F9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66-4E85-99A3-5CC6DC4F91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66-4E85-99A3-5CC6DC4F91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6-4E85-99A3-5CC6DC4F91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66-4E85-99A3-5CC6DC4F91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66-4E85-99A3-5CC6DC4F91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66-4E85-99A3-5CC6DC4F91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66-4E85-99A3-5CC6DC4F91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7953280"/>
        <c:axId val="377967360"/>
      </c:barChart>
      <c:catAx>
        <c:axId val="3779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67360"/>
        <c:crosses val="autoZero"/>
        <c:auto val="1"/>
        <c:lblAlgn val="ctr"/>
        <c:lblOffset val="100"/>
        <c:noMultiLvlLbl val="0"/>
      </c:catAx>
      <c:valAx>
        <c:axId val="37796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53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6-4C84-991D-AB95BB82D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6-4C84-991D-AB95BB82D5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84980480"/>
        <c:axId val="384982016"/>
      </c:barChart>
      <c:catAx>
        <c:axId val="38498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2016"/>
        <c:crosses val="autoZero"/>
        <c:auto val="1"/>
        <c:lblAlgn val="ctr"/>
        <c:lblOffset val="100"/>
        <c:noMultiLvlLbl val="0"/>
      </c:catAx>
      <c:valAx>
        <c:axId val="38498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04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86"/>
          <c:y val="3.240740740740742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24"/>
          <c:y val="0.25215296004666082"/>
          <c:w val="0.74786364757957335"/>
          <c:h val="0.6237649460484110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360704"/>
        <c:axId val="3106529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310360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310652928"/>
        <c:crosses val="autoZero"/>
        <c:auto val="1"/>
        <c:lblAlgn val="ctr"/>
        <c:lblOffset val="100"/>
        <c:tickLblSkip val="1"/>
        <c:noMultiLvlLbl val="0"/>
      </c:catAx>
      <c:valAx>
        <c:axId val="31065292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310360704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65540254643056"/>
          <c:y val="0.20428186060075817"/>
          <c:w val="8.9679173142971344E-2"/>
          <c:h val="0.36121888125003204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2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507840"/>
        <c:axId val="253536896"/>
        <c:axId val="0"/>
      </c:bar3DChart>
      <c:catAx>
        <c:axId val="2535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36896"/>
        <c:crosses val="autoZero"/>
        <c:auto val="1"/>
        <c:lblAlgn val="ctr"/>
        <c:lblOffset val="100"/>
        <c:noMultiLvlLbl val="0"/>
      </c:catAx>
      <c:valAx>
        <c:axId val="25353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078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312200192"/>
        <c:axId val="312251136"/>
      </c:barChart>
      <c:catAx>
        <c:axId val="3122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12251136"/>
        <c:crosses val="autoZero"/>
        <c:auto val="1"/>
        <c:lblAlgn val="ctr"/>
        <c:lblOffset val="100"/>
        <c:noMultiLvlLbl val="0"/>
      </c:catAx>
      <c:valAx>
        <c:axId val="3122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122001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90750966370878"/>
          <c:y val="7.2658186897107374E-2"/>
          <c:w val="0.65604000518262562"/>
          <c:h val="0.74102744363669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  <a:ln>
                <a:solidFill>
                  <a:srgbClr val="FF6600"/>
                </a:solidFill>
              </a:ln>
            </c:spPr>
          </c:marker>
          <c:dLbls>
            <c:dLbl>
              <c:idx val="0"/>
              <c:layout>
                <c:manualLayout>
                  <c:x val="-9.0353479814128612E-2"/>
                  <c:y val="7.6543451819915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D4-42C3-9E7E-A2493C4A7159}"/>
                </c:ext>
              </c:extLst>
            </c:dLbl>
            <c:dLbl>
              <c:idx val="1"/>
              <c:layout>
                <c:manualLayout>
                  <c:x val="-7.1834708096420272E-2"/>
                  <c:y val="0.12181088392628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D4-42C3-9E7E-A2493C4A7159}"/>
                </c:ext>
              </c:extLst>
            </c:dLbl>
            <c:dLbl>
              <c:idx val="2"/>
              <c:layout>
                <c:manualLayout>
                  <c:x val="-7.441885902802349E-2"/>
                  <c:y val="9.2180424776522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D4-42C3-9E7E-A2493C4A7159}"/>
                </c:ext>
              </c:extLst>
            </c:dLbl>
            <c:dLbl>
              <c:idx val="3"/>
              <c:layout>
                <c:manualLayout>
                  <c:x val="-4.1343810571124046E-2"/>
                  <c:y val="-5.925884449919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D4-42C3-9E7E-A2493C4A71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th-TH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391.57</c:v>
                </c:pt>
                <c:pt idx="1">
                  <c:v>466.13</c:v>
                </c:pt>
                <c:pt idx="2">
                  <c:v>545.21</c:v>
                </c:pt>
                <c:pt idx="3">
                  <c:v>519.41999999999996</c:v>
                </c:pt>
                <c:pt idx="4">
                  <c:v>550.66999999999996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4-42C3-9E7E-A2493C4A71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pPr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6.8131018861241704E-2"/>
                  <c:y val="-0.12510148660376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D4-42C3-9E7E-A2493C4A7159}"/>
                </c:ext>
              </c:extLst>
            </c:dLbl>
            <c:dLbl>
              <c:idx val="2"/>
              <c:layout>
                <c:manualLayout>
                  <c:x val="0"/>
                  <c:y val="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CD4-42C3-9E7E-A2493C4A7159}"/>
                </c:ext>
              </c:extLst>
            </c:dLbl>
            <c:dLbl>
              <c:idx val="3"/>
              <c:layout>
                <c:manualLayout>
                  <c:x val="-2.0671905285562151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CD4-42C3-9E7E-A2493C4A71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th-TH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592.52</c:v>
                </c:pt>
                <c:pt idx="1">
                  <c:v>690.35999999999967</c:v>
                </c:pt>
                <c:pt idx="2">
                  <c:v>1362.43</c:v>
                </c:pt>
                <c:pt idx="3">
                  <c:v>1509.05</c:v>
                </c:pt>
                <c:pt idx="4">
                  <c:v>1365.25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CD4-42C3-9E7E-A2493C4A7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900544"/>
        <c:axId val="264197632"/>
      </c:lineChart>
      <c:catAx>
        <c:axId val="26190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th-TH" sz="8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264197632"/>
        <c:crosses val="autoZero"/>
        <c:auto val="1"/>
        <c:lblAlgn val="ctr"/>
        <c:lblOffset val="5"/>
        <c:noMultiLvlLbl val="0"/>
      </c:catAx>
      <c:valAx>
        <c:axId val="2641976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th-TH" sz="10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261900544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17305054166902684"/>
          <c:y val="9.2151910021951194E-2"/>
          <c:w val="0.25158164491070711"/>
          <c:h val="0.16221005173429576"/>
        </c:manualLayout>
      </c:layout>
      <c:overlay val="0"/>
      <c:txPr>
        <a:bodyPr/>
        <a:lstStyle/>
        <a:p>
          <a:pPr>
            <a:defRPr lang="th-TH"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</c:spPr>
          </c:marker>
          <c:dLbls>
            <c:dLbl>
              <c:idx val="0"/>
              <c:layout>
                <c:manualLayout>
                  <c:x val="-7.4074246892381701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87-44C7-B9F1-FA47476C0F0C}"/>
                </c:ext>
              </c:extLst>
            </c:dLbl>
            <c:dLbl>
              <c:idx val="1"/>
              <c:layout>
                <c:manualLayout>
                  <c:x val="3.7037123446190963E-3"/>
                  <c:y val="-3.29112112756672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87-44C7-B9F1-FA47476C0F0C}"/>
                </c:ext>
              </c:extLst>
            </c:dLbl>
            <c:dLbl>
              <c:idx val="2"/>
              <c:layout>
                <c:manualLayout>
                  <c:x val="-1.1111137033857221E-2"/>
                  <c:y val="-2.6337264221863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87-44C7-B9F1-FA47476C0F0C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87-44C7-B9F1-FA47476C0F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th-TH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14.29</c:v>
                </c:pt>
                <c:pt idx="1">
                  <c:v>31.49</c:v>
                </c:pt>
                <c:pt idx="2">
                  <c:v>23.08</c:v>
                </c:pt>
                <c:pt idx="3">
                  <c:v>22</c:v>
                </c:pt>
                <c:pt idx="4">
                  <c:v>30.22</c:v>
                </c:pt>
                <c:pt idx="5">
                  <c:v>16.73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87-44C7-B9F1-FA47476C0F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87-44C7-B9F1-FA47476C0F0C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87-44C7-B9F1-FA47476C0F0C}"/>
                </c:ext>
              </c:extLst>
            </c:dLbl>
            <c:dLbl>
              <c:idx val="2"/>
              <c:layout>
                <c:manualLayout>
                  <c:x val="-2.2222274067714393E-2"/>
                  <c:y val="-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87-44C7-B9F1-FA47476C0F0C}"/>
                </c:ext>
              </c:extLst>
            </c:dLbl>
            <c:dLbl>
              <c:idx val="3"/>
              <c:layout>
                <c:manualLayout>
                  <c:x val="-3.7040039755123419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87-44C7-B9F1-FA47476C0F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th-TH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24.939999999999991</c:v>
                </c:pt>
                <c:pt idx="1">
                  <c:v>43.49</c:v>
                </c:pt>
                <c:pt idx="2">
                  <c:v>47.58</c:v>
                </c:pt>
                <c:pt idx="3">
                  <c:v>50</c:v>
                </c:pt>
                <c:pt idx="4">
                  <c:v>52.809999999999995</c:v>
                </c:pt>
                <c:pt idx="5">
                  <c:v>20.190000000000001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E87-44C7-B9F1-FA47476C0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196096"/>
        <c:axId val="266197632"/>
      </c:lineChart>
      <c:catAx>
        <c:axId val="26619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th-TH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266197632"/>
        <c:crosses val="autoZero"/>
        <c:auto val="1"/>
        <c:lblAlgn val="ctr"/>
        <c:lblOffset val="5"/>
        <c:noMultiLvlLbl val="0"/>
      </c:catAx>
      <c:valAx>
        <c:axId val="266197632"/>
        <c:scaling>
          <c:orientation val="minMax"/>
          <c:max val="53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th-TH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266196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412744036731503"/>
          <c:y val="0.66498740684748203"/>
          <c:w val="0.16475978946582681"/>
          <c:h val="0.16221005173429578"/>
        </c:manualLayout>
      </c:layout>
      <c:overlay val="0"/>
      <c:txPr>
        <a:bodyPr/>
        <a:lstStyle/>
        <a:p>
          <a:pPr>
            <a:defRPr lang="th-TH"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10.850000000000017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0.38000000000000062</c:v>
                </c:pt>
                <c:pt idx="3">
                  <c:v>0.31000000000000055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006912"/>
        <c:axId val="120029184"/>
      </c:lineChart>
      <c:catAx>
        <c:axId val="12000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29184"/>
        <c:crosses val="autoZero"/>
        <c:auto val="1"/>
        <c:lblAlgn val="ctr"/>
        <c:lblOffset val="100"/>
        <c:noMultiLvlLbl val="0"/>
      </c:catAx>
      <c:valAx>
        <c:axId val="12002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0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diamond"/>
            <c:size val="8"/>
            <c:spPr>
              <a:solidFill>
                <a:srgbClr val="2D2D8A">
                  <a:lumMod val="75000"/>
                </a:srgbClr>
              </a:solidFill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7.4074246892381701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C8-4A54-8F88-483AA70DA26E}"/>
                </c:ext>
              </c:extLst>
            </c:dLbl>
            <c:dLbl>
              <c:idx val="1"/>
              <c:layout>
                <c:manualLayout>
                  <c:x val="3.7037123446190963E-3"/>
                  <c:y val="-3.29112112756672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C8-4A54-8F88-483AA70DA26E}"/>
                </c:ext>
              </c:extLst>
            </c:dLbl>
            <c:dLbl>
              <c:idx val="2"/>
              <c:layout>
                <c:manualLayout>
                  <c:x val="-1.1111137033857221E-2"/>
                  <c:y val="-2.6337264221863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C8-4A54-8F88-483AA70DA26E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C8-4A54-8F88-483AA70DA2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th-TH" sz="900">
                    <a:solidFill>
                      <a:srgbClr val="0066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2.65</c:v>
                </c:pt>
                <c:pt idx="1">
                  <c:v>1.85</c:v>
                </c:pt>
                <c:pt idx="2">
                  <c:v>2.82</c:v>
                </c:pt>
                <c:pt idx="3">
                  <c:v>1.78</c:v>
                </c:pt>
                <c:pt idx="4">
                  <c:v>1.9900000000000007</c:v>
                </c:pt>
                <c:pt idx="5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C8-4A54-8F88-483AA70DA2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pPr>
              <a:ln>
                <a:solidFill>
                  <a:srgbClr val="FF9933"/>
                </a:solidFill>
              </a:ln>
            </c:spPr>
          </c:marke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C8-4A54-8F88-483AA70DA26E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CC8-4A54-8F88-483AA70DA26E}"/>
                </c:ext>
              </c:extLst>
            </c:dLbl>
            <c:dLbl>
              <c:idx val="2"/>
              <c:layout>
                <c:manualLayout>
                  <c:x val="-4.4444548135428794E-2"/>
                  <c:y val="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C8-4A54-8F88-483AA70DA26E}"/>
                </c:ext>
              </c:extLst>
            </c:dLbl>
            <c:dLbl>
              <c:idx val="3"/>
              <c:layout>
                <c:manualLayout>
                  <c:x val="-3.7040039755123419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CC8-4A54-8F88-483AA70DA26E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th-TH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  <c:pt idx="5">
                  <c:v>2562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3">
                  <c:v>4.33</c:v>
                </c:pt>
                <c:pt idx="4">
                  <c:v>4.9800000000000004</c:v>
                </c:pt>
                <c:pt idx="5">
                  <c:v>2.17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CC8-4A54-8F88-483AA70DA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213376"/>
        <c:axId val="300699008"/>
      </c:lineChart>
      <c:catAx>
        <c:axId val="30021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th-TH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00699008"/>
        <c:crosses val="autoZero"/>
        <c:auto val="1"/>
        <c:lblAlgn val="ctr"/>
        <c:lblOffset val="5"/>
        <c:noMultiLvlLbl val="0"/>
      </c:catAx>
      <c:valAx>
        <c:axId val="30069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th-TH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00213376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38338730449064962"/>
          <c:y val="0.48721087334990359"/>
          <c:w val="0.16475978946582681"/>
          <c:h val="0.16221005173429578"/>
        </c:manualLayout>
      </c:layout>
      <c:overlay val="0"/>
      <c:txPr>
        <a:bodyPr/>
        <a:lstStyle/>
        <a:p>
          <a:pPr>
            <a:defRPr lang="th-TH"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90750966370878"/>
          <c:y val="7.2658186897107374E-2"/>
          <c:w val="0.65604000518262562"/>
          <c:h val="0.741027443636699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  <a:ln>
                <a:solidFill>
                  <a:srgbClr val="FF6600"/>
                </a:solidFill>
              </a:ln>
            </c:spPr>
          </c:marker>
          <c:dLbls>
            <c:dLbl>
              <c:idx val="0"/>
              <c:layout>
                <c:manualLayout>
                  <c:x val="-9.0353479814128612E-2"/>
                  <c:y val="7.6543451819915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FD-4988-8E91-85EA7044CA65}"/>
                </c:ext>
              </c:extLst>
            </c:dLbl>
            <c:dLbl>
              <c:idx val="1"/>
              <c:layout>
                <c:manualLayout>
                  <c:x val="-7.1834708096420272E-2"/>
                  <c:y val="0.12181088392628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FD-4988-8E91-85EA7044CA65}"/>
                </c:ext>
              </c:extLst>
            </c:dLbl>
            <c:dLbl>
              <c:idx val="2"/>
              <c:layout>
                <c:manualLayout>
                  <c:x val="-7.4418859028023476E-2"/>
                  <c:y val="9.2180424776522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FD-4988-8E91-85EA7044CA65}"/>
                </c:ext>
              </c:extLst>
            </c:dLbl>
            <c:dLbl>
              <c:idx val="3"/>
              <c:layout>
                <c:manualLayout>
                  <c:x val="-4.1343810571124046E-2"/>
                  <c:y val="-5.925884449919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FD-4988-8E91-85EA7044C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391.57</c:v>
                </c:pt>
                <c:pt idx="1">
                  <c:v>466.13</c:v>
                </c:pt>
                <c:pt idx="2">
                  <c:v>545.21</c:v>
                </c:pt>
                <c:pt idx="3">
                  <c:v>519.41999999999996</c:v>
                </c:pt>
                <c:pt idx="4">
                  <c:v>550.66999999999996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FD-4988-8E91-85EA7044CA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pPr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6.8131018861241704E-2"/>
                  <c:y val="-0.12510148660376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FD-4988-8E91-85EA7044CA65}"/>
                </c:ext>
              </c:extLst>
            </c:dLbl>
            <c:dLbl>
              <c:idx val="2"/>
              <c:layout>
                <c:manualLayout>
                  <c:x val="0"/>
                  <c:y val="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FD-4988-8E91-85EA7044CA65}"/>
                </c:ext>
              </c:extLst>
            </c:dLbl>
            <c:dLbl>
              <c:idx val="3"/>
              <c:layout>
                <c:manualLayout>
                  <c:x val="-2.0671905285562137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FD-4988-8E91-85EA7044C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592.52</c:v>
                </c:pt>
                <c:pt idx="1">
                  <c:v>690.35999999999967</c:v>
                </c:pt>
                <c:pt idx="2">
                  <c:v>1015.7900000000003</c:v>
                </c:pt>
                <c:pt idx="3">
                  <c:v>1059</c:v>
                </c:pt>
                <c:pt idx="4">
                  <c:v>1032.98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0FD-4988-8E91-85EA7044C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889792"/>
        <c:axId val="385891712"/>
      </c:lineChart>
      <c:catAx>
        <c:axId val="38588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5891712"/>
        <c:crosses val="autoZero"/>
        <c:auto val="1"/>
        <c:lblAlgn val="ctr"/>
        <c:lblOffset val="5"/>
        <c:noMultiLvlLbl val="0"/>
      </c:catAx>
      <c:valAx>
        <c:axId val="3858917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5889792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17305054166902684"/>
          <c:y val="9.2151910021951194E-2"/>
          <c:w val="0.25158164491070711"/>
          <c:h val="0.16221005173429573"/>
        </c:manualLayout>
      </c:layout>
      <c:overlay val="0"/>
      <c:txPr>
        <a:bodyPr/>
        <a:lstStyle/>
        <a:p>
          <a:pPr>
            <a:defRPr lang="en-US" sz="1000">
              <a:solidFill>
                <a:srgbClr val="070CE9"/>
              </a:solidFill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</c:spPr>
          </c:marker>
          <c:dLbls>
            <c:dLbl>
              <c:idx val="0"/>
              <c:layout>
                <c:manualLayout>
                  <c:x val="-7.4074246892381684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5F-4F5F-8EED-B522A090FBFA}"/>
                </c:ext>
              </c:extLst>
            </c:dLbl>
            <c:dLbl>
              <c:idx val="1"/>
              <c:layout>
                <c:manualLayout>
                  <c:x val="3.7037123446190955E-3"/>
                  <c:y val="-3.29112112756671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5F-4F5F-8EED-B522A090FBFA}"/>
                </c:ext>
              </c:extLst>
            </c:dLbl>
            <c:dLbl>
              <c:idx val="2"/>
              <c:layout>
                <c:manualLayout>
                  <c:x val="-1.1111137033857216E-2"/>
                  <c:y val="-2.6337264221863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5F-4F5F-8EED-B522A090FBFA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5F-4F5F-8EED-B522A090F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24.52</c:v>
                </c:pt>
                <c:pt idx="1">
                  <c:v>38.71</c:v>
                </c:pt>
                <c:pt idx="2">
                  <c:v>21.34</c:v>
                </c:pt>
                <c:pt idx="3">
                  <c:v>14.629999999999999</c:v>
                </c:pt>
                <c:pt idx="4">
                  <c:v>16.809999999999999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5F-4F5F-8EED-B522A090F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5F-4F5F-8EED-B522A090FBFA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5F-4F5F-8EED-B522A090FBFA}"/>
                </c:ext>
              </c:extLst>
            </c:dLbl>
            <c:dLbl>
              <c:idx val="2"/>
              <c:layout>
                <c:manualLayout>
                  <c:x val="-2.2222274067714386E-2"/>
                  <c:y val="-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5F-4F5F-8EED-B522A090FBFA}"/>
                </c:ext>
              </c:extLst>
            </c:dLbl>
            <c:dLbl>
              <c:idx val="3"/>
              <c:layout>
                <c:manualLayout>
                  <c:x val="-3.70400397551234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B5F-4F5F-8EED-B522A090F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24.939999999999991</c:v>
                </c:pt>
                <c:pt idx="1">
                  <c:v>43.49</c:v>
                </c:pt>
                <c:pt idx="2">
                  <c:v>47.58</c:v>
                </c:pt>
                <c:pt idx="3">
                  <c:v>50</c:v>
                </c:pt>
                <c:pt idx="4">
                  <c:v>52.809999999999995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5F-4F5F-8EED-B522A090F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716992"/>
        <c:axId val="387718528"/>
      </c:lineChart>
      <c:catAx>
        <c:axId val="38771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718528"/>
        <c:crosses val="autoZero"/>
        <c:auto val="1"/>
        <c:lblAlgn val="ctr"/>
        <c:lblOffset val="5"/>
        <c:noMultiLvlLbl val="0"/>
      </c:catAx>
      <c:valAx>
        <c:axId val="387718528"/>
        <c:scaling>
          <c:orientation val="minMax"/>
          <c:max val="53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716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097397484697823"/>
          <c:y val="0.72424612173415326"/>
          <c:w val="0.16475978946582678"/>
          <c:h val="0.16221005173429576"/>
        </c:manualLayout>
      </c:layout>
      <c:overlay val="0"/>
      <c:txPr>
        <a:bodyPr/>
        <a:lstStyle/>
        <a:p>
          <a:pPr>
            <a:defRPr lang="en-US" sz="1000">
              <a:solidFill>
                <a:srgbClr val="070CE9"/>
              </a:solidFill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diamond"/>
            <c:size val="8"/>
            <c:spPr>
              <a:solidFill>
                <a:srgbClr val="2D2D8A">
                  <a:lumMod val="75000"/>
                </a:srgbClr>
              </a:solidFill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7.4074246892381684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B7-40CB-8334-05F44ACC3B68}"/>
                </c:ext>
              </c:extLst>
            </c:dLbl>
            <c:dLbl>
              <c:idx val="1"/>
              <c:layout>
                <c:manualLayout>
                  <c:x val="3.7037123446190955E-3"/>
                  <c:y val="-3.29112112756671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B7-40CB-8334-05F44ACC3B68}"/>
                </c:ext>
              </c:extLst>
            </c:dLbl>
            <c:dLbl>
              <c:idx val="2"/>
              <c:layout>
                <c:manualLayout>
                  <c:x val="-1.1111137033857216E-2"/>
                  <c:y val="-2.6337264221863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B7-40CB-8334-05F44ACC3B68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B7-40CB-8334-05F44ACC3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0066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1.56</c:v>
                </c:pt>
                <c:pt idx="1">
                  <c:v>1.9100000000000001</c:v>
                </c:pt>
                <c:pt idx="2">
                  <c:v>2.8099999999999987</c:v>
                </c:pt>
                <c:pt idx="3">
                  <c:v>2.21</c:v>
                </c:pt>
                <c:pt idx="4">
                  <c:v>1.8800000000000001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7-40CB-8334-05F44ACC3B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pPr>
              <a:ln>
                <a:solidFill>
                  <a:srgbClr val="FF9933"/>
                </a:solidFill>
              </a:ln>
            </c:spPr>
          </c:marke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B7-40CB-8334-05F44ACC3B68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CB7-40CB-8334-05F44ACC3B68}"/>
                </c:ext>
              </c:extLst>
            </c:dLbl>
            <c:dLbl>
              <c:idx val="2"/>
              <c:layout>
                <c:manualLayout>
                  <c:x val="-4.4444548135428794E-2"/>
                  <c:y val="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CB7-40CB-8334-05F44ACC3B68}"/>
                </c:ext>
              </c:extLst>
            </c:dLbl>
            <c:dLbl>
              <c:idx val="3"/>
              <c:layout>
                <c:manualLayout>
                  <c:x val="-3.70400397551234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CB7-40CB-8334-05F44ACC3B6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2">
                  <c:v>2.54</c:v>
                </c:pt>
                <c:pt idx="3">
                  <c:v>2.44</c:v>
                </c:pt>
                <c:pt idx="4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CB7-40CB-8334-05F44ACC3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916160"/>
        <c:axId val="387917696"/>
      </c:lineChart>
      <c:catAx>
        <c:axId val="3879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917696"/>
        <c:crosses val="autoZero"/>
        <c:auto val="1"/>
        <c:lblAlgn val="ctr"/>
        <c:lblOffset val="5"/>
        <c:noMultiLvlLbl val="0"/>
      </c:catAx>
      <c:valAx>
        <c:axId val="38791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91616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38338730449064951"/>
          <c:y val="0.48721087334990343"/>
          <c:w val="0.16475978946582678"/>
          <c:h val="0.16221005173429576"/>
        </c:manualLayout>
      </c:layout>
      <c:overlay val="0"/>
      <c:txPr>
        <a:bodyPr/>
        <a:lstStyle/>
        <a:p>
          <a:pPr>
            <a:defRPr lang="en-US"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99.1</c:v>
                </c:pt>
                <c:pt idx="1">
                  <c:v>97.14</c:v>
                </c:pt>
                <c:pt idx="2" formatCode="General">
                  <c:v>98.63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254693760"/>
        <c:axId val="254695680"/>
      </c:barChart>
      <c:catAx>
        <c:axId val="254693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4695680"/>
        <c:crosses val="autoZero"/>
        <c:auto val="1"/>
        <c:lblAlgn val="ctr"/>
        <c:lblOffset val="100"/>
        <c:noMultiLvlLbl val="0"/>
      </c:catAx>
      <c:valAx>
        <c:axId val="25469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4693760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2.4208888120352752</c:v>
                </c:pt>
                <c:pt idx="1">
                  <c:v>6.6079295154185012</c:v>
                </c:pt>
                <c:pt idx="2">
                  <c:v>4.3184378520465634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C8-4673-93FD-BDFA46B40E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6.7439045478125532</c:v>
                </c:pt>
                <c:pt idx="1">
                  <c:v>8.2599118942731256</c:v>
                </c:pt>
                <c:pt idx="2">
                  <c:v>3.3796470146451365</c:v>
                </c:pt>
                <c:pt idx="3">
                  <c:v>4.4300000000000006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CC8-4673-93FD-BDFA46B40E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11.013215859030835</c:v>
                </c:pt>
                <c:pt idx="2">
                  <c:v>5.8205031918888483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CC8-4673-93FD-BDFA46B40E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0093312"/>
        <c:axId val="120099200"/>
      </c:lineChart>
      <c:catAx>
        <c:axId val="1200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99200"/>
        <c:crosses val="autoZero"/>
        <c:auto val="1"/>
        <c:lblAlgn val="ctr"/>
        <c:lblOffset val="100"/>
        <c:noMultiLvlLbl val="0"/>
      </c:catAx>
      <c:valAx>
        <c:axId val="12009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9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5"/>
          <c:y val="3.4830849583399395E-2"/>
          <c:w val="0.88344714583357054"/>
          <c:h val="0.817778849372016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18.779999999999998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3-4F14-B71D-24C23DFE15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F83-4F14-B71D-24C23DFE15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0177792"/>
        <c:axId val="120179328"/>
      </c:lineChart>
      <c:catAx>
        <c:axId val="12017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79328"/>
        <c:crosses val="autoZero"/>
        <c:auto val="1"/>
        <c:lblAlgn val="ctr"/>
        <c:lblOffset val="100"/>
        <c:noMultiLvlLbl val="0"/>
      </c:catAx>
      <c:valAx>
        <c:axId val="12017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7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20114.498703713994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23950.129999999946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882048"/>
        <c:axId val="90883584"/>
      </c:barChart>
      <c:catAx>
        <c:axId val="90882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90883584"/>
        <c:crosses val="autoZero"/>
        <c:auto val="1"/>
        <c:lblAlgn val="ctr"/>
        <c:lblOffset val="100"/>
        <c:noMultiLvlLbl val="0"/>
      </c:catAx>
      <c:valAx>
        <c:axId val="90883584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908820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380.84960266849856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C-4907-8FA1-23A626037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C-4907-8FA1-23A6260375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742.44225778290104</c:v>
                </c:pt>
                <c:pt idx="1">
                  <c:v>420.89503892933465</c:v>
                </c:pt>
                <c:pt idx="2">
                  <c:v>303.17873522127024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C-4907-8FA1-23A626037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402880"/>
        <c:axId val="120125696"/>
      </c:barChart>
      <c:catAx>
        <c:axId val="119402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20125696"/>
        <c:crosses val="autoZero"/>
        <c:auto val="1"/>
        <c:lblAlgn val="ctr"/>
        <c:lblOffset val="100"/>
        <c:noMultiLvlLbl val="0"/>
      </c:catAx>
      <c:valAx>
        <c:axId val="120125696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194028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93.240000000000009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8F-4F33-92CA-420F1B630A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52.760000000000005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8F-4F33-92CA-420F1B630A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32.370000000000005</c:v>
                </c:pt>
                <c:pt idx="1">
                  <c:v>38.42</c:v>
                </c:pt>
                <c:pt idx="2">
                  <c:v>51.160000000000004</c:v>
                </c:pt>
                <c:pt idx="3">
                  <c:v>48.660000000000004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8F-4F33-92CA-420F1B630A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37.220000000000006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8F-4F33-92CA-420F1B630A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49.879999999999995</c:v>
                </c:pt>
                <c:pt idx="1">
                  <c:v>19.110000000000003</c:v>
                </c:pt>
                <c:pt idx="2">
                  <c:v>18.170000000000005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8F-4F33-92CA-420F1B630A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31.459999999999997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8F-4F33-92CA-420F1B630A2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15.209999999999999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C8F-4F33-92CA-420F1B630A2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18.610000000000003</c:v>
                </c:pt>
                <c:pt idx="1">
                  <c:v>16.52</c:v>
                </c:pt>
                <c:pt idx="2">
                  <c:v>16.39</c:v>
                </c:pt>
                <c:pt idx="3">
                  <c:v>12.209999999999999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C8F-4F33-92CA-420F1B630A2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29.310000000000002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C8F-4F33-92CA-420F1B630A2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10.239999999999998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C8F-4F33-92CA-420F1B630A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3824768"/>
        <c:axId val="143826304"/>
      </c:lineChart>
      <c:catAx>
        <c:axId val="14382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26304"/>
        <c:crosses val="autoZero"/>
        <c:auto val="1"/>
        <c:lblAlgn val="ctr"/>
        <c:lblOffset val="100"/>
        <c:noMultiLvlLbl val="0"/>
      </c:catAx>
      <c:valAx>
        <c:axId val="14382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2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A1-4855-9EC0-F3B0F2846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A1-4855-9EC0-F3B0F28460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47606272"/>
        <c:axId val="305096960"/>
      </c:barChart>
      <c:catAx>
        <c:axId val="24760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96960"/>
        <c:crosses val="autoZero"/>
        <c:auto val="1"/>
        <c:lblAlgn val="ctr"/>
        <c:lblOffset val="100"/>
        <c:noMultiLvlLbl val="0"/>
      </c:catAx>
      <c:valAx>
        <c:axId val="30509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6062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1-44CF-B055-EA0F68D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B1-44CF-B055-EA0F68D995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05235840"/>
        <c:axId val="305339392"/>
      </c:barChart>
      <c:catAx>
        <c:axId val="30523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339392"/>
        <c:crosses val="autoZero"/>
        <c:auto val="1"/>
        <c:lblAlgn val="ctr"/>
        <c:lblOffset val="100"/>
        <c:noMultiLvlLbl val="0"/>
      </c:catAx>
      <c:valAx>
        <c:axId val="30533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2358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การวางแผน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4CFA9E01-F242-48A6-A422-D1BFF3808752}" type="presOf" srcId="{5F3288A0-12B9-4D65-893C-97947E21A046}" destId="{8D758881-AF33-4FD0-B978-0D2D538C6FF2}" srcOrd="0" destOrd="0" presId="urn:microsoft.com/office/officeart/2008/layout/VerticalCurvedList"/>
    <dgm:cxn modelId="{E7FA8364-8714-4392-9F16-A873EE83AF52}" type="presOf" srcId="{CDBDD7BD-70BB-4F56-80EF-7AD4B94D1E08}" destId="{A691184F-39DD-42C1-B904-27A66958D8AB}" srcOrd="0" destOrd="0" presId="urn:microsoft.com/office/officeart/2008/layout/VerticalCurvedList"/>
    <dgm:cxn modelId="{F096A87A-7A92-4D54-A3D9-75D5408C0203}" type="presOf" srcId="{4397EDBF-BBC8-4EC5-9B1F-8D2EF51D03AD}" destId="{2117817E-62A2-4507-9DD6-477C31DEA010}" srcOrd="0" destOrd="0" presId="urn:microsoft.com/office/officeart/2008/layout/VerticalCurvedList"/>
    <dgm:cxn modelId="{25209986-3182-405A-B581-7480DB7D71B2}" type="presOf" srcId="{6C4D3455-94B2-4F43-9132-9E0B5B82957E}" destId="{5C1F37DD-2B6C-47A5-924E-E5D919644134}" srcOrd="0" destOrd="0" presId="urn:microsoft.com/office/officeart/2008/layout/VerticalCurvedList"/>
    <dgm:cxn modelId="{AB291790-2A83-459D-8BC3-1A4AB81C3FE0}" type="presOf" srcId="{F705FAA8-EF34-425B-93D4-8AFB8F015461}" destId="{A0483E90-72F5-45DD-9F61-7C86C9CD7B9F}" srcOrd="0" destOrd="0" presId="urn:microsoft.com/office/officeart/2008/layout/VerticalCurvedList"/>
    <dgm:cxn modelId="{51EAEA98-17FE-499C-ABD0-EF867BFCA365}" type="presOf" srcId="{1C1D58C0-CD60-4F8D-92BC-E294D1C12D5D}" destId="{89A24765-09F9-4EE1-BA1D-B1B478FC72B3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E4F138DC-E2C3-40A3-9746-2C5504937A4F}" type="presParOf" srcId="{A0483E90-72F5-45DD-9F61-7C86C9CD7B9F}" destId="{AC8B5685-64A0-47F4-B9EE-09C1B7704203}" srcOrd="0" destOrd="0" presId="urn:microsoft.com/office/officeart/2008/layout/VerticalCurvedList"/>
    <dgm:cxn modelId="{4126210A-1303-489E-8881-4D9532A381FE}" type="presParOf" srcId="{AC8B5685-64A0-47F4-B9EE-09C1B7704203}" destId="{D65DF1D2-4986-4DF7-88DD-75AFB781A0F8}" srcOrd="0" destOrd="0" presId="urn:microsoft.com/office/officeart/2008/layout/VerticalCurvedList"/>
    <dgm:cxn modelId="{C37E09D9-32B8-4D70-8D61-EF5C95C58F56}" type="presParOf" srcId="{D65DF1D2-4986-4DF7-88DD-75AFB781A0F8}" destId="{22D98CE3-FCEB-4883-BE24-5964246D6229}" srcOrd="0" destOrd="0" presId="urn:microsoft.com/office/officeart/2008/layout/VerticalCurvedList"/>
    <dgm:cxn modelId="{ED5470CA-76CE-4971-A0B3-6409B14FC56F}" type="presParOf" srcId="{D65DF1D2-4986-4DF7-88DD-75AFB781A0F8}" destId="{89A24765-09F9-4EE1-BA1D-B1B478FC72B3}" srcOrd="1" destOrd="0" presId="urn:microsoft.com/office/officeart/2008/layout/VerticalCurvedList"/>
    <dgm:cxn modelId="{38891368-9345-4056-9063-281A9E17F3FD}" type="presParOf" srcId="{D65DF1D2-4986-4DF7-88DD-75AFB781A0F8}" destId="{59C44810-0FED-4CE8-A4E1-B520A78DF6F9}" srcOrd="2" destOrd="0" presId="urn:microsoft.com/office/officeart/2008/layout/VerticalCurvedList"/>
    <dgm:cxn modelId="{A13CEA63-4BAA-42BB-88C1-631A0E468F47}" type="presParOf" srcId="{D65DF1D2-4986-4DF7-88DD-75AFB781A0F8}" destId="{A5F51DBB-A312-4061-8CD3-9761EBB2DE7F}" srcOrd="3" destOrd="0" presId="urn:microsoft.com/office/officeart/2008/layout/VerticalCurvedList"/>
    <dgm:cxn modelId="{9130E464-C79E-4EA2-B25D-547178B82B93}" type="presParOf" srcId="{AC8B5685-64A0-47F4-B9EE-09C1B7704203}" destId="{A691184F-39DD-42C1-B904-27A66958D8AB}" srcOrd="1" destOrd="0" presId="urn:microsoft.com/office/officeart/2008/layout/VerticalCurvedList"/>
    <dgm:cxn modelId="{E9AC6C66-0480-4E81-9EBB-A96F70833E90}" type="presParOf" srcId="{AC8B5685-64A0-47F4-B9EE-09C1B7704203}" destId="{4FD2B760-CFF6-43CE-8E6B-C9F2AF55FCE1}" srcOrd="2" destOrd="0" presId="urn:microsoft.com/office/officeart/2008/layout/VerticalCurvedList"/>
    <dgm:cxn modelId="{170804D4-811B-4AAB-B75C-FEDEFA47538C}" type="presParOf" srcId="{4FD2B760-CFF6-43CE-8E6B-C9F2AF55FCE1}" destId="{0DB13B0D-C504-4CD5-9099-CD7D45352576}" srcOrd="0" destOrd="0" presId="urn:microsoft.com/office/officeart/2008/layout/VerticalCurvedList"/>
    <dgm:cxn modelId="{39690B92-DA37-4E04-B98E-237881422C66}" type="presParOf" srcId="{AC8B5685-64A0-47F4-B9EE-09C1B7704203}" destId="{2117817E-62A2-4507-9DD6-477C31DEA010}" srcOrd="3" destOrd="0" presId="urn:microsoft.com/office/officeart/2008/layout/VerticalCurvedList"/>
    <dgm:cxn modelId="{FB2F081D-E0F3-4BA1-90BD-102DE491443D}" type="presParOf" srcId="{AC8B5685-64A0-47F4-B9EE-09C1B7704203}" destId="{E45E1837-EB6F-4E8C-983B-C44F923C38D6}" srcOrd="4" destOrd="0" presId="urn:microsoft.com/office/officeart/2008/layout/VerticalCurvedList"/>
    <dgm:cxn modelId="{069ADCF1-10B8-482F-B24F-EE921DB749E8}" type="presParOf" srcId="{E45E1837-EB6F-4E8C-983B-C44F923C38D6}" destId="{46E56806-8BFF-43E7-8FD7-222BE1A6388F}" srcOrd="0" destOrd="0" presId="urn:microsoft.com/office/officeart/2008/layout/VerticalCurvedList"/>
    <dgm:cxn modelId="{87E0692D-05AC-4C9E-9EF6-2BF299D4DB0A}" type="presParOf" srcId="{AC8B5685-64A0-47F4-B9EE-09C1B7704203}" destId="{8D758881-AF33-4FD0-B978-0D2D538C6FF2}" srcOrd="5" destOrd="0" presId="urn:microsoft.com/office/officeart/2008/layout/VerticalCurvedList"/>
    <dgm:cxn modelId="{80641EE8-16F9-4FE7-AF71-7614290816FD}" type="presParOf" srcId="{AC8B5685-64A0-47F4-B9EE-09C1B7704203}" destId="{4BAB124F-CDAA-4B06-96BB-C0CBB6921D52}" srcOrd="6" destOrd="0" presId="urn:microsoft.com/office/officeart/2008/layout/VerticalCurvedList"/>
    <dgm:cxn modelId="{C873B16F-DB4E-4908-8894-031C0BF8ADC9}" type="presParOf" srcId="{4BAB124F-CDAA-4B06-96BB-C0CBB6921D52}" destId="{D11A6741-FCC9-4851-81CD-00595365A1ED}" srcOrd="0" destOrd="0" presId="urn:microsoft.com/office/officeart/2008/layout/VerticalCurvedList"/>
    <dgm:cxn modelId="{BBD1ADE3-33FD-45E6-B207-C4EC9AE7BD95}" type="presParOf" srcId="{AC8B5685-64A0-47F4-B9EE-09C1B7704203}" destId="{5C1F37DD-2B6C-47A5-924E-E5D919644134}" srcOrd="7" destOrd="0" presId="urn:microsoft.com/office/officeart/2008/layout/VerticalCurvedList"/>
    <dgm:cxn modelId="{ECEDF940-C492-43A4-95ED-D3551C901C86}" type="presParOf" srcId="{AC8B5685-64A0-47F4-B9EE-09C1B7704203}" destId="{1739B28C-781E-4F57-ADB8-BB1CB40BEFEF}" srcOrd="8" destOrd="0" presId="urn:microsoft.com/office/officeart/2008/layout/VerticalCurvedList"/>
    <dgm:cxn modelId="{125F0A03-1FE7-41BA-98CC-B96735B75C9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2A750B-E999-4266-B80F-442343726898}" type="presOf" srcId="{86E41B2F-2517-46F4-958F-5EFCAE607C1D}" destId="{99312BE4-6354-4532-8AC0-5395C6E313D1}" srcOrd="0" destOrd="0" presId="urn:microsoft.com/office/officeart/2005/8/layout/list1"/>
    <dgm:cxn modelId="{9136A421-12BB-4F8D-9ED5-BC8BE9CC464B}" type="presOf" srcId="{F6976512-7327-4418-8596-DD39A9FBBA57}" destId="{F11CCBAD-74FC-4735-9A92-8B7B545AD461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547E8C56-2555-4294-B3F4-2702E67CD3B1}" type="presOf" srcId="{06307A9C-997A-46C7-AA36-28ADC4A5D3FE}" destId="{CBF40434-85E5-451A-A2D2-0B2D59D0A170}" srcOrd="1" destOrd="0" presId="urn:microsoft.com/office/officeart/2005/8/layout/list1"/>
    <dgm:cxn modelId="{52DDD282-D18D-41F0-9BD5-3CE8FB5F78CB}" type="presOf" srcId="{F6976512-7327-4418-8596-DD39A9FBBA57}" destId="{5C433CC3-F3DD-4F1F-B9D5-5C4E2B013487}" srcOrd="1" destOrd="0" presId="urn:microsoft.com/office/officeart/2005/8/layout/list1"/>
    <dgm:cxn modelId="{85787A83-ECC4-4350-876C-4A40205AB0BC}" type="presOf" srcId="{6BDCEADC-084A-499B-A3FD-252903D53DED}" destId="{CF197317-9811-4CF1-A5F1-6A91B6731BBC}" srcOrd="1" destOrd="0" presId="urn:microsoft.com/office/officeart/2005/8/layout/list1"/>
    <dgm:cxn modelId="{30086F89-A33F-449D-B914-B3B0960FB260}" type="presOf" srcId="{06307A9C-997A-46C7-AA36-28ADC4A5D3FE}" destId="{B00EBBC8-D532-4EDB-B811-6C688C04E50D}" srcOrd="0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84210AE6-B589-46C8-A719-0A69E5E4DCE5}" type="presOf" srcId="{6BDCEADC-084A-499B-A3FD-252903D53DED}" destId="{77F30AFB-DF5F-4E06-BD53-F8B52C84AB11}" srcOrd="0" destOrd="0" presId="urn:microsoft.com/office/officeart/2005/8/layout/list1"/>
    <dgm:cxn modelId="{01356095-B4C1-448A-9945-D443A3845DD8}" type="presParOf" srcId="{99312BE4-6354-4532-8AC0-5395C6E313D1}" destId="{825F592C-A4E0-4F3B-BF40-201F1C8118AB}" srcOrd="0" destOrd="0" presId="urn:microsoft.com/office/officeart/2005/8/layout/list1"/>
    <dgm:cxn modelId="{0D933A66-C8E5-40A1-9C76-2D9BFE34F0C0}" type="presParOf" srcId="{825F592C-A4E0-4F3B-BF40-201F1C8118AB}" destId="{77F30AFB-DF5F-4E06-BD53-F8B52C84AB11}" srcOrd="0" destOrd="0" presId="urn:microsoft.com/office/officeart/2005/8/layout/list1"/>
    <dgm:cxn modelId="{E333F0F1-B795-40DB-8978-DACD5D8B0326}" type="presParOf" srcId="{825F592C-A4E0-4F3B-BF40-201F1C8118AB}" destId="{CF197317-9811-4CF1-A5F1-6A91B6731BBC}" srcOrd="1" destOrd="0" presId="urn:microsoft.com/office/officeart/2005/8/layout/list1"/>
    <dgm:cxn modelId="{980BE623-ECFD-4AEC-9526-66B1308E7C2B}" type="presParOf" srcId="{99312BE4-6354-4532-8AC0-5395C6E313D1}" destId="{577BE64A-2052-41FC-A82A-F8021EC887F7}" srcOrd="1" destOrd="0" presId="urn:microsoft.com/office/officeart/2005/8/layout/list1"/>
    <dgm:cxn modelId="{09A6FF82-A6D7-4C9E-B3BC-899B1D542CD3}" type="presParOf" srcId="{99312BE4-6354-4532-8AC0-5395C6E313D1}" destId="{9D177475-F26A-4980-9B85-75DB7315D7DC}" srcOrd="2" destOrd="0" presId="urn:microsoft.com/office/officeart/2005/8/layout/list1"/>
    <dgm:cxn modelId="{0C0382D3-C191-4615-9B06-5C7A785BC580}" type="presParOf" srcId="{99312BE4-6354-4532-8AC0-5395C6E313D1}" destId="{3C602EE8-C352-4645-9E66-D3BDAB740716}" srcOrd="3" destOrd="0" presId="urn:microsoft.com/office/officeart/2005/8/layout/list1"/>
    <dgm:cxn modelId="{E9FC95EF-A71B-4221-BA2E-2145407CA77B}" type="presParOf" srcId="{99312BE4-6354-4532-8AC0-5395C6E313D1}" destId="{9AC3F269-8C23-40CA-AC54-FEA4B1FB50A0}" srcOrd="4" destOrd="0" presId="urn:microsoft.com/office/officeart/2005/8/layout/list1"/>
    <dgm:cxn modelId="{AFB2D953-36DD-4BCB-957D-7D720C4A56F3}" type="presParOf" srcId="{9AC3F269-8C23-40CA-AC54-FEA4B1FB50A0}" destId="{F11CCBAD-74FC-4735-9A92-8B7B545AD461}" srcOrd="0" destOrd="0" presId="urn:microsoft.com/office/officeart/2005/8/layout/list1"/>
    <dgm:cxn modelId="{EF16BA79-654C-4F2A-905C-D18B765AD0A4}" type="presParOf" srcId="{9AC3F269-8C23-40CA-AC54-FEA4B1FB50A0}" destId="{5C433CC3-F3DD-4F1F-B9D5-5C4E2B013487}" srcOrd="1" destOrd="0" presId="urn:microsoft.com/office/officeart/2005/8/layout/list1"/>
    <dgm:cxn modelId="{3FAC2034-FE85-4A40-AC10-5D92EC1ADD84}" type="presParOf" srcId="{99312BE4-6354-4532-8AC0-5395C6E313D1}" destId="{12CFE497-1A25-4EE3-BEBA-401A0B9520EC}" srcOrd="5" destOrd="0" presId="urn:microsoft.com/office/officeart/2005/8/layout/list1"/>
    <dgm:cxn modelId="{959AD2B1-286F-4155-937D-E83B872625E3}" type="presParOf" srcId="{99312BE4-6354-4532-8AC0-5395C6E313D1}" destId="{C92C08DA-7FDA-4DEF-B6ED-F50CC392195B}" srcOrd="6" destOrd="0" presId="urn:microsoft.com/office/officeart/2005/8/layout/list1"/>
    <dgm:cxn modelId="{431194B9-1EC8-4B8A-9E35-4DD22D425266}" type="presParOf" srcId="{99312BE4-6354-4532-8AC0-5395C6E313D1}" destId="{070BB04E-1C33-4279-9A10-DE72D8315E32}" srcOrd="7" destOrd="0" presId="urn:microsoft.com/office/officeart/2005/8/layout/list1"/>
    <dgm:cxn modelId="{70CB741E-EB52-49E7-823E-193A3E37AFAA}" type="presParOf" srcId="{99312BE4-6354-4532-8AC0-5395C6E313D1}" destId="{E5E9766E-6A17-4FAC-A31C-7A246EAD8867}" srcOrd="8" destOrd="0" presId="urn:microsoft.com/office/officeart/2005/8/layout/list1"/>
    <dgm:cxn modelId="{B2FFD690-E763-4334-92DA-84F932F5A31C}" type="presParOf" srcId="{E5E9766E-6A17-4FAC-A31C-7A246EAD8867}" destId="{B00EBBC8-D532-4EDB-B811-6C688C04E50D}" srcOrd="0" destOrd="0" presId="urn:microsoft.com/office/officeart/2005/8/layout/list1"/>
    <dgm:cxn modelId="{4C733867-2D64-481D-97FA-59C7DB9E2ED7}" type="presParOf" srcId="{E5E9766E-6A17-4FAC-A31C-7A246EAD8867}" destId="{CBF40434-85E5-451A-A2D2-0B2D59D0A170}" srcOrd="1" destOrd="0" presId="urn:microsoft.com/office/officeart/2005/8/layout/list1"/>
    <dgm:cxn modelId="{79147A2F-887F-4BAA-B67B-62A66997DFD5}" type="presParOf" srcId="{99312BE4-6354-4532-8AC0-5395C6E313D1}" destId="{42FF7DB6-F64A-45B0-8ED8-F3EA6B05BAB1}" srcOrd="9" destOrd="0" presId="urn:microsoft.com/office/officeart/2005/8/layout/list1"/>
    <dgm:cxn modelId="{CEB47363-B33E-488A-835A-26C1338F330E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3096904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sp:txBody>
      <dsp:txXfrm>
        <a:off x="263183" y="176041"/>
        <a:ext cx="3096904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894942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การวางแผน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sp:txBody>
      <dsp:txXfrm>
        <a:off x="465145" y="704530"/>
        <a:ext cx="2894942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894942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sp:txBody>
      <dsp:txXfrm>
        <a:off x="465145" y="1233020"/>
        <a:ext cx="2894942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3096904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sp:txBody>
      <dsp:txXfrm>
        <a:off x="263183" y="1761509"/>
        <a:ext cx="3096904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0.05668</cdr:x>
      <cdr:y>0.00798</cdr:y>
    </cdr:from>
    <cdr:to>
      <cdr:x>0.17643</cdr:x>
      <cdr:y>0.10198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1538" y="37344"/>
          <a:ext cx="615939" cy="439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10F3-A4F3-44C3-A3B2-610A04114AF1}" type="datetimeFigureOut">
              <a:rPr lang="th-TH" smtClean="0"/>
              <a:t>26/02/62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2523-7DE1-498E-A04B-3802A19181B1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39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10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9.xml"/><Relationship Id="rId9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19656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843484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843483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64134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2523" y="5249821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7646" y="0"/>
            <a:ext cx="1290919" cy="125057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168028A-710B-49A9-8F26-E465D013394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5" name="สี่เหลี่ยมมุมมน 6"/>
          <p:cNvSpPr/>
          <p:nvPr/>
        </p:nvSpPr>
        <p:spPr bwMode="auto">
          <a:xfrm>
            <a:off x="1221842" y="321889"/>
            <a:ext cx="9370948" cy="9286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th-TH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rPr>
              <a:t>ปัญหาสาธารณสุข  จังหวัดชุมพร ปี </a:t>
            </a:r>
            <a:r>
              <a: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rPr>
              <a:t>2561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324753"/>
            <a:ext cx="4685864" cy="4983955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2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ผู้สูงอายุ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000" b="1" dirty="0">
                  <a:latin typeface="TH SarabunPSK" pitchFamily="34" charset="-34"/>
                  <a:cs typeface="TH SarabunPSK" pitchFamily="34" charset="-34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อุบัติเหตุ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406148"/>
            <a:ext cx="5701472" cy="1000125"/>
            <a:chOff x="1500166" y="2143116"/>
            <a:chExt cx="6429421" cy="1000132"/>
          </a:xfrm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 err="1">
                  <a:latin typeface="Tahoma" pitchFamily="34" charset="0"/>
                  <a:ea typeface="Gulim" pitchFamily="34" charset="-127"/>
                  <a:cs typeface="Tahoma" pitchFamily="34" charset="0"/>
                </a:rPr>
                <a:t>ยาเสพติด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สารเคมีกำจัดศัตรูพืช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D355B1-37A0-44F2-BA0A-FD6447AF71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90872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8120" y="2276872"/>
            <a:ext cx="2582822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276563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59.84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276872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135594" y="3645023"/>
            <a:ext cx="2664296" cy="1231106"/>
            <a:chOff x="-1084622" y="3645024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084622" y="3645024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289203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47353" y="3579709"/>
            <a:ext cx="2571856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78943" y="4103523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0.77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5727" y="3592772"/>
            <a:ext cx="2592288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7446" y="116632"/>
            <a:ext cx="9962312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90872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53067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022763"/>
            <a:ext cx="260325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46948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90000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40944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90872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840416" y="143153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79376" y="2276872"/>
            <a:ext cx="2664296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412544" y="282416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19.05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718157" y="2845808"/>
            <a:ext cx="967563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91.43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79376" y="5006206"/>
            <a:ext cx="2646530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287573" y="5729697"/>
            <a:ext cx="1047901" cy="432792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83.43</a:t>
            </a:r>
            <a:endParaRPr lang="th-TH" sz="14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98654" y="5023430"/>
            <a:ext cx="259228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323597" y="5638983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16.27</a:t>
            </a:r>
            <a:r>
              <a:rPr lang="th-TH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18.55</a:t>
            </a:r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2308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5.06</a:t>
            </a:r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DAAA0E6-F286-4812-A443-112A6F5DFB22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1757" y="2331483"/>
            <a:ext cx="2618029" cy="95410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1087" y="2878844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90.91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04909" y="3596219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219534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9.56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2577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5" y="1318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0" y="2942440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41270" y="1035158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70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7613"/>
              </p:ext>
            </p:extLst>
          </p:nvPr>
        </p:nvGraphicFramePr>
        <p:xfrm>
          <a:off x="615012" y="3853530"/>
          <a:ext cx="109800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จังหวัดมีแผนในการขับเคลื่อนและประเมิน(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Re-accreditation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6366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F256248-88E3-436F-88C3-8CAFF85C98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59291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19.79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129630"/>
          <a:ext cx="111959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11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B81D43-A6D8-4AF1-A2EA-DA0055A4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79" y="1366383"/>
            <a:ext cx="764123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1" y="236900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6121"/>
              </p:ext>
            </p:extLst>
          </p:nvPr>
        </p:nvGraphicFramePr>
        <p:xfrm>
          <a:off x="615012" y="3682907"/>
          <a:ext cx="11195988" cy="11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53470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กําหนดประเด็น ≥ 2 ประเด็น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ทุกอำเภอกำหนดประเด็น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พัฒนาแล้ว อำเภอละ </a:t>
                      </a:r>
                      <a:r>
                        <a:rPr lang="en-US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2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ประเด็น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91207" y="1484249"/>
            <a:ext cx="733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ร้อยละของอําเภอผ่านเกณฑ์การประเมินการพัฒนาคุณภาพชีวิตที่มีคุณภาพ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1800" y="2202260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เป้าหมาย: พชอ. ที่มีคุณภาพ สามารถพัฒนาคุณภาพชีวิต ของประชาชนได้อย่างเป็นรูปธรรม (ผ่านเกณฑ์ร้อยละ 60)</a:t>
            </a:r>
          </a:p>
        </p:txBody>
      </p:sp>
    </p:spTree>
    <p:extLst>
      <p:ext uri="{BB962C8B-B14F-4D97-AF65-F5344CB8AC3E}">
        <p14:creationId xmlns:p14="http://schemas.microsoft.com/office/powerpoint/2010/main" val="36747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800AEB-BA5D-4399-91FF-C2A21BF2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8383617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5" y="2079318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805" y="3396019"/>
          <a:ext cx="11195988" cy="169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74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420245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95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1053309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ชี้แจงทบทวนนโยบาย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PCC</a:t>
                      </a: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 ต้นแบบระดับเขต 12 แห่ง ประเมินตนเอง (3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S)</a:t>
                      </a:r>
                      <a:endParaRPr lang="en-US" sz="28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ผ่านการประเมิน</a:t>
                      </a:r>
                      <a:r>
                        <a:rPr lang="en-US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3 S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และ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ขึ้นทะเบียนแล้ว 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4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แห่ง (ร้อยละ 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8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14249" y="1426487"/>
            <a:ext cx="7926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ร้อยละของคลินิกหมอครอบครัวที่เปิดดำเนินการในพื้นที่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Primary Care Cluster)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82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04B394-6D0D-4239-A491-C62FE049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0010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2" y="2219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99454"/>
              </p:ext>
            </p:extLst>
          </p:nvPr>
        </p:nvGraphicFramePr>
        <p:xfrm>
          <a:off x="734281" y="3528341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ชี้แจงนโยบาย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ชี้แจงนโยบาย  แต่งตั้งทีมพี่เลี้ยง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อยู่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ระหว่างประเมินตนเอง ผลงานสะสมผ่าน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ดาว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29.89 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7535" y="1426487"/>
            <a:ext cx="6437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 รพ.สต.ที่ผ่านเกณฑ์การพัฒนาคุณภาพ รพ.สต.ติดดาว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4885" y="2136979"/>
            <a:ext cx="633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ระดับ 3 ดาว ร้อยละ 100 และระดับ 5 ดาว ร้อยละ 60 (สะสม)</a:t>
            </a:r>
          </a:p>
        </p:txBody>
      </p:sp>
    </p:spTree>
    <p:extLst>
      <p:ext uri="{BB962C8B-B14F-4D97-AF65-F5344CB8AC3E}">
        <p14:creationId xmlns:p14="http://schemas.microsoft.com/office/powerpoint/2010/main" val="348332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7688" y="908720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9894" y="2237683"/>
            <a:ext cx="316835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27435" y="905272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222577" y="2286487"/>
            <a:ext cx="2664296" cy="1231106"/>
            <a:chOff x="1477778" y="2286487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477778" y="2286487"/>
              <a:ext cx="2488696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73499" y="286701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1800" b="1" dirty="0">
                  <a:latin typeface="TH SarabunPSK" pitchFamily="34" charset="-34"/>
                  <a:cs typeface="TH SarabunPSK" pitchFamily="34" charset="-34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527277" y="369359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96863" y="4273339"/>
            <a:ext cx="76079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1.15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7448" y="116632"/>
            <a:ext cx="804613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b="1" dirty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908721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1535152"/>
            <a:ext cx="107292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latin typeface="TH SarabunPSK" pitchFamily="34" charset="-34"/>
                <a:cs typeface="TH SarabunPSK" pitchFamily="34" charset="-34"/>
              </a:rPr>
              <a:t>8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1.10</a:t>
            </a:r>
            <a:endParaRPr lang="th-TH" sz="1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167174" y="1500174"/>
            <a:ext cx="936104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89.26</a:t>
            </a:r>
            <a:endParaRPr lang="th-TH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013026" y="908720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328244" y="3743361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411323" y="4327876"/>
            <a:ext cx="936104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85</a:t>
            </a:r>
            <a:endParaRPr lang="th-TH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440659" y="3668631"/>
            <a:ext cx="2393981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349259" y="4451065"/>
            <a:ext cx="1158810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100</a:t>
            </a:r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87.5</a:t>
            </a:r>
            <a:endParaRPr lang="th-TH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445947" y="1476826"/>
            <a:ext cx="103630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ระดับ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6738942" y="1571612"/>
            <a:ext cx="936104" cy="432792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TH Sarabun New" pitchFamily="34" charset="-34"/>
                <a:cs typeface="TH Sarabun New" pitchFamily="34" charset="-34"/>
              </a:rPr>
              <a:t>88.76</a:t>
            </a:r>
            <a:endParaRPr lang="th-TH" sz="1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029346" y="2996952"/>
            <a:ext cx="116989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รพช.</a:t>
            </a:r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0%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184109" y="2344788"/>
            <a:ext cx="1224136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รพท.</a:t>
            </a:r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%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373144" y="2250746"/>
            <a:ext cx="2581322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064102" y="2874552"/>
            <a:ext cx="84238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รอ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APP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6552558" y="5077633"/>
            <a:ext cx="307183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9568452" y="5229200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ข้อมูลปี 62 </a:t>
            </a:r>
            <a:r>
              <a:rPr 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ที่1 </a:t>
            </a: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789D6AD2-1151-4E7E-ADA0-C4823106ABB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95651"/>
          <a:ext cx="2174519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13EABBC-0381-4C43-AA3F-3A5B7FC13F11}"/>
              </a:ext>
            </a:extLst>
          </p:cNvPr>
          <p:cNvGraphicFramePr/>
          <p:nvPr>
            <p:extLst/>
          </p:nvPr>
        </p:nvGraphicFramePr>
        <p:xfrm>
          <a:off x="2604345" y="4096113"/>
          <a:ext cx="2174519" cy="213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ontent Placeholder 5">
            <a:extLst>
              <a:ext uri="{FF2B5EF4-FFF2-40B4-BE49-F238E27FC236}">
                <a16:creationId xmlns:a16="http://schemas.microsoft.com/office/drawing/2014/main" id="{D42F17A7-1358-4B4B-BFF1-FA9F582E9A7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99238" y="1571957"/>
          <a:ext cx="3387253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3E971E10-BD2C-4B4E-BEC4-B350A1111087}"/>
              </a:ext>
            </a:extLst>
          </p:cNvPr>
          <p:cNvGraphicFramePr/>
          <p:nvPr>
            <p:extLst/>
          </p:nvPr>
        </p:nvGraphicFramePr>
        <p:xfrm>
          <a:off x="9152575" y="1571957"/>
          <a:ext cx="2955236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32E8A4-7851-4953-8D8F-7EA8FA9235BC}"/>
              </a:ext>
            </a:extLst>
          </p:cNvPr>
          <p:cNvSpPr txBox="1"/>
          <p:nvPr/>
        </p:nvSpPr>
        <p:spPr>
          <a:xfrm>
            <a:off x="319046" y="3726319"/>
            <a:ext cx="38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1.1 ข้อมูลบุคลกรสาธารณสุขในปัจจุบัน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323B2-40E0-4034-8A25-19800681F17F}"/>
              </a:ext>
            </a:extLst>
          </p:cNvPr>
          <p:cNvSpPr txBox="1"/>
          <p:nvPr/>
        </p:nvSpPr>
        <p:spPr>
          <a:xfrm>
            <a:off x="5485204" y="1228082"/>
            <a:ext cx="56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1.2 รายงานสถิติกำลังคน</a:t>
            </a:r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CBD26749-568D-43B0-98D2-B2474807A522}"/>
              </a:ext>
            </a:extLst>
          </p:cNvPr>
          <p:cNvGraphicFramePr/>
          <p:nvPr>
            <p:extLst/>
          </p:nvPr>
        </p:nvGraphicFramePr>
        <p:xfrm>
          <a:off x="5818563" y="4072456"/>
          <a:ext cx="2692732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C54F1879-B73B-4416-8B7D-825AE8D6F924}"/>
              </a:ext>
            </a:extLst>
          </p:cNvPr>
          <p:cNvGraphicFramePr/>
          <p:nvPr>
            <p:extLst/>
          </p:nvPr>
        </p:nvGraphicFramePr>
        <p:xfrm>
          <a:off x="8601982" y="4088644"/>
          <a:ext cx="3387253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E4E41E-E738-45FA-9166-3FC1D762ABCB}"/>
              </a:ext>
            </a:extLst>
          </p:cNvPr>
          <p:cNvSpPr txBox="1"/>
          <p:nvPr/>
        </p:nvSpPr>
        <p:spPr>
          <a:xfrm>
            <a:off x="5818563" y="3769124"/>
            <a:ext cx="404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1.3 การใช้ประโยชน์จากข้อมูล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B9675-8572-4BB3-8CD6-DE1A31CB8486}"/>
              </a:ext>
            </a:extLst>
          </p:cNvPr>
          <p:cNvSpPr/>
          <p:nvPr/>
        </p:nvSpPr>
        <p:spPr>
          <a:xfrm>
            <a:off x="319046" y="18230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</a:rPr>
              <a:t>1. ระบบการบริหารจัดการข้อมูล</a:t>
            </a:r>
            <a:br>
              <a:rPr lang="th-TH" sz="3600" b="1" dirty="0">
                <a:solidFill>
                  <a:schemeClr val="bg1"/>
                </a:solidFill>
              </a:rPr>
            </a:br>
            <a:r>
              <a:rPr lang="th-TH" sz="3600" b="1" dirty="0">
                <a:solidFill>
                  <a:schemeClr val="bg1"/>
                </a:solidFill>
              </a:rPr>
              <a:t>ด้านกำลังคนอย่างมีประสิทธิภาพ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436DB-4441-41AC-BA2E-95533E35B071}"/>
              </a:ext>
            </a:extLst>
          </p:cNvPr>
          <p:cNvSpPr txBox="1"/>
          <p:nvPr/>
        </p:nvSpPr>
        <p:spPr>
          <a:xfrm>
            <a:off x="8621313" y="4257226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EADBD6-08DF-483F-963A-89184263DF10}"/>
              </a:ext>
            </a:extLst>
          </p:cNvPr>
          <p:cNvSpPr txBox="1"/>
          <p:nvPr/>
        </p:nvSpPr>
        <p:spPr>
          <a:xfrm>
            <a:off x="8844052" y="4803522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63C98B-46A7-4C11-A179-2BDB8D42A707}"/>
              </a:ext>
            </a:extLst>
          </p:cNvPr>
          <p:cNvSpPr txBox="1"/>
          <p:nvPr/>
        </p:nvSpPr>
        <p:spPr>
          <a:xfrm>
            <a:off x="8813569" y="5293548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FEEB18-5340-40F4-864B-AF9DF481F712}"/>
              </a:ext>
            </a:extLst>
          </p:cNvPr>
          <p:cNvSpPr txBox="1"/>
          <p:nvPr/>
        </p:nvSpPr>
        <p:spPr>
          <a:xfrm>
            <a:off x="8628344" y="5853910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8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62D8E4-FFC3-4DC4-A38B-6EB77F809B16}"/>
              </a:ext>
            </a:extLst>
          </p:cNvPr>
          <p:cNvSpPr/>
          <p:nvPr/>
        </p:nvSpPr>
        <p:spPr>
          <a:xfrm>
            <a:off x="6681703" y="4553220"/>
            <a:ext cx="1235015" cy="1332121"/>
          </a:xfrm>
          <a:prstGeom prst="round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81.00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F53C3B7-F26D-40E9-8269-444ABE6EDB5A}"/>
              </a:ext>
            </a:extLst>
          </p:cNvPr>
          <p:cNvSpPr/>
          <p:nvPr/>
        </p:nvSpPr>
        <p:spPr>
          <a:xfrm>
            <a:off x="8026113" y="4983276"/>
            <a:ext cx="536362" cy="26556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FDE96A-97C5-408D-BFB8-1C741D0814D9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1184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C31AF4-F4D2-440B-9707-35A4AA150BB2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2955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1F699F4A-585C-43C1-B1A6-64C3B49FC8F0}"/>
              </a:ext>
            </a:extLst>
          </p:cNvPr>
          <p:cNvSpPr/>
          <p:nvPr/>
        </p:nvSpPr>
        <p:spPr>
          <a:xfrm>
            <a:off x="8490624" y="5087957"/>
            <a:ext cx="1539815" cy="13132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210A70AA-A55F-4006-8F12-BD517879CCD9}"/>
              </a:ext>
            </a:extLst>
          </p:cNvPr>
          <p:cNvSpPr/>
          <p:nvPr/>
        </p:nvSpPr>
        <p:spPr>
          <a:xfrm>
            <a:off x="9957812" y="5001769"/>
            <a:ext cx="271293" cy="26556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8DC59-839E-4AFF-BC27-D92C8C907859}"/>
              </a:ext>
            </a:extLst>
          </p:cNvPr>
          <p:cNvSpPr txBox="1"/>
          <p:nvPr/>
        </p:nvSpPr>
        <p:spPr>
          <a:xfrm>
            <a:off x="10408027" y="4815946"/>
            <a:ext cx="86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081A9-15FF-49E3-81AF-10487832DC87}"/>
              </a:ext>
            </a:extLst>
          </p:cNvPr>
          <p:cNvSpPr/>
          <p:nvPr/>
        </p:nvSpPr>
        <p:spPr>
          <a:xfrm>
            <a:off x="1390829" y="1603984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มีแผนบริหารตำแหน่ง</a:t>
            </a:r>
            <a:endParaRPr lang="th-TH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51860C0C-0C22-498F-AF08-534F099409F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DA882E7-0535-43E2-A162-791C8D26878E}"/>
              </a:ext>
            </a:extLst>
          </p:cNvPr>
          <p:cNvSpPr/>
          <p:nvPr/>
        </p:nvSpPr>
        <p:spPr>
          <a:xfrm>
            <a:off x="6681703" y="1594560"/>
            <a:ext cx="250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มีการดำเนินการตามแผน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0E99EC-856E-479E-BA39-68EB1DA2CB16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F187C737-8749-46F2-8814-23B93F34C518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173EC1-97F5-4F92-9FB6-A9B6BBF47274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87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2A71DB-9AB5-4917-BA6D-3B633D36A8A2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1386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D19EB5B5-C81A-4006-9157-DB86031785A7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665F1141-2145-45B1-81C7-6040AB177959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9C0AC-5833-408D-B6E1-C50C6B262C64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2C51D-9CFF-41EA-B576-B273D05E03BE}"/>
              </a:ext>
            </a:extLst>
          </p:cNvPr>
          <p:cNvSpPr/>
          <p:nvPr/>
        </p:nvSpPr>
        <p:spPr>
          <a:xfrm>
            <a:off x="6685543" y="3839815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บุคลากรสาธารณสุขเพียงพอ</a:t>
            </a:r>
            <a:endParaRPr lang="th-T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9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694873-C8C6-4B62-8BBB-EE9E8A942887}"/>
              </a:ext>
            </a:extLst>
          </p:cNvPr>
          <p:cNvGraphicFramePr/>
          <p:nvPr>
            <p:extLst/>
          </p:nvPr>
        </p:nvGraphicFramePr>
        <p:xfrm>
          <a:off x="596382" y="1649393"/>
          <a:ext cx="4852504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A4D57E82-CFFF-4BD0-AAB9-B756A20BFB56}"/>
              </a:ext>
            </a:extLst>
          </p:cNvPr>
          <p:cNvSpPr txBox="1"/>
          <p:nvPr/>
        </p:nvSpPr>
        <p:spPr>
          <a:xfrm>
            <a:off x="1744140" y="2807531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Heart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79E0942A-DAEF-4914-9258-0EF4D60DD608}"/>
              </a:ext>
            </a:extLst>
          </p:cNvPr>
          <p:cNvSpPr txBox="1"/>
          <p:nvPr/>
        </p:nvSpPr>
        <p:spPr>
          <a:xfrm>
            <a:off x="2154956" y="2802014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Body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6ED94E81-D0B6-4545-94D4-89503BC51F37}"/>
              </a:ext>
            </a:extLst>
          </p:cNvPr>
          <p:cNvSpPr txBox="1"/>
          <p:nvPr/>
        </p:nvSpPr>
        <p:spPr>
          <a:xfrm>
            <a:off x="2561047" y="2127759"/>
            <a:ext cx="410816" cy="1909602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Family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D933B367-4F70-4139-8E0A-2895F9ED70B4}"/>
              </a:ext>
            </a:extLst>
          </p:cNvPr>
          <p:cNvSpPr txBox="1"/>
          <p:nvPr/>
        </p:nvSpPr>
        <p:spPr>
          <a:xfrm>
            <a:off x="2979828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Society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386310B-3AF8-4CC0-9EA9-6C2BAD0DA7CF}"/>
              </a:ext>
            </a:extLst>
          </p:cNvPr>
          <p:cNvSpPr txBox="1"/>
          <p:nvPr/>
        </p:nvSpPr>
        <p:spPr>
          <a:xfrm>
            <a:off x="3416992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Brain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1595EA37-31C6-4450-961F-BB0CFEA78CAA}"/>
              </a:ext>
            </a:extLst>
          </p:cNvPr>
          <p:cNvSpPr txBox="1"/>
          <p:nvPr/>
        </p:nvSpPr>
        <p:spPr>
          <a:xfrm>
            <a:off x="3804435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Work Life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831317FF-6849-44AE-85B9-7BFFF2E85458}"/>
              </a:ext>
            </a:extLst>
          </p:cNvPr>
          <p:cNvSpPr txBox="1"/>
          <p:nvPr/>
        </p:nvSpPr>
        <p:spPr>
          <a:xfrm>
            <a:off x="4205946" y="1924050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Relax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D8603287-4B50-4910-A198-320F5DA81AAC}"/>
              </a:ext>
            </a:extLst>
          </p:cNvPr>
          <p:cNvSpPr txBox="1"/>
          <p:nvPr/>
        </p:nvSpPr>
        <p:spPr>
          <a:xfrm>
            <a:off x="4610270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Money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8497D-8FC7-456B-8E6F-A61D32897A7D}"/>
              </a:ext>
            </a:extLst>
          </p:cNvPr>
          <p:cNvSpPr txBox="1"/>
          <p:nvPr/>
        </p:nvSpPr>
        <p:spPr>
          <a:xfrm>
            <a:off x="1847379" y="1202452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ผลการประเมิน ปี 2560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D626E-3074-4624-BABD-040F9090F1FE}"/>
              </a:ext>
            </a:extLst>
          </p:cNvPr>
          <p:cNvSpPr txBox="1"/>
          <p:nvPr/>
        </p:nvSpPr>
        <p:spPr>
          <a:xfrm>
            <a:off x="596382" y="4545655"/>
            <a:ext cx="46452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20 หน่วย คิดเป็นร้อยละ 100</a:t>
            </a:r>
          </a:p>
          <a:p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925F280-7EA2-4BC5-9216-CF18B9AD65FB}"/>
              </a:ext>
            </a:extLst>
          </p:cNvPr>
          <p:cNvGraphicFramePr/>
          <p:nvPr>
            <p:extLst/>
          </p:nvPr>
        </p:nvGraphicFramePr>
        <p:xfrm>
          <a:off x="5859702" y="2076990"/>
          <a:ext cx="6081278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C618876F-A6AF-4C5C-AFB7-C24D5A45BA62}"/>
              </a:ext>
            </a:extLst>
          </p:cNvPr>
          <p:cNvSpPr txBox="1"/>
          <p:nvPr/>
        </p:nvSpPr>
        <p:spPr>
          <a:xfrm>
            <a:off x="7767892" y="1630861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ผลการประเมิน ปี 2562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50C977-13CA-4BD2-8DC1-3527B5089496}"/>
              </a:ext>
            </a:extLst>
          </p:cNvPr>
          <p:cNvSpPr txBox="1"/>
          <p:nvPr/>
        </p:nvSpPr>
        <p:spPr>
          <a:xfrm>
            <a:off x="5859702" y="502279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H SarabunIT๙" panose="020B0500040200020003" pitchFamily="34" charset="-34"/>
                <a:cs typeface="TH SarabunIT๙" panose="020B0500040200020003" pitchFamily="34" charset="-34"/>
              </a:rPr>
              <a:t>Happinometer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HPI 88.78</a:t>
            </a:r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7075C-4480-4B30-A421-68A3DA4CD45A}"/>
              </a:ext>
            </a:extLst>
          </p:cNvPr>
          <p:cNvSpPr txBox="1"/>
          <p:nvPr/>
        </p:nvSpPr>
        <p:spPr>
          <a:xfrm>
            <a:off x="9544928" y="1137629"/>
            <a:ext cx="279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427538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HRH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4166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14983"/>
              </p:ext>
            </p:extLst>
          </p:nvPr>
        </p:nvGraphicFramePr>
        <p:xfrm>
          <a:off x="665811" y="4174340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A1FB3FC-B8C1-449A-827F-E55126C29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36" y="1281966"/>
            <a:ext cx="4429662" cy="1184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E329C-0A9C-4B83-9B59-52A0BA6F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94" y="1273662"/>
            <a:ext cx="4158702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2736" y="2527466"/>
            <a:ext cx="4429662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2076587" y="1329973"/>
            <a:ext cx="3201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อายุคาดเฉลี่ยเมื่อแรกเกิด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60607" y="2155371"/>
          <a:ext cx="5143536" cy="43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DC2327-7975-4D5C-9EAE-07977922171F}"/>
              </a:ext>
            </a:extLst>
          </p:cNvPr>
          <p:cNvSpPr txBox="1"/>
          <p:nvPr/>
        </p:nvSpPr>
        <p:spPr>
          <a:xfrm>
            <a:off x="7561491" y="1273896"/>
            <a:ext cx="2472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จังหวัดชุมพร </a:t>
            </a:r>
            <a:endParaRPr lang="en-US" sz="3600" b="1" dirty="0">
              <a:solidFill>
                <a:schemeClr val="bg1"/>
              </a:solidFill>
              <a:effectLst>
                <a:glow rad="1016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  <a:p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 2560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glow rad="1016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6588053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HRH Transformation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คณะ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66720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	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14983"/>
              </p:ext>
            </p:extLst>
          </p:nvPr>
        </p:nvGraphicFramePr>
        <p:xfrm>
          <a:off x="665811" y="4174340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72839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transtormation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	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14983"/>
              </p:ext>
            </p:extLst>
          </p:nvPr>
        </p:nvGraphicFramePr>
        <p:xfrm>
          <a:off x="600497" y="3063997"/>
          <a:ext cx="10907879" cy="237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0406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917473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มีการใช้ใบสั่งยาอี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เล็ค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โทร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นิค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18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18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783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14983"/>
              </p:ext>
            </p:extLst>
          </p:nvPr>
        </p:nvGraphicFramePr>
        <p:xfrm>
          <a:off x="665811" y="4174340"/>
          <a:ext cx="10907879" cy="12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</a:t>
                      </a:r>
                      <a:r>
                        <a:rPr lang="th-TH" sz="1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กระทรวงง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98494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507636"/>
              </p:ext>
            </p:extLst>
          </p:nvPr>
        </p:nvGraphicFramePr>
        <p:xfrm>
          <a:off x="544582" y="1708038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353094" y="1547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56225" y="1273102"/>
            <a:ext cx="318799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50347"/>
              </p:ext>
            </p:extLst>
          </p:nvPr>
        </p:nvGraphicFramePr>
        <p:xfrm>
          <a:off x="561148" y="4427186"/>
          <a:ext cx="3009385" cy="1623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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110915" y="189471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29222"/>
              </p:ext>
            </p:extLst>
          </p:nvPr>
        </p:nvGraphicFramePr>
        <p:xfrm>
          <a:off x="7506983" y="1260485"/>
          <a:ext cx="3792890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54215"/>
              </p:ext>
            </p:extLst>
          </p:nvPr>
        </p:nvGraphicFramePr>
        <p:xfrm>
          <a:off x="6372493" y="4851718"/>
          <a:ext cx="5286108" cy="13839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0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0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945931" y="209533"/>
            <a:ext cx="10428520" cy="1384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/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/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              </a:t>
            </a:r>
            <a:r>
              <a:rPr lang="th-TH" sz="2800" b="1" dirty="0" err="1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รพช.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ผ่านการรับรอง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38738" y="1699937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20303" y="4865895"/>
          <a:ext cx="477169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18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18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18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18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41324" y="1579706"/>
          <a:ext cx="4750676" cy="3221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b="0" kern="1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1800" b="0" kern="12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เครื่องมือคุณภาพตามบริบท และเชื่อมโยง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สู่งานประจำ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354210" y="536027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กลุ่ม 56"/>
          <p:cNvGrpSpPr/>
          <p:nvPr/>
        </p:nvGrpSpPr>
        <p:grpSpPr>
          <a:xfrm>
            <a:off x="3878317" y="1576551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aphicFrame>
        <p:nvGraphicFramePr>
          <p:cNvPr id="29" name="แผนภูมิ 28"/>
          <p:cNvGraphicFramePr/>
          <p:nvPr/>
        </p:nvGraphicFramePr>
        <p:xfrm>
          <a:off x="308303" y="2212136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317500" y="167492"/>
            <a:ext cx="1101491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พัฒนาคุณภาพการบริหารจัดการภาครัฐผ่านเกณฑ์ที่กำหนด (เป้าหมาย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สสจ.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35583"/>
              </p:ext>
            </p:extLst>
          </p:nvPr>
        </p:nvGraphicFramePr>
        <p:xfrm>
          <a:off x="7262308" y="4868049"/>
          <a:ext cx="4618772" cy="12443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47569"/>
              </p:ext>
            </p:extLst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96158"/>
              </p:ext>
            </p:extLst>
          </p:nvPr>
        </p:nvGraphicFramePr>
        <p:xfrm>
          <a:off x="7254884" y="1446584"/>
          <a:ext cx="4618772" cy="3252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cs typeface="+mj-cs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110915" y="189471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กลุ่ม 56"/>
          <p:cNvGrpSpPr/>
          <p:nvPr/>
        </p:nvGrpSpPr>
        <p:grpSpPr>
          <a:xfrm>
            <a:off x="3772943" y="1574800"/>
            <a:ext cx="3358980" cy="4711700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3463" y="2578131"/>
            <a:ext cx="5019834" cy="1536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 err="1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ไตรมาส</a:t>
            </a:r>
            <a:r>
              <a:rPr lang="th-TH" sz="2800" b="1" dirty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ที่ ๑ ปีงบประมาณ ๒๕๖๒</a:t>
            </a: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20</a:t>
            </a:r>
            <a:r>
              <a:rPr lang="th-TH" sz="2800" b="1" dirty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17</a:t>
            </a:r>
            <a:r>
              <a:rPr lang="th-TH" sz="2800" b="1" dirty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 หน่วย ได้</a:t>
            </a:r>
            <a:r>
              <a:rPr lang="th-TH" sz="2800" b="1" dirty="0" err="1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คะเนน</a:t>
            </a:r>
            <a:r>
              <a:rPr lang="th-TH" sz="2800" b="1" dirty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ในระดับ</a:t>
            </a:r>
            <a:r>
              <a:rPr lang="en-US" sz="2800" b="1" dirty="0">
                <a:solidFill>
                  <a:prstClr val="black"/>
                </a:solidFill>
                <a:latin typeface="TH SarabunIT๙" pitchFamily="34" charset="-34"/>
                <a:cs typeface="TH SarabunIT๙" pitchFamily="34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TH SarabunIT๙" pitchFamily="34" charset="-34"/>
              <a:cs typeface="TH SarabunIT๙" pitchFamily="34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1412127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3 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3155" y="1314318"/>
            <a:ext cx="181679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TH SarabunIT๙" panose="020B0500040200020003" pitchFamily="34" charset="-34"/>
                <a:ea typeface="Calibri" panose="020F0502020204030204" pitchFamily="34" charset="0"/>
                <a:cs typeface="TH SarabunIT๙" panose="020B0500040200020003" pitchFamily="34" charset="-34"/>
              </a:rPr>
              <a:t>EB 1 – EB 4</a:t>
            </a:r>
            <a:endParaRPr lang="en-US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816" y="1346841"/>
            <a:ext cx="1466304" cy="53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ระดับ ๕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24000" y="44624"/>
            <a:ext cx="10188624" cy="1038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srgbClr val="070CE9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solidFill>
                  <a:srgbClr val="070CE9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:</a:t>
            </a:r>
            <a:r>
              <a:rPr lang="th-TH" sz="2800" b="1" dirty="0">
                <a:solidFill>
                  <a:srgbClr val="070CE9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altLang="ko-KR" sz="2800" b="1" dirty="0">
                <a:solidFill>
                  <a:srgbClr val="070CE9"/>
                </a:solidFill>
                <a:latin typeface="TH SarabunPSK" pitchFamily="34" charset="-34"/>
                <a:cs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solidFill>
                  <a:srgbClr val="070CE9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800" b="1" dirty="0">
              <a:solidFill>
                <a:srgbClr val="070CE9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242094" y="136113"/>
            <a:ext cx="10090316" cy="1384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ระดับความสำเร็จของหน่วยงานในสังกัด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DF0BE1E-3D75-443A-930A-177DB42A480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42094" y="2051041"/>
          <a:ext cx="10090316" cy="34457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ตรวจสอบภายใน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ควบคุมภายใน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การดำเนินงานประจำปี 2562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การประเมินระบบควบคุมภายใน 5 มิติ (</a:t>
                      </a:r>
                      <a:r>
                        <a:rPr lang="en-US" sz="1800" dirty="0"/>
                        <a:t>EIA</a:t>
                      </a:r>
                      <a:r>
                        <a:rPr lang="th-TH" sz="1800" dirty="0"/>
                        <a:t>)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1800" dirty="0"/>
                        <a:t>(คณะกรรมการระดับอำเภอ 90)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u="sng" dirty="0"/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ประเมินระบบควบคุมภายในด้วยระบบ </a:t>
                      </a:r>
                      <a:r>
                        <a:rPr lang="en-US" sz="1800" u="none" dirty="0"/>
                        <a:t>EIA</a:t>
                      </a:r>
                      <a:endParaRPr lang="th-TH" sz="1800" u="none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ประเมินตามแนวทางการตรวจสอบงบการเงิน</a:t>
                      </a:r>
                      <a:endParaRPr lang="th-TH" sz="1800" u="none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36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1D15-B080-4F4F-87A5-8D7DD9BB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วาระจังหวัดชุมพร ปี 2562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838200" y="1563757"/>
            <a:ext cx="10515600" cy="326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CAC3E18-F095-4767-8112-077432632F8C}"/>
              </a:ext>
            </a:extLst>
          </p:cNvPr>
          <p:cNvSpPr txBox="1"/>
          <p:nvPr/>
        </p:nvSpPr>
        <p:spPr>
          <a:xfrm>
            <a:off x="523876" y="214313"/>
            <a:ext cx="95011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th-TH" sz="3600" b="1" dirty="0">
                <a:solidFill>
                  <a:schemeClr val="tx1"/>
                </a:solidFill>
                <a:latin typeface="TH Fah kwang" pitchFamily="2" charset="-34"/>
                <a:cs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3809984" y="1000108"/>
            <a:ext cx="4143404" cy="1107996"/>
          </a:xfrm>
          <a:prstGeom prst="rect">
            <a:avLst/>
          </a:prstGeom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4800" i="1" spc="600" dirty="0">
                <a:solidFill>
                  <a:schemeClr val="tx1"/>
                </a:solidFill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TH Fah kwang" pitchFamily="2" charset="-34"/>
                <a:cs typeface="TH Fah kwang" pitchFamily="2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TH Fah kwang" pitchFamily="2" charset="-34"/>
                <a:cs typeface="TH Fah kwang" pitchFamily="2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TH Fah kwang" pitchFamily="2" charset="-34"/>
                <a:cs typeface="TH Fah kwang" pitchFamily="2" charset="-34"/>
              </a:rPr>
              <a:t>E</a:t>
            </a:r>
            <a:r>
              <a:rPr lang="en-US" dirty="0"/>
              <a:t>  model</a:t>
            </a:r>
            <a:endParaRPr lang="th-TH" dirty="0"/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03CEE82-1FF3-492B-A28C-B485102ED291}"/>
              </a:ext>
            </a:extLst>
          </p:cNvPr>
          <p:cNvSpPr/>
          <p:nvPr/>
        </p:nvSpPr>
        <p:spPr>
          <a:xfrm>
            <a:off x="738188" y="2286000"/>
            <a:ext cx="10858500" cy="1508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i="1" spc="600" dirty="0"/>
              <a:t>S – </a:t>
            </a:r>
            <a:r>
              <a:rPr lang="en-US" sz="4000" i="1" dirty="0"/>
              <a:t>Screening </a:t>
            </a:r>
            <a:r>
              <a:rPr lang="th-TH" sz="4000" i="1" dirty="0"/>
              <a:t> </a:t>
            </a:r>
            <a:r>
              <a:rPr lang="th-TH" sz="4400" b="1" i="1" dirty="0"/>
              <a:t>การคัดกรองและประเมินสุขภาพผู้สูงอายุ</a:t>
            </a:r>
            <a:endParaRPr lang="en-US" sz="4000" b="1" i="1" dirty="0"/>
          </a:p>
          <a:p>
            <a:pPr>
              <a:defRPr/>
            </a:pPr>
            <a:endParaRPr lang="th-TH" sz="4800" dirty="0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5E8797A2-3916-4ABF-8630-D7B46E65BAF7}"/>
              </a:ext>
            </a:extLst>
          </p:cNvPr>
          <p:cNvSpPr/>
          <p:nvPr/>
        </p:nvSpPr>
        <p:spPr>
          <a:xfrm>
            <a:off x="523875" y="3143250"/>
            <a:ext cx="888523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i="1" dirty="0">
                <a:solidFill>
                  <a:srgbClr val="002060"/>
                </a:solidFill>
                <a:latin typeface="TH Fah kwang" pitchFamily="2" charset="-34"/>
                <a:cs typeface="TH Fah kwang" pitchFamily="2" charset="-34"/>
              </a:rPr>
              <a:t> </a:t>
            </a:r>
            <a:r>
              <a:rPr lang="en-US" sz="4800" b="1" i="1" dirty="0">
                <a:solidFill>
                  <a:srgbClr val="FF0000"/>
                </a:solidFill>
                <a:latin typeface="TH Fah kwang" pitchFamily="2" charset="-34"/>
                <a:cs typeface="TH Fah kwang" pitchFamily="2" charset="-34"/>
              </a:rPr>
              <a:t>A  -  Ageing Health Club </a:t>
            </a:r>
            <a:r>
              <a:rPr lang="th-TH" sz="4400" b="1" i="1" dirty="0">
                <a:solidFill>
                  <a:srgbClr val="FF0000"/>
                </a:solidFill>
                <a:latin typeface="TH Fah kwang" pitchFamily="2" charset="-34"/>
                <a:cs typeface="+mj-cs"/>
              </a:rPr>
              <a:t>ชมรมผู้สูงอายุ</a:t>
            </a:r>
            <a:endParaRPr lang="th-TH" sz="48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74FC23F9-9A06-40B3-BEAB-94A46608BC32}"/>
              </a:ext>
            </a:extLst>
          </p:cNvPr>
          <p:cNvSpPr/>
          <p:nvPr/>
        </p:nvSpPr>
        <p:spPr>
          <a:xfrm>
            <a:off x="666750" y="4000500"/>
            <a:ext cx="1152525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i="1" spc="600" dirty="0">
                <a:solidFill>
                  <a:srgbClr val="800080"/>
                </a:solidFill>
                <a:latin typeface="TH Fah kwang" pitchFamily="2" charset="-34"/>
                <a:cs typeface="TH Fah kwang" pitchFamily="2" charset="-34"/>
              </a:rPr>
              <a:t>L - </a:t>
            </a:r>
            <a:r>
              <a:rPr lang="en-US" sz="4800" b="1" i="1" dirty="0">
                <a:solidFill>
                  <a:srgbClr val="800080"/>
                </a:solidFill>
                <a:latin typeface="TH Fah kwang" pitchFamily="2" charset="-34"/>
                <a:cs typeface="TH Fah kwang" pitchFamily="2" charset="-34"/>
              </a:rPr>
              <a:t>Long Term Care </a:t>
            </a:r>
            <a:r>
              <a:rPr lang="th-TH" sz="4400" b="1" i="1" dirty="0">
                <a:solidFill>
                  <a:srgbClr val="800080"/>
                </a:solidFill>
                <a:latin typeface="TH Fah kwang" pitchFamily="2" charset="-34"/>
                <a:cs typeface="+mj-cs"/>
              </a:rPr>
              <a:t>การดูแลระยาวสำหรับผู้สูงอายุระยะพึ่งพิง</a:t>
            </a:r>
            <a:endParaRPr lang="th-TH" sz="4800" b="1" dirty="0">
              <a:cs typeface="+mj-cs"/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C5CCBD21-6513-4870-AD39-348AB594BD69}"/>
              </a:ext>
            </a:extLst>
          </p:cNvPr>
          <p:cNvSpPr/>
          <p:nvPr/>
        </p:nvSpPr>
        <p:spPr>
          <a:xfrm>
            <a:off x="666750" y="4857750"/>
            <a:ext cx="1114425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i="1" dirty="0">
                <a:solidFill>
                  <a:srgbClr val="0000CC"/>
                </a:solidFill>
                <a:latin typeface="TH Fah kwang" pitchFamily="2" charset="-34"/>
                <a:cs typeface="TH Fah kwang" pitchFamily="2" charset="-34"/>
              </a:rPr>
              <a:t>E  -  End of Life Care </a:t>
            </a:r>
            <a:r>
              <a:rPr lang="th-TH" sz="4800" b="1" i="1" dirty="0">
                <a:solidFill>
                  <a:srgbClr val="0000CC"/>
                </a:solidFill>
                <a:latin typeface="TH Fah kwang" pitchFamily="2" charset="-34"/>
                <a:cs typeface="TH Fah kwang" pitchFamily="2" charset="-34"/>
              </a:rPr>
              <a:t> </a:t>
            </a:r>
            <a:r>
              <a:rPr lang="th-TH" sz="4400" b="1" i="1" dirty="0">
                <a:solidFill>
                  <a:srgbClr val="0000CC"/>
                </a:solidFill>
                <a:latin typeface="TH Fah kwang" pitchFamily="2" charset="-34"/>
                <a:cs typeface="+mj-cs"/>
              </a:rPr>
              <a:t>การดูแลระยะสุดท้าย</a:t>
            </a:r>
            <a:endParaRPr lang="th-TH" sz="4800" dirty="0"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38BF650-73F3-40F3-B7B1-AF32E28A863F}"/>
              </a:ext>
            </a:extLst>
          </p:cNvPr>
          <p:cNvPicPr/>
          <p:nvPr/>
        </p:nvPicPr>
        <p:blipFill>
          <a:blip r:embed="rId2"/>
          <a:srcRect l="51264" t="16667" b="21795"/>
          <a:stretch>
            <a:fillRect/>
          </a:stretch>
        </p:blipFill>
        <p:spPr bwMode="auto">
          <a:xfrm>
            <a:off x="1597994" y="1445083"/>
            <a:ext cx="4158702" cy="432074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84843C8-6B5F-404B-BBBC-A20BB364675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EA57E-61C2-4A8C-9C89-D1CEBA515B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8721" y="61971"/>
            <a:ext cx="1010943" cy="101094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C7B77FA-5E06-4242-BF87-035D7C5FB005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285124" y="1602065"/>
            <a:ext cx="7557047" cy="180048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-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en-US" sz="2700" b="1" dirty="0">
              <a:solidFill>
                <a:srgbClr val="C00000"/>
              </a:solidFill>
              <a:latin typeface="ThaiSans Neue" panose="02000000000000000000" pitchFamily="2" charset="-34"/>
              <a:ea typeface="Tahoma" pitchFamily="34" charset="0"/>
              <a:cs typeface="+mj-cs"/>
            </a:endParaRPr>
          </a:p>
          <a:p>
            <a:r>
              <a:rPr lang="th-TH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- จัดรูปแบบบริการ </a:t>
            </a:r>
            <a:r>
              <a:rPr lang="en-US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self Care</a:t>
            </a:r>
            <a:r>
              <a:rPr lang="th-TH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(กลุ่มเสี่ยง กลุ่มผู้ป่วยที่คุม </a:t>
            </a:r>
            <a:r>
              <a:rPr lang="en-US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DM,HT </a:t>
            </a:r>
            <a:r>
              <a:rPr lang="th-TH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ไม่ดี )ให้เป็นชุมชนนักปฎิบัติ </a:t>
            </a:r>
            <a:r>
              <a:rPr lang="en-US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th-TH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หา</a:t>
            </a:r>
            <a:r>
              <a:rPr lang="en-US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Role Model </a:t>
            </a:r>
            <a:r>
              <a:rPr lang="th-TH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ในชุมชน</a:t>
            </a:r>
          </a:p>
          <a:p>
            <a:r>
              <a:rPr lang="th-TH" sz="2700" b="1" dirty="0">
                <a:solidFill>
                  <a:srgbClr val="C0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4D794-0E8B-48A2-94EA-A57DDA7117FF}"/>
              </a:ext>
            </a:extLst>
          </p:cNvPr>
          <p:cNvSpPr txBox="1"/>
          <p:nvPr/>
        </p:nvSpPr>
        <p:spPr>
          <a:xfrm>
            <a:off x="4079631" y="365028"/>
            <a:ext cx="5532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1033-04FB-426E-96BC-554A460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083" y="1955410"/>
            <a:ext cx="6406662" cy="2124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dirty="0"/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/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/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/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2892083" y="1223889"/>
            <a:ext cx="1398563" cy="921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/>
              <a:t>อาชีวอนามัย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2892083" y="4220311"/>
            <a:ext cx="6406662" cy="2124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dirty="0"/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/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/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2892082" y="3533556"/>
            <a:ext cx="2270761" cy="921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/>
              <a:t>อาหารปลอดภัย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19906" y="-79262"/>
            <a:ext cx="8140705" cy="1107996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>
            <a:spAutoFit/>
          </a:bodyPr>
          <a:lstStyle/>
          <a:p>
            <a:pPr>
              <a:defRPr/>
            </a:pPr>
            <a:r>
              <a:rPr lang="th-TH" sz="64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PSL Passanun" pitchFamily="18" charset="-34"/>
                <a:cs typeface="PSL Passanun" pitchFamily="18" charset="-34"/>
              </a:rPr>
              <a:t>การควบคุมป้องกันโรค </a:t>
            </a:r>
            <a:r>
              <a:rPr lang="en-US" sz="64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PSL Passanun" pitchFamily="18" charset="-34"/>
                <a:cs typeface="PSL Passanun" pitchFamily="18" charset="-34"/>
              </a:rPr>
              <a:t>NCD</a:t>
            </a:r>
            <a:endParaRPr lang="th-TH" sz="59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50800" dist="50800" dir="5400000" algn="ctr" rotWithShape="0">
                  <a:srgbClr val="006600"/>
                </a:outerShdw>
              </a:effectLst>
              <a:latin typeface="TH Niramit AS" pitchFamily="2" charset="-34"/>
              <a:ea typeface="Tahoma" pitchFamily="34" charset="0"/>
              <a:cs typeface="TH Niramit AS" pitchFamily="2" charset="-34"/>
            </a:endParaRPr>
          </a:p>
        </p:txBody>
      </p:sp>
      <p:graphicFrame>
        <p:nvGraphicFramePr>
          <p:cNvPr id="16" name="แผนภูมิ 15"/>
          <p:cNvGraphicFramePr/>
          <p:nvPr>
            <p:extLst>
              <p:ext uri="{D42A27DB-BD31-4B8C-83A1-F6EECF244321}">
                <p14:modId xmlns:p14="http://schemas.microsoft.com/office/powerpoint/2010/main" val="530600176"/>
              </p:ext>
            </p:extLst>
          </p:nvPr>
        </p:nvGraphicFramePr>
        <p:xfrm>
          <a:off x="0" y="4338033"/>
          <a:ext cx="4095736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สี่เหลี่ยมผืนผ้า 17"/>
          <p:cNvSpPr/>
          <p:nvPr/>
        </p:nvSpPr>
        <p:spPr>
          <a:xfrm>
            <a:off x="103085" y="3925159"/>
            <a:ext cx="3857781" cy="44627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อัตราผู้ป่วย </a:t>
            </a:r>
            <a:r>
              <a:rPr lang="en-US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DM/HT </a:t>
            </a:r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รายใหม่ ปี 2557-25</a:t>
            </a:r>
            <a:r>
              <a:rPr lang="en-US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61</a:t>
            </a:r>
            <a:endParaRPr lang="th-TH" sz="2100" b="1" dirty="0">
              <a:solidFill>
                <a:srgbClr val="FF0000"/>
              </a:solidFill>
              <a:latin typeface="ThaiSans Neue" panose="02000000000000000000" pitchFamily="2" charset="-34"/>
              <a:ea typeface="Tahoma" pitchFamily="34" charset="0"/>
              <a:cs typeface="ThaiSans Neue" panose="02000000000000000000" pitchFamily="2" charset="-34"/>
            </a:endParaRPr>
          </a:p>
        </p:txBody>
      </p:sp>
      <p:graphicFrame>
        <p:nvGraphicFramePr>
          <p:cNvPr id="19" name="แผนภูมิ 18"/>
          <p:cNvGraphicFramePr/>
          <p:nvPr>
            <p:extLst>
              <p:ext uri="{D42A27DB-BD31-4B8C-83A1-F6EECF244321}">
                <p14:modId xmlns:p14="http://schemas.microsoft.com/office/powerpoint/2010/main" val="871185282"/>
              </p:ext>
            </p:extLst>
          </p:nvPr>
        </p:nvGraphicFramePr>
        <p:xfrm>
          <a:off x="3638348" y="4197907"/>
          <a:ext cx="4571989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สี่เหลี่ยมผืนผ้า 19"/>
          <p:cNvSpPr/>
          <p:nvPr/>
        </p:nvSpPr>
        <p:spPr>
          <a:xfrm>
            <a:off x="4024995" y="3924887"/>
            <a:ext cx="3570843" cy="44627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7030A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อัตรา</a:t>
            </a:r>
            <a:r>
              <a:rPr lang="en-US" sz="2100" b="1" dirty="0">
                <a:solidFill>
                  <a:srgbClr val="7030A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DM/HT </a:t>
            </a:r>
            <a:r>
              <a:rPr lang="th-TH" sz="2100" b="1" dirty="0">
                <a:solidFill>
                  <a:srgbClr val="7030A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ที่ควบคุมได้ปี 2557-25</a:t>
            </a:r>
            <a:r>
              <a:rPr lang="en-US" sz="2100" b="1" dirty="0">
                <a:solidFill>
                  <a:srgbClr val="7030A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61</a:t>
            </a:r>
            <a:endParaRPr lang="th-TH" sz="2100" b="1" dirty="0">
              <a:solidFill>
                <a:srgbClr val="7030A0"/>
              </a:solidFill>
              <a:latin typeface="ThaiSans Neue" panose="02000000000000000000" pitchFamily="2" charset="-34"/>
              <a:ea typeface="Tahoma" pitchFamily="34" charset="0"/>
              <a:cs typeface="ThaiSans Neue" panose="02000000000000000000" pitchFamily="2" charset="-34"/>
            </a:endParaRPr>
          </a:p>
        </p:txBody>
      </p:sp>
      <p:cxnSp>
        <p:nvCxnSpPr>
          <p:cNvPr id="10" name="ตัวเชื่อมต่อตรง 9"/>
          <p:cNvCxnSpPr/>
          <p:nvPr/>
        </p:nvCxnSpPr>
        <p:spPr>
          <a:xfrm>
            <a:off x="7502785" y="4042699"/>
            <a:ext cx="4832" cy="2654965"/>
          </a:xfrm>
          <a:prstGeom prst="line">
            <a:avLst/>
          </a:prstGeom>
          <a:ln w="28575"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421236" y="1821640"/>
            <a:ext cx="3008764" cy="85725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pPr defTabSz="1218294">
              <a:defRPr/>
            </a:pPr>
            <a:r>
              <a:rPr lang="th-TH" sz="43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prstClr val="white"/>
                </a:solidFill>
                <a:effectLst>
                  <a:glow rad="101600">
                    <a:srgbClr val="00660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PSL Passanun" pitchFamily="18" charset="-34"/>
              </a:rPr>
              <a:t>ข้อมูล ปี </a:t>
            </a:r>
            <a:r>
              <a:rPr lang="en-US" sz="43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prstClr val="white"/>
                </a:solidFill>
                <a:effectLst>
                  <a:glow rad="101600">
                    <a:srgbClr val="00660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PSL Passanun" pitchFamily="18" charset="-34"/>
              </a:rPr>
              <a:t>2561</a:t>
            </a:r>
            <a:endParaRPr lang="th-TH" sz="4300" b="1" kern="0" dirty="0">
              <a:ln w="12700">
                <a:solidFill>
                  <a:srgbClr val="000000"/>
                </a:solidFill>
                <a:prstDash val="solid"/>
              </a:ln>
              <a:solidFill>
                <a:prstClr val="white"/>
              </a:solidFill>
              <a:effectLst>
                <a:glow rad="101600">
                  <a:srgbClr val="006600"/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PSL Passanun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930895" y="5982184"/>
            <a:ext cx="1286565" cy="61554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1600" b="1" dirty="0">
                <a:solidFill>
                  <a:schemeClr val="accent6">
                    <a:lumMod val="75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40%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</a:br>
            <a:r>
              <a:rPr lang="th-TH" sz="1600" b="1" dirty="0">
                <a:solidFill>
                  <a:schemeClr val="accent6">
                    <a:lumMod val="75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50%</a:t>
            </a:r>
            <a:endParaRPr lang="th-TH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3" name="แผนภูมิ 42"/>
          <p:cNvGraphicFramePr/>
          <p:nvPr>
            <p:extLst>
              <p:ext uri="{D42A27DB-BD31-4B8C-83A1-F6EECF244321}">
                <p14:modId xmlns:p14="http://schemas.microsoft.com/office/powerpoint/2010/main" val="200702675"/>
              </p:ext>
            </p:extLst>
          </p:nvPr>
        </p:nvGraphicFramePr>
        <p:xfrm>
          <a:off x="-81150" y="1323344"/>
          <a:ext cx="4571989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สี่เหลี่ยมผืนผ้า 43"/>
          <p:cNvSpPr/>
          <p:nvPr/>
        </p:nvSpPr>
        <p:spPr>
          <a:xfrm>
            <a:off x="24026" y="926031"/>
            <a:ext cx="4441815" cy="4514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อัตรา</a:t>
            </a:r>
            <a:r>
              <a:rPr lang="en-US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DM/HT </a:t>
            </a:r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รายใหม่จากกลุ่มเสี่ยง ปี 2557-25</a:t>
            </a:r>
            <a:r>
              <a:rPr lang="en-US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61</a:t>
            </a:r>
            <a:endParaRPr lang="th-TH" sz="2100" b="1" dirty="0">
              <a:solidFill>
                <a:srgbClr val="006600"/>
              </a:solidFill>
              <a:latin typeface="ThaiSans Neue" panose="02000000000000000000" pitchFamily="2" charset="-34"/>
              <a:ea typeface="Tahoma" pitchFamily="34" charset="0"/>
              <a:cs typeface="ThaiSans Neue" panose="02000000000000000000" pitchFamily="2" charset="-34"/>
            </a:endParaRPr>
          </a:p>
        </p:txBody>
      </p:sp>
      <p:cxnSp>
        <p:nvCxnSpPr>
          <p:cNvPr id="55" name="ลูกศรเชื่อมต่อแบบตรง 54"/>
          <p:cNvCxnSpPr/>
          <p:nvPr/>
        </p:nvCxnSpPr>
        <p:spPr>
          <a:xfrm>
            <a:off x="4717177" y="2146937"/>
            <a:ext cx="2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39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19906" y="-79262"/>
            <a:ext cx="8140705" cy="1107996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>
            <a:spAutoFit/>
          </a:bodyPr>
          <a:lstStyle/>
          <a:p>
            <a:pPr>
              <a:defRPr/>
            </a:pPr>
            <a:r>
              <a:rPr lang="th-TH" sz="64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PSL Passanun" pitchFamily="18" charset="-34"/>
                <a:cs typeface="+mj-cs"/>
              </a:rPr>
              <a:t>การควบคุมป้องกันโรค </a:t>
            </a:r>
            <a:r>
              <a:rPr lang="en-US" sz="64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</a:t>
            </a:r>
            <a:endParaRPr lang="th-TH" sz="59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50800" dist="50800" dir="5400000" algn="ctr" rotWithShape="0">
                  <a:srgbClr val="006600"/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7655442" y="3240959"/>
            <a:ext cx="4464060" cy="327781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th-TH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ประเด็นพัฒนาปี </a:t>
            </a:r>
            <a:r>
              <a:rPr lang="en-US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2562</a:t>
            </a:r>
            <a:endParaRPr lang="th-TH" sz="4300" b="1" dirty="0"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aiSans Neue" panose="02000000000000000000" pitchFamily="2" charset="-34"/>
              <a:ea typeface="Tahoma" pitchFamily="34" charset="0"/>
              <a:cs typeface="+mj-cs"/>
            </a:endParaRP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 ค้นหาคัดกรองในกลุ่มที่ยังไม่เข้าถึงบริการ 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 จัดรูปแบบบริการ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Care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กลุ่มเสี่ยง กลุ่มผู้ป่วยที่คุม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ไม่ดี</a:t>
            </a:r>
          </a:p>
          <a:p>
            <a:pPr marL="110064" indent="-110064">
              <a:buFontTx/>
              <a:buChar char="-"/>
            </a:pP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พัฒนาคุณภาพ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NCD Clinic/CKD Clinic/DPACT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หมู่บ้านปรับเปลี่ยน/ตำบลจัดการสุขภาพ </a:t>
            </a:r>
          </a:p>
        </p:txBody>
      </p:sp>
      <p:graphicFrame>
        <p:nvGraphicFramePr>
          <p:cNvPr id="16" name="แผนภูมิ 15"/>
          <p:cNvGraphicFramePr/>
          <p:nvPr>
            <p:extLst>
              <p:ext uri="{D42A27DB-BD31-4B8C-83A1-F6EECF244321}">
                <p14:modId xmlns:p14="http://schemas.microsoft.com/office/powerpoint/2010/main" val="2131612973"/>
              </p:ext>
            </p:extLst>
          </p:nvPr>
        </p:nvGraphicFramePr>
        <p:xfrm>
          <a:off x="0" y="4114412"/>
          <a:ext cx="4095736" cy="2795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สี่เหลี่ยมผืนผ้า 17"/>
          <p:cNvSpPr/>
          <p:nvPr/>
        </p:nvSpPr>
        <p:spPr>
          <a:xfrm>
            <a:off x="318976" y="3736672"/>
            <a:ext cx="3462254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อัตราผู้ป่วย </a:t>
            </a:r>
            <a:r>
              <a:rPr lang="en-US" sz="21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รายใหม่ ปี 2557-25</a:t>
            </a:r>
            <a:r>
              <a:rPr lang="en-US" sz="21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graphicFrame>
        <p:nvGraphicFramePr>
          <p:cNvPr id="19" name="แผนภูมิ 18"/>
          <p:cNvGraphicFramePr/>
          <p:nvPr>
            <p:extLst>
              <p:ext uri="{D42A27DB-BD31-4B8C-83A1-F6EECF244321}">
                <p14:modId xmlns:p14="http://schemas.microsoft.com/office/powerpoint/2010/main" val="4086319652"/>
              </p:ext>
            </p:extLst>
          </p:nvPr>
        </p:nvGraphicFramePr>
        <p:xfrm>
          <a:off x="3679174" y="4114412"/>
          <a:ext cx="4388101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สี่เหลี่ยมผืนผ้า 19"/>
          <p:cNvSpPr/>
          <p:nvPr/>
        </p:nvSpPr>
        <p:spPr>
          <a:xfrm>
            <a:off x="4208465" y="3743400"/>
            <a:ext cx="3136430" cy="44627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ที่ควบคุมได้ปี 2557-25</a:t>
            </a:r>
            <a:r>
              <a:rPr lang="en-US" sz="21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cxnSp>
        <p:nvCxnSpPr>
          <p:cNvPr id="10" name="ตัวเชื่อมต่อตรง 9"/>
          <p:cNvCxnSpPr>
            <a:cxnSpLocks/>
          </p:cNvCxnSpPr>
          <p:nvPr/>
        </p:nvCxnSpPr>
        <p:spPr>
          <a:xfrm flipH="1">
            <a:off x="7564010" y="171820"/>
            <a:ext cx="91432" cy="6478516"/>
          </a:xfrm>
          <a:prstGeom prst="line">
            <a:avLst/>
          </a:prstGeom>
          <a:ln w="28575"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561851" y="784673"/>
            <a:ext cx="2371797" cy="85725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pPr defTabSz="1218294">
              <a:defRPr/>
            </a:pPr>
            <a:r>
              <a:rPr lang="th-TH" sz="4300" b="1" kern="0" dirty="0">
                <a:ln w="12700">
                  <a:solidFill>
                    <a:srgbClr val="3D97DE"/>
                  </a:solidFill>
                  <a:prstDash val="solid"/>
                </a:ln>
                <a:solidFill>
                  <a:srgbClr val="3D97D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PSL Passanun" pitchFamily="18" charset="-34"/>
                <a:cs typeface="+mj-cs"/>
              </a:rPr>
              <a:t>ข้อมูล ปี </a:t>
            </a:r>
            <a:r>
              <a:rPr lang="en-US" sz="4300" b="1" kern="0" dirty="0">
                <a:ln w="12700">
                  <a:solidFill>
                    <a:srgbClr val="3D97DE"/>
                  </a:solidFill>
                  <a:prstDash val="solid"/>
                </a:ln>
                <a:solidFill>
                  <a:srgbClr val="3D97D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2561</a:t>
            </a:r>
            <a:endParaRPr lang="th-TH" sz="4300" b="1" kern="0" dirty="0">
              <a:ln w="12700">
                <a:solidFill>
                  <a:srgbClr val="3D97DE"/>
                </a:solidFill>
                <a:prstDash val="solid"/>
              </a:ln>
              <a:solidFill>
                <a:srgbClr val="3D97DE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887010" y="5903226"/>
            <a:ext cx="1286565" cy="61554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1600" b="1" dirty="0">
                <a:solidFill>
                  <a:schemeClr val="accent6">
                    <a:lumMod val="75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40%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</a:br>
            <a:r>
              <a:rPr lang="th-TH" sz="1600" b="1" dirty="0">
                <a:solidFill>
                  <a:schemeClr val="accent6">
                    <a:lumMod val="75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50%</a:t>
            </a:r>
            <a:endParaRPr lang="th-TH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701163" y="721341"/>
            <a:ext cx="4418339" cy="220059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-ผู้ป่วยรายใหม่ มาจากกลุ่มปกติ และกลุ่มที่ไม่เคยได้รับการคัดกรองมากที่สุด ร้อยละ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86.68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-พฤติกรรม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3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ส (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HB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)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ระดับดี </a:t>
            </a:r>
          </a:p>
          <a:p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-ระดับความรอบรู้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3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อ 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2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ส (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HL</a:t>
            </a:r>
            <a:r>
              <a:rPr lang="en-US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)</a:t>
            </a:r>
            <a:r>
              <a:rPr lang="th-TH" sz="27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 พอใช้ต้องให้ความรู้ ฝึกทักษะ ให้เกิดความรอบรู้มากขึ้น </a:t>
            </a: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7311289" y="37385"/>
            <a:ext cx="4896544" cy="779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th-TH" sz="43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ปัญหา/อุปสรรคปีที่ผ่านมา</a:t>
            </a:r>
          </a:p>
        </p:txBody>
      </p:sp>
      <p:graphicFrame>
        <p:nvGraphicFramePr>
          <p:cNvPr id="43" name="แผนภูมิ 42"/>
          <p:cNvGraphicFramePr/>
          <p:nvPr>
            <p:extLst>
              <p:ext uri="{D42A27DB-BD31-4B8C-83A1-F6EECF244321}">
                <p14:modId xmlns:p14="http://schemas.microsoft.com/office/powerpoint/2010/main" val="895135523"/>
              </p:ext>
            </p:extLst>
          </p:nvPr>
        </p:nvGraphicFramePr>
        <p:xfrm>
          <a:off x="140804" y="1323344"/>
          <a:ext cx="4350035" cy="225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สี่เหลี่ยมผืนผ้า 43"/>
          <p:cNvSpPr/>
          <p:nvPr/>
        </p:nvSpPr>
        <p:spPr>
          <a:xfrm>
            <a:off x="318976" y="926031"/>
            <a:ext cx="4029740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</a:t>
            </a:r>
            <a:r>
              <a:rPr lang="en-US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100" b="1" dirty="0">
                <a:solidFill>
                  <a:srgbClr val="0066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รายใหม่จากกลุ่มเสี่ยง ปี 2557-25</a:t>
            </a:r>
            <a:r>
              <a:rPr lang="en-US" sz="2100" b="1" dirty="0">
                <a:solidFill>
                  <a:srgbClr val="0066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0066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3665223" y="2060967"/>
            <a:ext cx="2371797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     (ปี 2560 ลดลง 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.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%) </a:t>
            </a:r>
            <a:endParaRPr lang="th-TH" sz="2400" dirty="0">
              <a:solidFill>
                <a:srgbClr val="070CE9"/>
              </a:solidFill>
              <a:cs typeface="+mj-cs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3850322" y="2859616"/>
            <a:ext cx="2652323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TH Kodchasal" pitchFamily="2" charset="-34"/>
              </a:rPr>
              <a:t>     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(ปี 2560 ลดลง 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.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%) </a:t>
            </a:r>
            <a:endParaRPr lang="th-TH" sz="2400" dirty="0">
              <a:solidFill>
                <a:srgbClr val="070CE9"/>
              </a:solidFill>
              <a:cs typeface="+mj-cs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5854862" y="2076360"/>
            <a:ext cx="917874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(&lt;2.4%)</a:t>
            </a:r>
            <a:endParaRPr lang="en-US" sz="2400" kern="0" dirty="0">
              <a:ln w="12700">
                <a:solidFill>
                  <a:srgbClr val="000000"/>
                </a:solidFill>
                <a:prstDash val="solid"/>
              </a:ln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2" name="กลุ่ม 49"/>
          <p:cNvGrpSpPr/>
          <p:nvPr/>
        </p:nvGrpSpPr>
        <p:grpSpPr>
          <a:xfrm>
            <a:off x="3849311" y="1621242"/>
            <a:ext cx="4928977" cy="507831"/>
            <a:chOff x="207778" y="967264"/>
            <a:chExt cx="3696733" cy="380873"/>
          </a:xfrm>
        </p:grpSpPr>
        <p:sp>
          <p:nvSpPr>
            <p:cNvPr id="51" name="สี่เหลี่ยมผืนผ้า 50"/>
            <p:cNvSpPr/>
            <p:nvPr/>
          </p:nvSpPr>
          <p:spPr>
            <a:xfrm>
              <a:off x="207778" y="967264"/>
              <a:ext cx="3696733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+mj-cs"/>
                </a:rPr>
                <a:t>-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Pre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DM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   </a:t>
              </a:r>
              <a:r>
                <a:rPr lang="en-US" sz="2700" b="1" dirty="0" err="1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DM</a:t>
              </a:r>
              <a:r>
                <a:rPr lang="th-TH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100" b="1" dirty="0">
                  <a:solidFill>
                    <a:srgbClr val="FF6600"/>
                  </a:solidFill>
                  <a:latin typeface="TH Kodchasal" pitchFamily="2" charset="-34"/>
                  <a:cs typeface="+mj-cs"/>
                </a:rPr>
                <a:t>ลดลง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cs typeface="+mj-cs"/>
                </a:rPr>
                <a:t> </a:t>
              </a:r>
              <a:r>
                <a:rPr lang="en-US" sz="2700" b="1" dirty="0">
                  <a:solidFill>
                    <a:srgbClr val="FF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0.33</a:t>
              </a:r>
              <a:r>
                <a:rPr lang="en-US" sz="2100" b="1" dirty="0">
                  <a:solidFill>
                    <a:prstClr val="black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%</a:t>
              </a:r>
              <a:endParaRPr lang="en-US" sz="2100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cxnSp>
          <p:nvCxnSpPr>
            <p:cNvPr id="52" name="ลูกศรเชื่อมต่อแบบตรง 51"/>
            <p:cNvCxnSpPr/>
            <p:nvPr/>
          </p:nvCxnSpPr>
          <p:spPr>
            <a:xfrm>
              <a:off x="1025884" y="1166018"/>
              <a:ext cx="216000" cy="0"/>
            </a:xfrm>
            <a:prstGeom prst="straightConnector1">
              <a:avLst/>
            </a:prstGeom>
            <a:ln w="28575">
              <a:solidFill>
                <a:srgbClr val="F53FD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กลุ่ม 52"/>
          <p:cNvGrpSpPr/>
          <p:nvPr/>
        </p:nvGrpSpPr>
        <p:grpSpPr>
          <a:xfrm>
            <a:off x="3782016" y="2448093"/>
            <a:ext cx="4627968" cy="584774"/>
            <a:chOff x="157308" y="1587403"/>
            <a:chExt cx="3470976" cy="438581"/>
          </a:xfrm>
        </p:grpSpPr>
        <p:sp>
          <p:nvSpPr>
            <p:cNvPr id="54" name="สี่เหลี่ยมผืนผ้า 53"/>
            <p:cNvSpPr/>
            <p:nvPr/>
          </p:nvSpPr>
          <p:spPr>
            <a:xfrm>
              <a:off x="157308" y="1587403"/>
              <a:ext cx="3470976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-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Pre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HT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HT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100" b="1" dirty="0">
                  <a:solidFill>
                    <a:srgbClr val="FF6600"/>
                  </a:solidFill>
                  <a:latin typeface="TH Kodchasal" pitchFamily="2" charset="-34"/>
                  <a:cs typeface="+mj-cs"/>
                </a:rPr>
                <a:t>เพิ่มขึ้น</a:t>
              </a:r>
              <a:r>
                <a:rPr lang="en-US" sz="3200" b="1" dirty="0">
                  <a:solidFill>
                    <a:srgbClr val="000000"/>
                  </a:solidFill>
                  <a:latin typeface="TH Kodchasal" pitchFamily="2" charset="-34"/>
                  <a:cs typeface="+mj-cs"/>
                </a:rPr>
                <a:t> </a:t>
              </a:r>
              <a:r>
                <a:rPr lang="en-US" sz="2700" b="1" dirty="0">
                  <a:solidFill>
                    <a:srgbClr val="FF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0.16</a:t>
              </a:r>
              <a:r>
                <a:rPr lang="en-US" sz="2100" b="1" dirty="0">
                  <a:solidFill>
                    <a:prstClr val="black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%</a:t>
              </a:r>
              <a:endParaRPr lang="en-US" sz="21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cxnSp>
          <p:nvCxnSpPr>
            <p:cNvPr id="55" name="ลูกศรเชื่อมต่อแบบตรง 54"/>
            <p:cNvCxnSpPr/>
            <p:nvPr/>
          </p:nvCxnSpPr>
          <p:spPr>
            <a:xfrm>
              <a:off x="959137" y="1806694"/>
              <a:ext cx="180000" cy="0"/>
            </a:xfrm>
            <a:prstGeom prst="straightConnector1">
              <a:avLst/>
            </a:prstGeom>
            <a:ln w="28575">
              <a:solidFill>
                <a:srgbClr val="F53FD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055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อาหารปลอดภัยจากสารเคมีและยาฆ่าแมลง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ปลอดภัยจากสารเคมียาฆ่าแมลง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(เป้าหมาย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ร้อยละ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96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169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98.26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/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1884" y="1319584"/>
          <a:ext cx="4618772" cy="30021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พบปัญหาความไม่ปลอดภัยด้านอาหาร การปนเปื้อนสารตกค้างจาก ยาฆ่าแมลงในผักและผลไม้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และเ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ริ่มพบในผักพื้นบ้าน เช่น ใบบัวบก ใบรา        ใบเหลียง ลูกกล้วยอ่อน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จัดทำคำสั่งแต่งตั้งคณะทำงานแก้ไขปัญหาความปลอดภัยจากสารเคมีและยาฆ่าแมลง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รณรงค์การล้าง ผัก/ผลไม้</a:t>
                      </a:r>
                      <a:endParaRPr lang="th-TH" sz="18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เ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ฝ้าระวังความปลอดภัยด้านอาหารตามแผน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Mobile Unit</a:t>
                      </a:r>
                    </a:p>
                    <a:p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การดำเนินงานโรงพยาบาลอาหารปลอดภัย</a:t>
                      </a:r>
                    </a:p>
                    <a:p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พัฒนาสถานที่ผลิต (คัดและบรรจุ) ผัก/ผลไม้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110915" y="189471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49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/>
          </p:nvPr>
        </p:nvGraphicFramePr>
        <p:xfrm>
          <a:off x="1728716" y="1610437"/>
          <a:ext cx="8577618" cy="483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7523A5D1-0AE2-4F0D-A2AF-EDE11E598258}"/>
              </a:ext>
            </a:extLst>
          </p:cNvPr>
          <p:cNvGraphicFramePr/>
          <p:nvPr>
            <p:extLst/>
          </p:nvPr>
        </p:nvGraphicFramePr>
        <p:xfrm>
          <a:off x="2049781" y="1929790"/>
          <a:ext cx="4126231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DC57981-71C2-44AA-8BC9-069D500034B6}"/>
              </a:ext>
            </a:extLst>
          </p:cNvPr>
          <p:cNvSpPr txBox="1">
            <a:spLocks/>
          </p:cNvSpPr>
          <p:nvPr/>
        </p:nvSpPr>
        <p:spPr>
          <a:xfrm>
            <a:off x="2049781" y="1213958"/>
            <a:ext cx="4114799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5B2C0FAF-E195-474E-8A84-EE1A54927771}"/>
              </a:ext>
            </a:extLst>
          </p:cNvPr>
          <p:cNvGraphicFramePr/>
          <p:nvPr>
            <p:extLst/>
          </p:nvPr>
        </p:nvGraphicFramePr>
        <p:xfrm>
          <a:off x="6347463" y="1914550"/>
          <a:ext cx="4254276" cy="454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EC83663-1403-4A45-9EAF-015FA1CFB1B1}"/>
              </a:ext>
            </a:extLst>
          </p:cNvPr>
          <p:cNvSpPr txBox="1">
            <a:spLocks/>
          </p:cNvSpPr>
          <p:nvPr/>
        </p:nvSpPr>
        <p:spPr>
          <a:xfrm>
            <a:off x="6347463" y="1213958"/>
            <a:ext cx="4254276" cy="57912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5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สาเหตุการป่วยของผู้ป่วยนอก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/>
          </p:nvPr>
        </p:nvGraphicFramePr>
        <p:xfrm>
          <a:off x="2236872" y="1251285"/>
          <a:ext cx="7594997" cy="5306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สาเหตุการป่วยของผู้ป่วยใน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id="{D7F5733D-874C-4C71-BD27-7293372F8ABF}"/>
              </a:ext>
            </a:extLst>
          </p:cNvPr>
          <p:cNvGraphicFramePr/>
          <p:nvPr>
            <p:extLst/>
          </p:nvPr>
        </p:nvGraphicFramePr>
        <p:xfrm>
          <a:off x="2651960" y="1191127"/>
          <a:ext cx="7047498" cy="482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333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0A556ADF-8694-4E06-81B3-BA6EE2519A33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สาเหตุการตาย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F8D845-76A7-4961-8D67-90750E769069}"/>
              </a:ext>
            </a:extLst>
          </p:cNvPr>
          <p:cNvGraphicFramePr/>
          <p:nvPr>
            <p:extLst/>
          </p:nvPr>
        </p:nvGraphicFramePr>
        <p:xfrm>
          <a:off x="2260134" y="1245762"/>
          <a:ext cx="7882671" cy="513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692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การออกแบบเริ่มต้น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การออกแบบเริ่มต้น">
    <a:majorFont>
      <a:latin typeface="Arial"/>
      <a:ea typeface=""/>
      <a:cs typeface="Angsana New"/>
    </a:majorFont>
    <a:minorFont>
      <a:latin typeface="Arial"/>
      <a:ea typeface=""/>
      <a:cs typeface="Angsan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การออกแบบเริ่มต้น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การออกแบบเริ่มต้น">
    <a:majorFont>
      <a:latin typeface="Arial"/>
      <a:ea typeface=""/>
      <a:cs typeface="Angsana New"/>
    </a:majorFont>
    <a:minorFont>
      <a:latin typeface="Arial"/>
      <a:ea typeface=""/>
      <a:cs typeface="Angsan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3915</Words>
  <Application>Microsoft Office PowerPoint</Application>
  <PresentationFormat>Widescreen</PresentationFormat>
  <Paragraphs>720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Niramit AS</vt:lpstr>
      <vt:lpstr>TH Sarabun New</vt:lpstr>
      <vt:lpstr>TH SarabunIT๙</vt:lpstr>
      <vt:lpstr>TH SarabunPSK</vt:lpstr>
      <vt:lpstr>ThaiSans Neue</vt:lpstr>
      <vt:lpstr>Wingdings</vt:lpstr>
      <vt:lpstr>Office Theme</vt:lpstr>
      <vt:lpstr>PowerPoint Presentation</vt:lpstr>
      <vt:lpstr>PowerPoint Presentation</vt:lpstr>
      <vt:lpstr>สถานะสุขภาพ</vt:lpstr>
      <vt:lpstr>PowerPoint Presentation</vt:lpstr>
      <vt:lpstr>สถิติชีพ จังหวัดชุมพร ปี 2557-2561</vt:lpstr>
      <vt:lpstr>สถิติชีพ จังหวัดชุมพร ปี 2557-2561</vt:lpstr>
      <vt:lpstr>สาเหตุการป่วยของผู้ป่วยนอก</vt:lpstr>
      <vt:lpstr>สาเหตุการป่วยของผู้ป่วยใน</vt:lpstr>
      <vt:lpstr>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PRIMARY CARE</vt:lpstr>
      <vt:lpstr>PRIMARY CARE</vt:lpstr>
      <vt:lpstr>PRIMARY CARE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 คณะ 3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วาระจังหวัดชุมพร ปี 2562</vt:lpstr>
      <vt:lpstr>PowerPoint Presentation</vt:lpstr>
      <vt:lpstr>PowerPoint Presentation</vt:lpstr>
      <vt:lpstr>ความปลอดภัยจากสารเคมีและยาฆ่าแมลง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88</cp:revision>
  <dcterms:created xsi:type="dcterms:W3CDTF">2019-02-26T07:09:19Z</dcterms:created>
  <dcterms:modified xsi:type="dcterms:W3CDTF">2019-02-26T11:50:08Z</dcterms:modified>
</cp:coreProperties>
</file>