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3.xml" ContentType="application/vnd.openxmlformats-officedocument.drawingml.chart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817" r:id="rId2"/>
    <p:sldId id="1819" r:id="rId3"/>
    <p:sldId id="257" r:id="rId4"/>
    <p:sldId id="259" r:id="rId5"/>
    <p:sldId id="260" r:id="rId6"/>
    <p:sldId id="266" r:id="rId7"/>
    <p:sldId id="269" r:id="rId8"/>
    <p:sldId id="270" r:id="rId9"/>
    <p:sldId id="272" r:id="rId10"/>
    <p:sldId id="278" r:id="rId11"/>
    <p:sldId id="290" r:id="rId12"/>
    <p:sldId id="256" r:id="rId13"/>
    <p:sldId id="289" r:id="rId14"/>
    <p:sldId id="279" r:id="rId15"/>
    <p:sldId id="268" r:id="rId16"/>
    <p:sldId id="280" r:id="rId17"/>
    <p:sldId id="281" r:id="rId18"/>
    <p:sldId id="282" r:id="rId19"/>
    <p:sldId id="283" r:id="rId20"/>
    <p:sldId id="284" r:id="rId21"/>
    <p:sldId id="285" r:id="rId22"/>
    <p:sldId id="277" r:id="rId23"/>
    <p:sldId id="276" r:id="rId24"/>
    <p:sldId id="1820" r:id="rId25"/>
    <p:sldId id="318" r:id="rId26"/>
    <p:sldId id="319" r:id="rId27"/>
    <p:sldId id="320" r:id="rId28"/>
    <p:sldId id="321" r:id="rId29"/>
    <p:sldId id="291" r:id="rId30"/>
    <p:sldId id="292" r:id="rId31"/>
    <p:sldId id="293" r:id="rId32"/>
    <p:sldId id="294" r:id="rId33"/>
    <p:sldId id="314" r:id="rId34"/>
    <p:sldId id="310" r:id="rId35"/>
    <p:sldId id="312" r:id="rId36"/>
    <p:sldId id="315" r:id="rId37"/>
    <p:sldId id="322" r:id="rId38"/>
    <p:sldId id="1874" r:id="rId39"/>
    <p:sldId id="1873" r:id="rId40"/>
    <p:sldId id="323" r:id="rId41"/>
    <p:sldId id="1875" r:id="rId42"/>
    <p:sldId id="325" r:id="rId43"/>
    <p:sldId id="32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1FFAE"/>
    <a:srgbClr val="99FF7A"/>
    <a:srgbClr val="E6E6E6"/>
    <a:srgbClr val="FFFF66"/>
    <a:srgbClr val="BEFFAA"/>
    <a:srgbClr val="97FF76"/>
    <a:srgbClr val="9AFF7A"/>
    <a:srgbClr val="9DFF7E"/>
    <a:srgbClr val="F6A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2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12420608"/>
        <c:axId val="312702080"/>
      </c:barChart>
      <c:catAx>
        <c:axId val="31242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02080"/>
        <c:crosses val="autoZero"/>
        <c:auto val="1"/>
        <c:lblAlgn val="ctr"/>
        <c:lblOffset val="100"/>
        <c:noMultiLvlLbl val="0"/>
      </c:catAx>
      <c:valAx>
        <c:axId val="3127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06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7953280"/>
        <c:axId val="377967360"/>
      </c:barChart>
      <c:catAx>
        <c:axId val="377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67360"/>
        <c:crosses val="autoZero"/>
        <c:auto val="1"/>
        <c:lblAlgn val="ctr"/>
        <c:lblOffset val="100"/>
        <c:noMultiLvlLbl val="0"/>
      </c:catAx>
      <c:valAx>
        <c:axId val="3779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53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84980480"/>
        <c:axId val="384982016"/>
      </c:barChart>
      <c:catAx>
        <c:axId val="3849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2016"/>
        <c:crosses val="autoZero"/>
        <c:auto val="1"/>
        <c:lblAlgn val="ctr"/>
        <c:lblOffset val="100"/>
        <c:noMultiLvlLbl val="0"/>
      </c:catAx>
      <c:valAx>
        <c:axId val="3849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04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5540254643056"/>
          <c:y val="0.20428186060075817"/>
          <c:w val="8.9679173142971344E-2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74E-2"/>
          <c:w val="0.65604000518262562"/>
          <c:h val="0.74102744363669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FD-4988-8E91-85EA7044CA65}"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FD-4988-8E91-85EA7044CA65}"/>
                </c:ext>
              </c:extLst>
            </c:dLbl>
            <c:dLbl>
              <c:idx val="2"/>
              <c:layout>
                <c:manualLayout>
                  <c:x val="-7.4418859028023476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FD-4988-8E91-85EA7044CA65}"/>
                </c:ext>
              </c:extLst>
            </c:dLbl>
            <c:dLbl>
              <c:idx val="3"/>
              <c:layout>
                <c:manualLayout>
                  <c:x val="-4.1343810571124046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FD-4988-8E91-85EA7044CA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FD-4988-8E91-85EA7044CA65}"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FD-4988-8E91-85EA7044CA65}"/>
                </c:ext>
              </c:extLst>
            </c:dLbl>
            <c:dLbl>
              <c:idx val="3"/>
              <c:layout>
                <c:manualLayout>
                  <c:x val="-2.0671905285562137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690.35999999999967</c:v>
                </c:pt>
                <c:pt idx="2">
                  <c:v>1015.7900000000003</c:v>
                </c:pt>
                <c:pt idx="3">
                  <c:v>1059</c:v>
                </c:pt>
                <c:pt idx="4">
                  <c:v>1032.98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0FD-4988-8E91-85EA7044C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889792"/>
        <c:axId val="385891712"/>
      </c:lineChart>
      <c:catAx>
        <c:axId val="3858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91712"/>
        <c:crosses val="autoZero"/>
        <c:auto val="1"/>
        <c:lblAlgn val="ctr"/>
        <c:lblOffset val="5"/>
        <c:noMultiLvlLbl val="0"/>
      </c:catAx>
      <c:valAx>
        <c:axId val="3858917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89792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94E-2"/>
          <c:w val="0.25158164491070711"/>
          <c:h val="0.16221005173429573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5F-4F5F-8EED-B522A090FBFA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5F-4F5F-8EED-B522A090FBFA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5F-4F5F-8EED-B522A090FBFA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24.52</c:v>
                </c:pt>
                <c:pt idx="1">
                  <c:v>38.71</c:v>
                </c:pt>
                <c:pt idx="2">
                  <c:v>21.34</c:v>
                </c:pt>
                <c:pt idx="3">
                  <c:v>14.629999999999999</c:v>
                </c:pt>
                <c:pt idx="4">
                  <c:v>16.809999999999999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5F-4F5F-8EED-B522A090F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5F-4F5F-8EED-B522A090FBFA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5F-4F5F-8EED-B522A090FBFA}"/>
                </c:ext>
              </c:extLst>
            </c:dLbl>
            <c:dLbl>
              <c:idx val="2"/>
              <c:layout>
                <c:manualLayout>
                  <c:x val="-2.2222274067714386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5F-4F5F-8EED-B522A090FBFA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24.939999999999991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5F-4F5F-8EED-B522A090F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716992"/>
        <c:axId val="387718528"/>
      </c:lineChart>
      <c:catAx>
        <c:axId val="3877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8528"/>
        <c:crosses val="autoZero"/>
        <c:auto val="1"/>
        <c:lblAlgn val="ctr"/>
        <c:lblOffset val="5"/>
        <c:noMultiLvlLbl val="0"/>
      </c:catAx>
      <c:valAx>
        <c:axId val="387718528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6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97397484697823"/>
          <c:y val="0.72424612173415326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B7-40CB-8334-05F44ACC3B68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B7-40CB-8334-05F44ACC3B68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B7-40CB-8334-05F44ACC3B68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7-40CB-8334-05F44ACC3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1.56</c:v>
                </c:pt>
                <c:pt idx="1">
                  <c:v>1.9100000000000001</c:v>
                </c:pt>
                <c:pt idx="2">
                  <c:v>2.8099999999999987</c:v>
                </c:pt>
                <c:pt idx="3">
                  <c:v>2.21</c:v>
                </c:pt>
                <c:pt idx="4">
                  <c:v>1.8800000000000001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0CB-8334-05F44ACC3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B7-40CB-8334-05F44ACC3B68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B7-40CB-8334-05F44ACC3B68}"/>
                </c:ext>
              </c:extLst>
            </c:dLbl>
            <c:dLbl>
              <c:idx val="2"/>
              <c:layout>
                <c:manualLayout>
                  <c:x val="-4.4444548135428794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B7-40CB-8334-05F44ACC3B68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B7-40CB-8334-05F44ACC3B6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2">
                  <c:v>2.54</c:v>
                </c:pt>
                <c:pt idx="3">
                  <c:v>2.44</c:v>
                </c:pt>
                <c:pt idx="4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CB7-40CB-8334-05F44ACC3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916160"/>
        <c:axId val="387917696"/>
      </c:lineChart>
      <c:catAx>
        <c:axId val="3879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7696"/>
        <c:crosses val="autoZero"/>
        <c:auto val="1"/>
        <c:lblAlgn val="ctr"/>
        <c:lblOffset val="5"/>
        <c:noMultiLvlLbl val="0"/>
      </c:catAx>
      <c:valAx>
        <c:axId val="38791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61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51"/>
          <c:y val="0.48721087334990343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99.1</c:v>
                </c:pt>
                <c:pt idx="1">
                  <c:v>97.14</c:v>
                </c:pt>
                <c:pt idx="2" formatCode="General">
                  <c:v>98.63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254693760"/>
        <c:axId val="254695680"/>
      </c:barChart>
      <c:catAx>
        <c:axId val="254693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5680"/>
        <c:crosses val="autoZero"/>
        <c:auto val="1"/>
        <c:lblAlgn val="ctr"/>
        <c:lblOffset val="100"/>
        <c:noMultiLvlLbl val="0"/>
      </c:catAx>
      <c:valAx>
        <c:axId val="25469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376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7606272"/>
        <c:axId val="305096960"/>
      </c:barChart>
      <c:catAx>
        <c:axId val="24760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960"/>
        <c:crosses val="autoZero"/>
        <c:auto val="1"/>
        <c:lblAlgn val="ctr"/>
        <c:lblOffset val="100"/>
        <c:noMultiLvlLbl val="0"/>
      </c:catAx>
      <c:valAx>
        <c:axId val="3050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06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5235840"/>
        <c:axId val="305339392"/>
      </c:barChart>
      <c:catAx>
        <c:axId val="30523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39392"/>
        <c:crosses val="autoZero"/>
        <c:auto val="1"/>
        <c:lblAlgn val="ctr"/>
        <c:lblOffset val="100"/>
        <c:noMultiLvlLbl val="0"/>
      </c:catAx>
      <c:valAx>
        <c:axId val="3053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358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4CFA9E01-F242-48A6-A422-D1BFF3808752}" type="presOf" srcId="{5F3288A0-12B9-4D65-893C-97947E21A046}" destId="{8D758881-AF33-4FD0-B978-0D2D538C6FF2}" srcOrd="0" destOrd="0" presId="urn:microsoft.com/office/officeart/2008/layout/VerticalCurvedList"/>
    <dgm:cxn modelId="{E7FA8364-8714-4392-9F16-A873EE83AF52}" type="presOf" srcId="{CDBDD7BD-70BB-4F56-80EF-7AD4B94D1E08}" destId="{A691184F-39DD-42C1-B904-27A66958D8AB}" srcOrd="0" destOrd="0" presId="urn:microsoft.com/office/officeart/2008/layout/VerticalCurvedList"/>
    <dgm:cxn modelId="{F096A87A-7A92-4D54-A3D9-75D5408C0203}" type="presOf" srcId="{4397EDBF-BBC8-4EC5-9B1F-8D2EF51D03AD}" destId="{2117817E-62A2-4507-9DD6-477C31DEA010}" srcOrd="0" destOrd="0" presId="urn:microsoft.com/office/officeart/2008/layout/VerticalCurvedList"/>
    <dgm:cxn modelId="{25209986-3182-405A-B581-7480DB7D71B2}" type="presOf" srcId="{6C4D3455-94B2-4F43-9132-9E0B5B82957E}" destId="{5C1F37DD-2B6C-47A5-924E-E5D919644134}" srcOrd="0" destOrd="0" presId="urn:microsoft.com/office/officeart/2008/layout/VerticalCurvedList"/>
    <dgm:cxn modelId="{AB291790-2A83-459D-8BC3-1A4AB81C3FE0}" type="presOf" srcId="{F705FAA8-EF34-425B-93D4-8AFB8F015461}" destId="{A0483E90-72F5-45DD-9F61-7C86C9CD7B9F}" srcOrd="0" destOrd="0" presId="urn:microsoft.com/office/officeart/2008/layout/VerticalCurvedList"/>
    <dgm:cxn modelId="{51EAEA98-17FE-499C-ABD0-EF867BFCA365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E4F138DC-E2C3-40A3-9746-2C5504937A4F}" type="presParOf" srcId="{A0483E90-72F5-45DD-9F61-7C86C9CD7B9F}" destId="{AC8B5685-64A0-47F4-B9EE-09C1B7704203}" srcOrd="0" destOrd="0" presId="urn:microsoft.com/office/officeart/2008/layout/VerticalCurvedList"/>
    <dgm:cxn modelId="{4126210A-1303-489E-8881-4D9532A381FE}" type="presParOf" srcId="{AC8B5685-64A0-47F4-B9EE-09C1B7704203}" destId="{D65DF1D2-4986-4DF7-88DD-75AFB781A0F8}" srcOrd="0" destOrd="0" presId="urn:microsoft.com/office/officeart/2008/layout/VerticalCurvedList"/>
    <dgm:cxn modelId="{C37E09D9-32B8-4D70-8D61-EF5C95C58F56}" type="presParOf" srcId="{D65DF1D2-4986-4DF7-88DD-75AFB781A0F8}" destId="{22D98CE3-FCEB-4883-BE24-5964246D6229}" srcOrd="0" destOrd="0" presId="urn:microsoft.com/office/officeart/2008/layout/VerticalCurvedList"/>
    <dgm:cxn modelId="{ED5470CA-76CE-4971-A0B3-6409B14FC56F}" type="presParOf" srcId="{D65DF1D2-4986-4DF7-88DD-75AFB781A0F8}" destId="{89A24765-09F9-4EE1-BA1D-B1B478FC72B3}" srcOrd="1" destOrd="0" presId="urn:microsoft.com/office/officeart/2008/layout/VerticalCurvedList"/>
    <dgm:cxn modelId="{38891368-9345-4056-9063-281A9E17F3FD}" type="presParOf" srcId="{D65DF1D2-4986-4DF7-88DD-75AFB781A0F8}" destId="{59C44810-0FED-4CE8-A4E1-B520A78DF6F9}" srcOrd="2" destOrd="0" presId="urn:microsoft.com/office/officeart/2008/layout/VerticalCurvedList"/>
    <dgm:cxn modelId="{A13CEA63-4BAA-42BB-88C1-631A0E468F47}" type="presParOf" srcId="{D65DF1D2-4986-4DF7-88DD-75AFB781A0F8}" destId="{A5F51DBB-A312-4061-8CD3-9761EBB2DE7F}" srcOrd="3" destOrd="0" presId="urn:microsoft.com/office/officeart/2008/layout/VerticalCurvedList"/>
    <dgm:cxn modelId="{9130E464-C79E-4EA2-B25D-547178B82B93}" type="presParOf" srcId="{AC8B5685-64A0-47F4-B9EE-09C1B7704203}" destId="{A691184F-39DD-42C1-B904-27A66958D8AB}" srcOrd="1" destOrd="0" presId="urn:microsoft.com/office/officeart/2008/layout/VerticalCurvedList"/>
    <dgm:cxn modelId="{E9AC6C66-0480-4E81-9EBB-A96F70833E90}" type="presParOf" srcId="{AC8B5685-64A0-47F4-B9EE-09C1B7704203}" destId="{4FD2B760-CFF6-43CE-8E6B-C9F2AF55FCE1}" srcOrd="2" destOrd="0" presId="urn:microsoft.com/office/officeart/2008/layout/VerticalCurvedList"/>
    <dgm:cxn modelId="{170804D4-811B-4AAB-B75C-FEDEFA47538C}" type="presParOf" srcId="{4FD2B760-CFF6-43CE-8E6B-C9F2AF55FCE1}" destId="{0DB13B0D-C504-4CD5-9099-CD7D45352576}" srcOrd="0" destOrd="0" presId="urn:microsoft.com/office/officeart/2008/layout/VerticalCurvedList"/>
    <dgm:cxn modelId="{39690B92-DA37-4E04-B98E-237881422C66}" type="presParOf" srcId="{AC8B5685-64A0-47F4-B9EE-09C1B7704203}" destId="{2117817E-62A2-4507-9DD6-477C31DEA010}" srcOrd="3" destOrd="0" presId="urn:microsoft.com/office/officeart/2008/layout/VerticalCurvedList"/>
    <dgm:cxn modelId="{FB2F081D-E0F3-4BA1-90BD-102DE491443D}" type="presParOf" srcId="{AC8B5685-64A0-47F4-B9EE-09C1B7704203}" destId="{E45E1837-EB6F-4E8C-983B-C44F923C38D6}" srcOrd="4" destOrd="0" presId="urn:microsoft.com/office/officeart/2008/layout/VerticalCurvedList"/>
    <dgm:cxn modelId="{069ADCF1-10B8-482F-B24F-EE921DB749E8}" type="presParOf" srcId="{E45E1837-EB6F-4E8C-983B-C44F923C38D6}" destId="{46E56806-8BFF-43E7-8FD7-222BE1A6388F}" srcOrd="0" destOrd="0" presId="urn:microsoft.com/office/officeart/2008/layout/VerticalCurvedList"/>
    <dgm:cxn modelId="{87E0692D-05AC-4C9E-9EF6-2BF299D4DB0A}" type="presParOf" srcId="{AC8B5685-64A0-47F4-B9EE-09C1B7704203}" destId="{8D758881-AF33-4FD0-B978-0D2D538C6FF2}" srcOrd="5" destOrd="0" presId="urn:microsoft.com/office/officeart/2008/layout/VerticalCurvedList"/>
    <dgm:cxn modelId="{80641EE8-16F9-4FE7-AF71-7614290816FD}" type="presParOf" srcId="{AC8B5685-64A0-47F4-B9EE-09C1B7704203}" destId="{4BAB124F-CDAA-4B06-96BB-C0CBB6921D52}" srcOrd="6" destOrd="0" presId="urn:microsoft.com/office/officeart/2008/layout/VerticalCurvedList"/>
    <dgm:cxn modelId="{C873B16F-DB4E-4908-8894-031C0BF8ADC9}" type="presParOf" srcId="{4BAB124F-CDAA-4B06-96BB-C0CBB6921D52}" destId="{D11A6741-FCC9-4851-81CD-00595365A1ED}" srcOrd="0" destOrd="0" presId="urn:microsoft.com/office/officeart/2008/layout/VerticalCurvedList"/>
    <dgm:cxn modelId="{BBD1ADE3-33FD-45E6-B207-C4EC9AE7BD95}" type="presParOf" srcId="{AC8B5685-64A0-47F4-B9EE-09C1B7704203}" destId="{5C1F37DD-2B6C-47A5-924E-E5D919644134}" srcOrd="7" destOrd="0" presId="urn:microsoft.com/office/officeart/2008/layout/VerticalCurvedList"/>
    <dgm:cxn modelId="{ECEDF940-C492-43A4-95ED-D3551C901C86}" type="presParOf" srcId="{AC8B5685-64A0-47F4-B9EE-09C1B7704203}" destId="{1739B28C-781E-4F57-ADB8-BB1CB40BEFEF}" srcOrd="8" destOrd="0" presId="urn:microsoft.com/office/officeart/2008/layout/VerticalCurvedList"/>
    <dgm:cxn modelId="{125F0A03-1FE7-41BA-98CC-B96735B75C9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A750B-E999-4266-B80F-442343726898}" type="presOf" srcId="{86E41B2F-2517-46F4-958F-5EFCAE607C1D}" destId="{99312BE4-6354-4532-8AC0-5395C6E313D1}" srcOrd="0" destOrd="0" presId="urn:microsoft.com/office/officeart/2005/8/layout/list1"/>
    <dgm:cxn modelId="{9136A421-12BB-4F8D-9ED5-BC8BE9CC464B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47E8C56-2555-4294-B3F4-2702E67CD3B1}" type="presOf" srcId="{06307A9C-997A-46C7-AA36-28ADC4A5D3FE}" destId="{CBF40434-85E5-451A-A2D2-0B2D59D0A170}" srcOrd="1" destOrd="0" presId="urn:microsoft.com/office/officeart/2005/8/layout/list1"/>
    <dgm:cxn modelId="{52DDD282-D18D-41F0-9BD5-3CE8FB5F78CB}" type="presOf" srcId="{F6976512-7327-4418-8596-DD39A9FBBA57}" destId="{5C433CC3-F3DD-4F1F-B9D5-5C4E2B013487}" srcOrd="1" destOrd="0" presId="urn:microsoft.com/office/officeart/2005/8/layout/list1"/>
    <dgm:cxn modelId="{85787A83-ECC4-4350-876C-4A40205AB0BC}" type="presOf" srcId="{6BDCEADC-084A-499B-A3FD-252903D53DED}" destId="{CF197317-9811-4CF1-A5F1-6A91B6731BBC}" srcOrd="1" destOrd="0" presId="urn:microsoft.com/office/officeart/2005/8/layout/list1"/>
    <dgm:cxn modelId="{30086F89-A33F-449D-B914-B3B0960FB260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84210AE6-B589-46C8-A719-0A69E5E4DCE5}" type="presOf" srcId="{6BDCEADC-084A-499B-A3FD-252903D53DED}" destId="{77F30AFB-DF5F-4E06-BD53-F8B52C84AB11}" srcOrd="0" destOrd="0" presId="urn:microsoft.com/office/officeart/2005/8/layout/list1"/>
    <dgm:cxn modelId="{01356095-B4C1-448A-9945-D443A3845DD8}" type="presParOf" srcId="{99312BE4-6354-4532-8AC0-5395C6E313D1}" destId="{825F592C-A4E0-4F3B-BF40-201F1C8118AB}" srcOrd="0" destOrd="0" presId="urn:microsoft.com/office/officeart/2005/8/layout/list1"/>
    <dgm:cxn modelId="{0D933A66-C8E5-40A1-9C76-2D9BFE34F0C0}" type="presParOf" srcId="{825F592C-A4E0-4F3B-BF40-201F1C8118AB}" destId="{77F30AFB-DF5F-4E06-BD53-F8B52C84AB11}" srcOrd="0" destOrd="0" presId="urn:microsoft.com/office/officeart/2005/8/layout/list1"/>
    <dgm:cxn modelId="{E333F0F1-B795-40DB-8978-DACD5D8B0326}" type="presParOf" srcId="{825F592C-A4E0-4F3B-BF40-201F1C8118AB}" destId="{CF197317-9811-4CF1-A5F1-6A91B6731BBC}" srcOrd="1" destOrd="0" presId="urn:microsoft.com/office/officeart/2005/8/layout/list1"/>
    <dgm:cxn modelId="{980BE623-ECFD-4AEC-9526-66B1308E7C2B}" type="presParOf" srcId="{99312BE4-6354-4532-8AC0-5395C6E313D1}" destId="{577BE64A-2052-41FC-A82A-F8021EC887F7}" srcOrd="1" destOrd="0" presId="urn:microsoft.com/office/officeart/2005/8/layout/list1"/>
    <dgm:cxn modelId="{09A6FF82-A6D7-4C9E-B3BC-899B1D542CD3}" type="presParOf" srcId="{99312BE4-6354-4532-8AC0-5395C6E313D1}" destId="{9D177475-F26A-4980-9B85-75DB7315D7DC}" srcOrd="2" destOrd="0" presId="urn:microsoft.com/office/officeart/2005/8/layout/list1"/>
    <dgm:cxn modelId="{0C0382D3-C191-4615-9B06-5C7A785BC580}" type="presParOf" srcId="{99312BE4-6354-4532-8AC0-5395C6E313D1}" destId="{3C602EE8-C352-4645-9E66-D3BDAB740716}" srcOrd="3" destOrd="0" presId="urn:microsoft.com/office/officeart/2005/8/layout/list1"/>
    <dgm:cxn modelId="{E9FC95EF-A71B-4221-BA2E-2145407CA77B}" type="presParOf" srcId="{99312BE4-6354-4532-8AC0-5395C6E313D1}" destId="{9AC3F269-8C23-40CA-AC54-FEA4B1FB50A0}" srcOrd="4" destOrd="0" presId="urn:microsoft.com/office/officeart/2005/8/layout/list1"/>
    <dgm:cxn modelId="{AFB2D953-36DD-4BCB-957D-7D720C4A56F3}" type="presParOf" srcId="{9AC3F269-8C23-40CA-AC54-FEA4B1FB50A0}" destId="{F11CCBAD-74FC-4735-9A92-8B7B545AD461}" srcOrd="0" destOrd="0" presId="urn:microsoft.com/office/officeart/2005/8/layout/list1"/>
    <dgm:cxn modelId="{EF16BA79-654C-4F2A-905C-D18B765AD0A4}" type="presParOf" srcId="{9AC3F269-8C23-40CA-AC54-FEA4B1FB50A0}" destId="{5C433CC3-F3DD-4F1F-B9D5-5C4E2B013487}" srcOrd="1" destOrd="0" presId="urn:microsoft.com/office/officeart/2005/8/layout/list1"/>
    <dgm:cxn modelId="{3FAC2034-FE85-4A40-AC10-5D92EC1ADD84}" type="presParOf" srcId="{99312BE4-6354-4532-8AC0-5395C6E313D1}" destId="{12CFE497-1A25-4EE3-BEBA-401A0B9520EC}" srcOrd="5" destOrd="0" presId="urn:microsoft.com/office/officeart/2005/8/layout/list1"/>
    <dgm:cxn modelId="{959AD2B1-286F-4155-937D-E83B872625E3}" type="presParOf" srcId="{99312BE4-6354-4532-8AC0-5395C6E313D1}" destId="{C92C08DA-7FDA-4DEF-B6ED-F50CC392195B}" srcOrd="6" destOrd="0" presId="urn:microsoft.com/office/officeart/2005/8/layout/list1"/>
    <dgm:cxn modelId="{431194B9-1EC8-4B8A-9E35-4DD22D425266}" type="presParOf" srcId="{99312BE4-6354-4532-8AC0-5395C6E313D1}" destId="{070BB04E-1C33-4279-9A10-DE72D8315E32}" srcOrd="7" destOrd="0" presId="urn:microsoft.com/office/officeart/2005/8/layout/list1"/>
    <dgm:cxn modelId="{70CB741E-EB52-49E7-823E-193A3E37AFAA}" type="presParOf" srcId="{99312BE4-6354-4532-8AC0-5395C6E313D1}" destId="{E5E9766E-6A17-4FAC-A31C-7A246EAD8867}" srcOrd="8" destOrd="0" presId="urn:microsoft.com/office/officeart/2005/8/layout/list1"/>
    <dgm:cxn modelId="{B2FFD690-E763-4334-92DA-84F932F5A31C}" type="presParOf" srcId="{E5E9766E-6A17-4FAC-A31C-7A246EAD8867}" destId="{B00EBBC8-D532-4EDB-B811-6C688C04E50D}" srcOrd="0" destOrd="0" presId="urn:microsoft.com/office/officeart/2005/8/layout/list1"/>
    <dgm:cxn modelId="{4C733867-2D64-481D-97FA-59C7DB9E2ED7}" type="presParOf" srcId="{E5E9766E-6A17-4FAC-A31C-7A246EAD8867}" destId="{CBF40434-85E5-451A-A2D2-0B2D59D0A170}" srcOrd="1" destOrd="0" presId="urn:microsoft.com/office/officeart/2005/8/layout/list1"/>
    <dgm:cxn modelId="{79147A2F-887F-4BAA-B67B-62A66997DFD5}" type="presParOf" srcId="{99312BE4-6354-4532-8AC0-5395C6E313D1}" destId="{42FF7DB6-F64A-45B0-8ED8-F3EA6B05BAB1}" srcOrd="9" destOrd="0" presId="urn:microsoft.com/office/officeart/2005/8/layout/list1"/>
    <dgm:cxn modelId="{CEB47363-B33E-488A-835A-26C1338F330E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39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chart" Target="../charts/chart9.xml"/><Relationship Id="rId7" Type="http://schemas.openxmlformats.org/officeDocument/2006/relationships/diagramData" Target="../diagrams/data1.xml"/><Relationship Id="rId12" Type="http://schemas.openxmlformats.org/officeDocument/2006/relationships/image" Target="../media/image1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microsoft.com/office/2007/relationships/diagramDrawing" Target="../diagrams/drawing1.xml"/><Relationship Id="rId5" Type="http://schemas.openxmlformats.org/officeDocument/2006/relationships/chart" Target="../charts/chart11.xml"/><Relationship Id="rId10" Type="http://schemas.openxmlformats.org/officeDocument/2006/relationships/diagramColors" Target="../diagrams/colors1.xml"/><Relationship Id="rId4" Type="http://schemas.openxmlformats.org/officeDocument/2006/relationships/chart" Target="../charts/chart10.xml"/><Relationship Id="rId9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324753"/>
            <a:ext cx="4685864" cy="4983955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2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ผู้สูงอายุ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000" b="1" dirty="0">
                  <a:latin typeface="TH SarabunPSK" pitchFamily="34" charset="-34"/>
                  <a:cs typeface="TH SarabunPSK" pitchFamily="34" charset="-34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อุบัติเหตุ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406148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 err="1">
                  <a:latin typeface="Tahoma" pitchFamily="34" charset="0"/>
                  <a:ea typeface="Gulim" pitchFamily="34" charset="-127"/>
                  <a:cs typeface="Tahoma" pitchFamily="34" charset="0"/>
                </a:rPr>
                <a:t>ยาเสพติด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สารเคมีกำจัดศัตรูพืช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2F27F12-D8A4-43FB-989F-2B15247144C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59.84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0.77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19.05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28618"/>
            <a:ext cx="967563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91.43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51668"/>
            <a:ext cx="1047901" cy="43279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83.43</a:t>
            </a:r>
            <a:endParaRPr lang="th-TH" sz="14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5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16.27</a:t>
            </a:r>
            <a:r>
              <a:rPr lang="th-TH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18.55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5.06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90.91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9.56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B93E8A1-45D2-4C3F-BCD2-E072538180F9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12"/>
          <p:cNvSpPr/>
          <p:nvPr/>
        </p:nvSpPr>
        <p:spPr>
          <a:xfrm>
            <a:off x="4114209" y="1951803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3352781" y="3229409"/>
            <a:ext cx="5486432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คณะตรวจราชการและนิเทศงาน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B5E85-1406-447B-8EFD-060D9151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246549"/>
            <a:ext cx="1788458" cy="172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2B954-E510-4E14-BAA0-B2EF6DD6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3746298"/>
            <a:ext cx="6746239" cy="311170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995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19.79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ทุกอำเภอกำหนดประเด็น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พัฒนาแล้ว อำเภอละ 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ประเด็น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ผ่านการประเมิน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3 S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และ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ขึ้นทะเบียนแล้ว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แห่ง (ร้อยละ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8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281" y="3528341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ชี้แจงนโยบาย  แต่งตั้งทีมพี่เลี้ยง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อยู่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ระหว่างประเมินตนเอง ผลงานสะสมผ่าน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ดาว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29.89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417254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46964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1800" b="1" dirty="0">
                  <a:latin typeface="TH SarabunPSK" pitchFamily="34" charset="-34"/>
                  <a:cs typeface="TH SarabunPSK" pitchFamily="34" charset="-34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610898"/>
            <a:ext cx="76079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33894"/>
            <a:ext cx="107292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8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1.10</a:t>
            </a:r>
            <a:endParaRPr lang="th-TH" sz="1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5534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89.26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71146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82501"/>
            <a:ext cx="1158810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100</a:t>
            </a:r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87.5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70717"/>
            <a:ext cx="103630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ระดับ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2017538"/>
            <a:ext cx="936104" cy="432792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TH Sarabun New" pitchFamily="34" charset="-34"/>
                <a:cs typeface="TH Sarabun New" pitchFamily="34" charset="-34"/>
              </a:rPr>
              <a:t>88.76</a:t>
            </a:r>
            <a:endParaRPr lang="th-TH" sz="1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410236"/>
            <a:ext cx="116989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รพช.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918802"/>
            <a:ext cx="1224136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รพท.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5" y="3360149"/>
            <a:ext cx="84238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รอ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APP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ข้อมูลปี 62 </a:t>
            </a:r>
            <a:r>
              <a:rPr 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E3ED322-9023-4223-9EEC-CD9E632FFA2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539877" y="1307634"/>
            <a:ext cx="495936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13EABBC-0381-4C43-AA3F-3A5B7FC13F11}"/>
              </a:ext>
            </a:extLst>
          </p:cNvPr>
          <p:cNvGraphicFramePr/>
          <p:nvPr>
            <p:extLst/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D42F17A7-1358-4B4B-BFF1-FA9F582E9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02675"/>
              </p:ext>
            </p:extLst>
          </p:nvPr>
        </p:nvGraphicFramePr>
        <p:xfrm>
          <a:off x="5659492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E971E10-BD2C-4B4E-BEC4-B350A1111087}"/>
              </a:ext>
            </a:extLst>
          </p:cNvPr>
          <p:cNvGraphicFramePr/>
          <p:nvPr>
            <p:extLst/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1.1 ข้อมูลบุคลกรสาธารณสุขในปัจจุบัน</a:t>
            </a:r>
            <a:endParaRPr lang="th-TH" dirty="0">
              <a:cs typeface="+mj-cs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CBD26749-568D-43B0-98D2-B2474807A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009404"/>
              </p:ext>
            </p:extLst>
          </p:nvPr>
        </p:nvGraphicFramePr>
        <p:xfrm>
          <a:off x="5677157" y="4095650"/>
          <a:ext cx="2920703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C54F1879-B73B-4416-8B7D-825AE8D6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165517"/>
              </p:ext>
            </p:extLst>
          </p:nvPr>
        </p:nvGraphicFramePr>
        <p:xfrm>
          <a:off x="8715104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E4E41E-E738-45FA-9166-3FC1D762ABCB}"/>
              </a:ext>
            </a:extLst>
          </p:cNvPr>
          <p:cNvSpPr txBox="1"/>
          <p:nvPr/>
        </p:nvSpPr>
        <p:spPr>
          <a:xfrm>
            <a:off x="5677158" y="3769124"/>
            <a:ext cx="41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1.3 การใช้ประโยชน์จากข้อมูล</a:t>
            </a:r>
            <a:endParaRPr lang="th-TH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B9675-8572-4BB3-8CD6-DE1A31CB8486}"/>
              </a:ext>
            </a:extLst>
          </p:cNvPr>
          <p:cNvSpPr/>
          <p:nvPr/>
        </p:nvSpPr>
        <p:spPr>
          <a:xfrm>
            <a:off x="516175" y="2381235"/>
            <a:ext cx="4333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3BD68AF-62A9-4814-804E-70A32060471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9DCDC6-9047-484F-87E8-62EBBA5440E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CC1ECEE-D9AE-430B-A002-BC04C8B9DFA1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E992B-58C3-4C05-A323-16A7B9CFB951}"/>
              </a:ext>
            </a:extLst>
          </p:cNvPr>
          <p:cNvSpPr txBox="1"/>
          <p:nvPr/>
        </p:nvSpPr>
        <p:spPr>
          <a:xfrm>
            <a:off x="5659492" y="1228082"/>
            <a:ext cx="54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1.2 รายงานสถิติกำลังคน</a:t>
            </a:r>
            <a:endParaRPr lang="th-TH" dirty="0">
              <a:cs typeface="+mj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41A8404-4579-43EE-A990-6B37589E7C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538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390829" y="1316728"/>
            <a:ext cx="740204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2D8E4-FFC3-4DC4-A38B-6EB77F809B16}"/>
              </a:ext>
            </a:extLst>
          </p:cNvPr>
          <p:cNvSpPr/>
          <p:nvPr/>
        </p:nvSpPr>
        <p:spPr>
          <a:xfrm>
            <a:off x="6681703" y="5024570"/>
            <a:ext cx="1235015" cy="1332121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F53C3B7-F26D-40E9-8269-444ABE6EDB5A}"/>
              </a:ext>
            </a:extLst>
          </p:cNvPr>
          <p:cNvSpPr/>
          <p:nvPr/>
        </p:nvSpPr>
        <p:spPr>
          <a:xfrm>
            <a:off x="8026113" y="545462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E96A-97C5-408D-BFB8-1C741D0814D9}"/>
              </a:ext>
            </a:extLst>
          </p:cNvPr>
          <p:cNvSpPr/>
          <p:nvPr/>
        </p:nvSpPr>
        <p:spPr>
          <a:xfrm>
            <a:off x="8811187" y="516563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C31AF4-F4D2-440B-9707-35A4AA150BB2}"/>
              </a:ext>
            </a:extLst>
          </p:cNvPr>
          <p:cNvSpPr/>
          <p:nvPr/>
        </p:nvSpPr>
        <p:spPr>
          <a:xfrm>
            <a:off x="8812771" y="571110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F699F4A-585C-43C1-B1A6-64C3B49FC8F0}"/>
              </a:ext>
            </a:extLst>
          </p:cNvPr>
          <p:cNvSpPr/>
          <p:nvPr/>
        </p:nvSpPr>
        <p:spPr>
          <a:xfrm>
            <a:off x="8490624" y="555930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10A70AA-A55F-4006-8F12-BD517879CCD9}"/>
              </a:ext>
            </a:extLst>
          </p:cNvPr>
          <p:cNvSpPr/>
          <p:nvPr/>
        </p:nvSpPr>
        <p:spPr>
          <a:xfrm>
            <a:off x="9957812" y="547311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8DC59-839E-4AFF-BC27-D92C8C907859}"/>
              </a:ext>
            </a:extLst>
          </p:cNvPr>
          <p:cNvSpPr txBox="1"/>
          <p:nvPr/>
        </p:nvSpPr>
        <p:spPr>
          <a:xfrm>
            <a:off x="10408027" y="528729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081A9-15FF-49E3-81AF-10487832DC87}"/>
              </a:ext>
            </a:extLst>
          </p:cNvPr>
          <p:cNvSpPr/>
          <p:nvPr/>
        </p:nvSpPr>
        <p:spPr>
          <a:xfrm>
            <a:off x="1390829" y="207533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400" dirty="0">
              <a:cs typeface="+mj-cs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93005"/>
              </p:ext>
            </p:extLst>
          </p:nvPr>
        </p:nvGraphicFramePr>
        <p:xfrm>
          <a:off x="1390829" y="282741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A882E7-0535-43E2-A162-791C8D26878E}"/>
              </a:ext>
            </a:extLst>
          </p:cNvPr>
          <p:cNvSpPr/>
          <p:nvPr/>
        </p:nvSpPr>
        <p:spPr>
          <a:xfrm>
            <a:off x="6681703" y="206591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400" dirty="0">
              <a:cs typeface="+mj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0E99EC-856E-479E-BA39-68EB1DA2CB16}"/>
              </a:ext>
            </a:extLst>
          </p:cNvPr>
          <p:cNvSpPr/>
          <p:nvPr/>
        </p:nvSpPr>
        <p:spPr>
          <a:xfrm>
            <a:off x="6681703" y="280048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F187C737-8749-46F2-8814-23B93F34C518}"/>
              </a:ext>
            </a:extLst>
          </p:cNvPr>
          <p:cNvSpPr/>
          <p:nvPr/>
        </p:nvSpPr>
        <p:spPr>
          <a:xfrm>
            <a:off x="7916718" y="313216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73EC1-97F5-4F92-9FB6-A9B6BBF47274}"/>
              </a:ext>
            </a:extLst>
          </p:cNvPr>
          <p:cNvSpPr/>
          <p:nvPr/>
        </p:nvSpPr>
        <p:spPr>
          <a:xfrm>
            <a:off x="8644143" y="277386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A71DB-9AB5-4917-BA6D-3B633D36A8A2}"/>
              </a:ext>
            </a:extLst>
          </p:cNvPr>
          <p:cNvSpPr/>
          <p:nvPr/>
        </p:nvSpPr>
        <p:spPr>
          <a:xfrm>
            <a:off x="8644143" y="339400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19EB5B5-C81A-4006-9157-DB86031785A7}"/>
              </a:ext>
            </a:extLst>
          </p:cNvPr>
          <p:cNvSpPr/>
          <p:nvPr/>
        </p:nvSpPr>
        <p:spPr>
          <a:xfrm>
            <a:off x="8265119" y="318244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5F1141-2145-45B1-81C7-6040AB177959}"/>
              </a:ext>
            </a:extLst>
          </p:cNvPr>
          <p:cNvSpPr/>
          <p:nvPr/>
        </p:nvSpPr>
        <p:spPr>
          <a:xfrm>
            <a:off x="9789053" y="313216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9C0AC-5833-408D-B6E1-C50C6B262C64}"/>
              </a:ext>
            </a:extLst>
          </p:cNvPr>
          <p:cNvSpPr txBox="1"/>
          <p:nvPr/>
        </p:nvSpPr>
        <p:spPr>
          <a:xfrm>
            <a:off x="10354388" y="302064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2C51D-9CFF-41EA-B576-B273D05E03BE}"/>
              </a:ext>
            </a:extLst>
          </p:cNvPr>
          <p:cNvSpPr/>
          <p:nvPr/>
        </p:nvSpPr>
        <p:spPr>
          <a:xfrm>
            <a:off x="6685543" y="431116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400" dirty="0">
              <a:cs typeface="+mj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E7893D-781D-4CDB-9DE3-467636C54E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38D61F3-4BCE-4747-9612-6A6D1552615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8A9190-AB82-4FCC-8142-1F2EB397B0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5AF2C23-E7C1-4175-95E0-275C3F161378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058985" y="1194088"/>
            <a:ext cx="1009031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94873-C8C6-4B62-8BBB-EE9E8A94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302194"/>
              </p:ext>
            </p:extLst>
          </p:nvPr>
        </p:nvGraphicFramePr>
        <p:xfrm>
          <a:off x="596382" y="2073598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8603287-4B50-4910-A198-320F5DA81AAC}"/>
              </a:ext>
            </a:extLst>
          </p:cNvPr>
          <p:cNvSpPr txBox="1"/>
          <p:nvPr/>
        </p:nvSpPr>
        <p:spPr>
          <a:xfrm>
            <a:off x="4610270" y="2339929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497D-8FC7-456B-8E6F-A61D32897A7D}"/>
              </a:ext>
            </a:extLst>
          </p:cNvPr>
          <p:cNvSpPr txBox="1"/>
          <p:nvPr/>
        </p:nvSpPr>
        <p:spPr>
          <a:xfrm>
            <a:off x="1896245" y="1725316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626E-3074-4624-BABD-040F9090F1FE}"/>
              </a:ext>
            </a:extLst>
          </p:cNvPr>
          <p:cNvSpPr txBox="1"/>
          <p:nvPr/>
        </p:nvSpPr>
        <p:spPr>
          <a:xfrm>
            <a:off x="596382" y="4969860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</a:t>
            </a:r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Money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20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หน่วย คิดเป็นร้อยละ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925F280-7EA2-4BC5-9216-CF18B9AD6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37731"/>
              </p:ext>
            </p:extLst>
          </p:nvPr>
        </p:nvGraphicFramePr>
        <p:xfrm>
          <a:off x="5859702" y="2073599"/>
          <a:ext cx="6081278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618876F-A6AF-4C5C-AFB7-C24D5A45BA62}"/>
              </a:ext>
            </a:extLst>
          </p:cNvPr>
          <p:cNvSpPr txBox="1"/>
          <p:nvPr/>
        </p:nvSpPr>
        <p:spPr>
          <a:xfrm>
            <a:off x="7770707" y="172147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0C977-13CA-4BD2-8DC1-3527B5089496}"/>
              </a:ext>
            </a:extLst>
          </p:cNvPr>
          <p:cNvSpPr txBox="1"/>
          <p:nvPr/>
        </p:nvSpPr>
        <p:spPr>
          <a:xfrm>
            <a:off x="5859702" y="5446999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7075C-4480-4B30-A421-68A3DA4CD45A}"/>
              </a:ext>
            </a:extLst>
          </p:cNvPr>
          <p:cNvSpPr txBox="1"/>
          <p:nvPr/>
        </p:nvSpPr>
        <p:spPr>
          <a:xfrm>
            <a:off x="9695276" y="1715759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1ED83D-7716-4494-87F7-93E343713D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B2648F-F439-43A7-B836-02FE55351E0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48BBE0-6641-4388-8A84-4DFA3F0AB2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81BD8F6-FAE1-48EE-92C8-D674716A86AE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องค์กรแห่งความสุข</a:t>
            </a: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4166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6588053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คณะ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6672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72839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transtormation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497" y="3063997"/>
          <a:ext cx="10907879" cy="237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40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91747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มีการใช้ใบสั่งยาอี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เล็ค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โทร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นิค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8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783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2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กระทรวงง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84343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56225" y="1273102"/>
            <a:ext cx="31879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148" y="4427186"/>
          <a:ext cx="3009385" cy="1623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068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2493" y="4851718"/>
          <a:ext cx="5286108" cy="1383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8D9204A-43AF-4D98-8F90-1D1BB7BBDB4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38738" y="1699937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5061"/>
              </p:ext>
            </p:extLst>
          </p:nvPr>
        </p:nvGraphicFramePr>
        <p:xfrm>
          <a:off x="7269472" y="4865895"/>
          <a:ext cx="477169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8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2177"/>
              </p:ext>
            </p:extLst>
          </p:nvPr>
        </p:nvGraphicFramePr>
        <p:xfrm>
          <a:off x="7290493" y="1579706"/>
          <a:ext cx="4750676" cy="3221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b="0" kern="1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เครื่องมือคุณภาพตามบริบท และเชื่อมโยง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สู่งานประจำ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29" name="แผนภูมิ 28"/>
          <p:cNvGraphicFramePr/>
          <p:nvPr/>
        </p:nvGraphicFramePr>
        <p:xfrm>
          <a:off x="308303" y="2212136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12146A85-7558-4968-8DA7-56459D1573D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62308" y="4868049"/>
          <a:ext cx="4618772" cy="12443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/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54884" y="1446584"/>
          <a:ext cx="4618772" cy="3252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cs typeface="+mj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574800"/>
            <a:ext cx="3358980" cy="4711700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450327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DD6FB46C-9365-48EB-9216-94C76B6FBF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solidFill>
                  <a:srgbClr val="070CE9"/>
                </a:solidFill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EB23C5C-3987-4254-B167-B452F13B41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3562"/>
            <a:ext cx="12192000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และบริหารความเสี่ยงระดับจังหวัด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97203"/>
              </p:ext>
            </p:extLst>
          </p:nvPr>
        </p:nvGraphicFramePr>
        <p:xfrm>
          <a:off x="1242094" y="2051041"/>
          <a:ext cx="10090316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207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318109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ตรวจสอบภายใน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ควบคุมภายใน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การดำเนินงานประจำปี 2562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การประเมินระบบควบคุมภายใน 5 มิติ (</a:t>
                      </a:r>
                      <a:r>
                        <a:rPr lang="en-US" sz="2000" dirty="0"/>
                        <a:t>EIA</a:t>
                      </a:r>
                      <a:r>
                        <a:rPr lang="th-TH" sz="2000" dirty="0"/>
                        <a:t>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000" dirty="0"/>
                        <a:t>(คณะกรรมการระดับอำเภอ 90)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u="sng" dirty="0"/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ประเมินระบบควบคุมภายในด้วยระบบ </a:t>
                      </a:r>
                      <a:r>
                        <a:rPr lang="en-US" sz="2000" u="none" dirty="0"/>
                        <a:t>EIA</a:t>
                      </a:r>
                      <a:endParaRPr lang="th-TH" sz="20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ประเมินตามแนวทางการตรวจสอบงบการเงิน</a:t>
                      </a:r>
                      <a:endParaRPr lang="th-TH" sz="2000" u="none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40FD0627-0E26-4EA7-9BB1-A5A5CAA5DF6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EF0FE-222D-4943-8045-289934706A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6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580D6-7DD1-4812-BBAA-60A1D1FA854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93039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03CEE82-1FF3-492B-A28C-B485102ED291}"/>
              </a:ext>
            </a:extLst>
          </p:cNvPr>
          <p:cNvSpPr/>
          <p:nvPr/>
        </p:nvSpPr>
        <p:spPr>
          <a:xfrm>
            <a:off x="2182143" y="3165070"/>
            <a:ext cx="94173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i="1" spc="600" dirty="0"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i="1" spc="600" dirty="0">
                <a:latin typeface="Angsana New" panose="02020603050405020304" pitchFamily="18" charset="-34"/>
                <a:cs typeface="Angsana New" panose="02020603050405020304" pitchFamily="18" charset="-34"/>
              </a:rPr>
              <a:t> – </a:t>
            </a:r>
            <a:r>
              <a:rPr lang="en-US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Screening </a:t>
            </a:r>
            <a:r>
              <a:rPr lang="th-TH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การคัดกรองและประเมินสุขภาพผู้สูงอายุ</a:t>
            </a:r>
            <a:endParaRPr lang="en-US" sz="32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000" b="1" i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  -  Ageing Health Club </a:t>
            </a:r>
            <a:r>
              <a:rPr lang="th-TH" sz="3600" b="1" i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ชมรมผู้สูงอายุ</a:t>
            </a:r>
            <a:endParaRPr lang="en-US" sz="36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400" b="1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 - </a:t>
            </a:r>
            <a:r>
              <a:rPr lang="en-US" sz="4400" b="1" i="1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Long Term Care </a:t>
            </a:r>
            <a:r>
              <a:rPr lang="th-TH" sz="4000" b="1" i="1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การดูแลระยาวสำหรับผู้สูงอายุระยะพึ่งพิง</a:t>
            </a:r>
            <a:endParaRPr lang="th-TH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0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  -  End of Life Care </a:t>
            </a:r>
            <a:r>
              <a:rPr lang="th-TH" sz="40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การดูแลระยะสุดท้าย</a:t>
            </a:r>
            <a:endParaRPr lang="th-TH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5E8797A2-3916-4ABF-8630-D7B46E65BAF7}"/>
              </a:ext>
            </a:extLst>
          </p:cNvPr>
          <p:cNvSpPr/>
          <p:nvPr/>
        </p:nvSpPr>
        <p:spPr>
          <a:xfrm>
            <a:off x="592479" y="3676000"/>
            <a:ext cx="10246676" cy="8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i="1" dirty="0">
                <a:solidFill>
                  <a:srgbClr val="002060"/>
                </a:solidFill>
                <a:latin typeface="TH Fah kwang" pitchFamily="2" charset="-34"/>
                <a:cs typeface="TH Fah kwang" pitchFamily="2" charset="-34"/>
              </a:rPr>
              <a:t> </a:t>
            </a:r>
            <a:endParaRPr lang="th-TH" sz="48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1939F1-925C-45CE-9A46-44DDC903FB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D0EB185-358F-40D3-ADD0-514C266782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46441"/>
            <a:ext cx="5356371" cy="66572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อาชีวอนามัย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อาหารปลอดภัย</a:t>
            </a: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FF70"/>
            </a:gs>
            <a:gs pos="50000">
              <a:srgbClr val="E6E6E6"/>
            </a:gs>
            <a:gs pos="100000">
              <a:srgbClr val="93FF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240398" y="-51942"/>
            <a:ext cx="6134791" cy="1046436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th-TH" sz="60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+mj-cs"/>
              </a:rPr>
              <a:t>การควบคุมป้องกันโรค </a:t>
            </a:r>
            <a:r>
              <a:rPr lang="en-US" sz="60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</a:t>
            </a:r>
            <a:endParaRPr lang="th-TH" sz="54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50800" dist="50800" dir="5400000" algn="ctr" rotWithShape="0">
                  <a:srgbClr val="006600"/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7655442" y="3240959"/>
            <a:ext cx="4464060" cy="327781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ประเด็นพัฒนาปี </a:t>
            </a:r>
            <a:r>
              <a:rPr lang="en-US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2562</a:t>
            </a:r>
            <a:endParaRPr lang="th-TH" sz="43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aiSans Neue" panose="02000000000000000000" pitchFamily="2" charset="-34"/>
              <a:ea typeface="Tahoma" pitchFamily="34" charset="0"/>
              <a:cs typeface="+mj-cs"/>
            </a:endParaRP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ค้นหาคัดกรองในกลุ่มที่ยังไม่เข้าถึงบริการ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จัดรูปแบบบริการ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Care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กลุ่มเสี่ยง กลุ่มผู้ป่วยที่คุม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ไม่ดี</a:t>
            </a:r>
          </a:p>
          <a:p>
            <a:pPr marL="110064" indent="-110064">
              <a:buFontTx/>
              <a:buChar char="-"/>
            </a:pP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พัฒนาคุณภาพ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NCD Clinic/CKD Clinic/DPACT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หมู่บ้านปรับเปลี่ยน/ตำบลจัดการสุขภาพ </a:t>
            </a: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2833968838"/>
              </p:ext>
            </p:extLst>
          </p:nvPr>
        </p:nvGraphicFramePr>
        <p:xfrm>
          <a:off x="0" y="3982434"/>
          <a:ext cx="4095736" cy="2795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318976" y="3604694"/>
            <a:ext cx="3462254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อัตราผู้ป่วย 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 ปี 2557-25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1459915406"/>
              </p:ext>
            </p:extLst>
          </p:nvPr>
        </p:nvGraphicFramePr>
        <p:xfrm>
          <a:off x="3679174" y="3935299"/>
          <a:ext cx="4388101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4208465" y="3611422"/>
            <a:ext cx="3136430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ที่ควบคุมได้ปี 2557-25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0" name="ตัวเชื่อมต่อตรง 9"/>
          <p:cNvCxnSpPr>
            <a:cxnSpLocks/>
          </p:cNvCxnSpPr>
          <p:nvPr/>
        </p:nvCxnSpPr>
        <p:spPr>
          <a:xfrm flipH="1">
            <a:off x="7564010" y="171820"/>
            <a:ext cx="91432" cy="6478516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561851" y="784673"/>
            <a:ext cx="2371797" cy="85725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pPr defTabSz="1218294">
              <a:defRPr/>
            </a:pPr>
            <a:r>
              <a:rPr lang="th-TH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PSL Passanun" pitchFamily="18" charset="-34"/>
                <a:cs typeface="+mj-cs"/>
              </a:rPr>
              <a:t>ข้อมูล ปี </a:t>
            </a:r>
            <a:r>
              <a:rPr lang="en-US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2561</a:t>
            </a:r>
            <a:endParaRPr lang="th-TH" sz="4300" b="1" kern="0" dirty="0">
              <a:ln w="12700">
                <a:solidFill>
                  <a:srgbClr val="3D97DE"/>
                </a:solidFill>
                <a:prstDash val="solid"/>
              </a:ln>
              <a:solidFill>
                <a:srgbClr val="3D97D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94496" y="4444259"/>
            <a:ext cx="131679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16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40%</a:t>
            </a:r>
            <a:b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</a:br>
            <a:r>
              <a:rPr lang="th-TH" sz="16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50%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701163" y="721341"/>
            <a:ext cx="4418339" cy="22005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-ผู้ป่วยรายใหม่ มาจากกลุ่มปกติ และกลุ่มที่ไม่เคยได้รับการคัดกรองมากที่สุด ร้อยละ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86.68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-พฤติกรรม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HB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ระดับดี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-ระดับความรอบรู้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HL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พอใช้ต้องให้ความรู้ ฝึกทักษะ ให้เกิดความรอบรู้มากขึ้น </a:t>
            </a: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7311289" y="37385"/>
            <a:ext cx="4896544" cy="779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ปัญหา/อุปสรรคปีที่ผ่านมา</a:t>
            </a: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706854256"/>
              </p:ext>
            </p:extLst>
          </p:nvPr>
        </p:nvGraphicFramePr>
        <p:xfrm>
          <a:off x="140804" y="1427041"/>
          <a:ext cx="4350035" cy="22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318976" y="1029728"/>
            <a:ext cx="4029740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รายใหม่จากกลุ่มเสี่ยง ปี 2557-25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066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3985735" y="2060967"/>
            <a:ext cx="2371797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     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4170834" y="2859616"/>
            <a:ext cx="2652323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TH Kodchasal" pitchFamily="2" charset="-34"/>
              </a:rPr>
              <a:t>     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6175374" y="2076360"/>
            <a:ext cx="917874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(&lt;2.4%)</a:t>
            </a:r>
            <a:endParaRPr lang="en-US" sz="2400" kern="0" dirty="0">
              <a:ln w="12700">
                <a:solidFill>
                  <a:srgbClr val="000000"/>
                </a:solidFill>
                <a:prstDash val="solid"/>
              </a:ln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" name="กลุ่ม 49"/>
          <p:cNvGrpSpPr/>
          <p:nvPr/>
        </p:nvGrpSpPr>
        <p:grpSpPr>
          <a:xfrm>
            <a:off x="4169823" y="1621242"/>
            <a:ext cx="4928977" cy="507831"/>
            <a:chOff x="207778" y="967264"/>
            <a:chExt cx="3696733" cy="380873"/>
          </a:xfrm>
        </p:grpSpPr>
        <p:sp>
          <p:nvSpPr>
            <p:cNvPr id="51" name="สี่เหลี่ยมผืนผ้า 50"/>
            <p:cNvSpPr/>
            <p:nvPr/>
          </p:nvSpPr>
          <p:spPr>
            <a:xfrm>
              <a:off x="207778" y="967264"/>
              <a:ext cx="3696733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+mj-cs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  </a:t>
              </a:r>
              <a:r>
                <a:rPr lang="en-US" sz="2700" b="1" dirty="0" err="1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ลดลง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0.33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2" name="ลูกศรเชื่อมต่อแบบตรง 51"/>
            <p:cNvCxnSpPr/>
            <p:nvPr/>
          </p:nvCxnSpPr>
          <p:spPr>
            <a:xfrm>
              <a:off x="1025884" y="1166018"/>
              <a:ext cx="216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กลุ่ม 52"/>
          <p:cNvGrpSpPr/>
          <p:nvPr/>
        </p:nvGrpSpPr>
        <p:grpSpPr>
          <a:xfrm>
            <a:off x="4102528" y="2448093"/>
            <a:ext cx="4627968" cy="584774"/>
            <a:chOff x="157308" y="1587403"/>
            <a:chExt cx="3470976" cy="438581"/>
          </a:xfrm>
        </p:grpSpPr>
        <p:sp>
          <p:nvSpPr>
            <p:cNvPr id="54" name="สี่เหลี่ยมผืนผ้า 53"/>
            <p:cNvSpPr/>
            <p:nvPr/>
          </p:nvSpPr>
          <p:spPr>
            <a:xfrm>
              <a:off x="157308" y="1587403"/>
              <a:ext cx="3470976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เพิ่มขึ้น</a:t>
              </a:r>
              <a:r>
                <a:rPr lang="en-US" sz="32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0.16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5" name="ลูกศรเชื่อมต่อแบบตรง 54"/>
            <p:cNvCxnSpPr/>
            <p:nvPr/>
          </p:nvCxnSpPr>
          <p:spPr>
            <a:xfrm>
              <a:off x="959137" y="1806694"/>
              <a:ext cx="180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44B2203-D788-4570-AF9D-1E86B4E0285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D5E1ABA1-D817-466D-B63E-EA63D15ECF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3055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-113819"/>
            <a:ext cx="12192000" cy="1200329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1FFAE"/>
              </a:gs>
              <a:gs pos="100000">
                <a:srgbClr val="99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อาหารปลอดภัยจากสารเคมีและยาฆ่าแมลง</a:t>
            </a:r>
            <a:endParaRPr lang="th-TH" sz="36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ปลอดภัยจากสารเคมียาฆ่าแมลง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(เป้าหมาย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ร้อยละ </a:t>
            </a:r>
            <a:r>
              <a:rPr lang="en-US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96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  <a:endParaRPr lang="th-TH" sz="36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87497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169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98.26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78845"/>
              </p:ext>
            </p:extLst>
          </p:nvPr>
        </p:nvGraphicFramePr>
        <p:xfrm>
          <a:off x="1044592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1884" y="1319584"/>
          <a:ext cx="4618772" cy="3002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พบปัญหาความไม่ปลอดภัยด้านอาหาร การปนเปื้อนสารตกค้างจาก ยาฆ่าแมลงในผักและผลไม้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ริ่มพบในผักพื้นบ้าน เช่น ใบบัวบก ใบรา        ใบเหลียง ลูกกล้วยอ่อน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จัดทำคำสั่งแต่งตั้งคณะทำงานแก้ไขปัญหาความปลอดภัยจากสารเคมีและยาฆ่าแมลง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รณรงค์การล้าง ผัก/ผลไม้</a:t>
                      </a:r>
                      <a:endParaRPr lang="th-TH" sz="18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ฝ้าระวังความปลอดภัยด้านอาหารตามแผน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Mobile Unit</a:t>
                      </a: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การดำเนินงานโรงพยาบาลอาหารปลอดภัย</a:t>
                      </a:r>
                    </a:p>
                    <a:p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พัฒนาสถานที่ผลิต (คัดและบรรจุ) ผัก/ผลไม้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965492" y="2268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995135" y="1273948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5251" y="1262623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6304" y="3407728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1549" y="4816871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30577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77D31671-8D7D-4A91-898A-7B7267B3DB3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D708562-6FE1-4041-A9AB-B361F63268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793" y="2227423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06802D-92C3-48AE-8570-8102DCCD605A}"/>
              </a:ext>
            </a:extLst>
          </p:cNvPr>
          <p:cNvSpPr txBox="1">
            <a:spLocks/>
          </p:cNvSpPr>
          <p:nvPr/>
        </p:nvSpPr>
        <p:spPr>
          <a:xfrm>
            <a:off x="960607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อายุคาดเฉลี่ยเมื่อแรกเกิด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5F10632-3B82-4F11-8DF0-E5043DCD6991}"/>
              </a:ext>
            </a:extLst>
          </p:cNvPr>
          <p:cNvSpPr txBox="1">
            <a:spLocks/>
          </p:cNvSpPr>
          <p:nvPr/>
        </p:nvSpPr>
        <p:spPr>
          <a:xfrm>
            <a:off x="6582736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จังหวัดชุมพร ปี 2560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49FC3A-FE74-4B9A-9E5E-283F452A8C6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4252</Words>
  <Application>Microsoft Office PowerPoint</Application>
  <PresentationFormat>Widescreen</PresentationFormat>
  <Paragraphs>761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Niramit AS</vt:lpstr>
      <vt:lpstr>TH Sarabun New</vt:lpstr>
      <vt:lpstr>TH SarabunIT๙</vt:lpstr>
      <vt:lpstr>TH SarabunPSK</vt:lpstr>
      <vt:lpstr>ThaiSans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สถานะสุขภาพ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 คณะ 3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25</cp:revision>
  <dcterms:created xsi:type="dcterms:W3CDTF">2019-02-26T07:09:19Z</dcterms:created>
  <dcterms:modified xsi:type="dcterms:W3CDTF">2019-02-26T11:51:09Z</dcterms:modified>
</cp:coreProperties>
</file>