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4" r:id="rId11"/>
    <p:sldId id="267" r:id="rId12"/>
    <p:sldId id="268" r:id="rId13"/>
    <p:sldId id="1815" r:id="rId14"/>
    <p:sldId id="1814" r:id="rId15"/>
    <p:sldId id="181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  <a:srgbClr val="63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1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3605;&#3656;&#3629;\2560\&#3586;&#3657;&#3629;&#3617;&#3641;&#3621;\&#3626;&#3619;&#3640;&#3611;&#3586;&#3657;&#3629;&#3617;&#3641;&#3621;&#3619;&#3634;&#3618;&#3605;&#3634;&#3619;&#3634;&#3591;&#3611;&#3637;%20256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3626;&#3617;&#3640;&#3604;&#3591;&#3634;&#3609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60562487894399E-2"/>
          <c:y val="3.7728033923825871E-2"/>
          <c:w val="0.8272809286852475"/>
          <c:h val="0.8991808475694064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อัตราตาย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CD-461E-812C-0EF3293E3B0A}"/>
                </c:ext>
              </c:extLst>
            </c:dLbl>
            <c:dLbl>
              <c:idx val="1"/>
              <c:layout>
                <c:manualLayout>
                  <c:x val="-6.9444444444445178E-3"/>
                  <c:y val="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CD-461E-812C-0EF3293E3B0A}"/>
                </c:ext>
              </c:extLst>
            </c:dLbl>
            <c:dLbl>
              <c:idx val="2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CD-461E-812C-0EF3293E3B0A}"/>
                </c:ext>
              </c:extLst>
            </c:dLbl>
            <c:dLbl>
              <c:idx val="3"/>
              <c:layout>
                <c:manualLayout>
                  <c:x val="-2.3148148148148147E-3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CD-461E-812C-0EF3293E3B0A}"/>
                </c:ext>
              </c:extLst>
            </c:dLbl>
            <c:dLbl>
              <c:idx val="4"/>
              <c:layout>
                <c:manualLayout>
                  <c:x val="-1.3888888888889079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6.18</c:v>
                </c:pt>
                <c:pt idx="1">
                  <c:v>6.1199999999999992</c:v>
                </c:pt>
                <c:pt idx="2">
                  <c:v>6.75</c:v>
                </c:pt>
                <c:pt idx="3">
                  <c:v>6.6499999999999995</c:v>
                </c:pt>
                <c:pt idx="4">
                  <c:v>6.79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6CD-461E-812C-0EF3293E3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อัตราตายประเทศ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-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CD-461E-812C-0EF3293E3B0A}"/>
                </c:ext>
              </c:extLst>
            </c:dLbl>
            <c:dLbl>
              <c:idx val="1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CD-461E-812C-0EF3293E3B0A}"/>
                </c:ext>
              </c:extLst>
            </c:dLbl>
            <c:dLbl>
              <c:idx val="2"/>
              <c:layout>
                <c:manualLayout>
                  <c:x val="0"/>
                  <c:y val="-2.38095238095239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CD-461E-812C-0EF3293E3B0A}"/>
                </c:ext>
              </c:extLst>
            </c:dLbl>
            <c:dLbl>
              <c:idx val="3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6CD-461E-812C-0EF3293E3B0A}"/>
                </c:ext>
              </c:extLst>
            </c:dLbl>
            <c:dLbl>
              <c:idx val="4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6.7</c:v>
                </c:pt>
                <c:pt idx="1">
                  <c:v>6.9</c:v>
                </c:pt>
                <c:pt idx="2">
                  <c:v>7.2</c:v>
                </c:pt>
                <c:pt idx="3">
                  <c:v>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6CD-461E-812C-0EF3293E3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อัตราเกิด</c:v>
                </c:pt>
              </c:strCache>
            </c:strRef>
          </c:tx>
          <c:dLbls>
            <c:dLbl>
              <c:idx val="2"/>
              <c:layout>
                <c:manualLayout>
                  <c:x val="-3.9351851851851853E-2"/>
                  <c:y val="-5.9523809523809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CD-461E-812C-0EF3293E3B0A}"/>
                </c:ext>
              </c:extLst>
            </c:dLbl>
            <c:dLbl>
              <c:idx val="4"/>
              <c:layout>
                <c:manualLayout>
                  <c:x val="-1.3888888888889079E-2"/>
                  <c:y val="-5.1587301587301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11.6</c:v>
                </c:pt>
                <c:pt idx="1">
                  <c:v>10.850000000000001</c:v>
                </c:pt>
                <c:pt idx="2">
                  <c:v>10.52</c:v>
                </c:pt>
                <c:pt idx="3">
                  <c:v>9.7900000000000009</c:v>
                </c:pt>
                <c:pt idx="4">
                  <c:v>9.6399999999999988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6CD-461E-812C-0EF3293E3B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อัตราเกิดประเทศ</c:v>
                </c:pt>
              </c:strCache>
            </c:strRef>
          </c:tx>
          <c:dLbls>
            <c:dLbl>
              <c:idx val="0"/>
              <c:layout>
                <c:manualLayout>
                  <c:x val="-2.3148148148148147E-3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CD-461E-812C-0EF3293E3B0A}"/>
                </c:ext>
              </c:extLst>
            </c:dLbl>
            <c:dLbl>
              <c:idx val="1"/>
              <c:layout>
                <c:manualLayout>
                  <c:x val="0"/>
                  <c:y val="2.7777777777778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6CD-461E-812C-0EF3293E3B0A}"/>
                </c:ext>
              </c:extLst>
            </c:dLbl>
            <c:dLbl>
              <c:idx val="2"/>
              <c:layout>
                <c:manualLayout>
                  <c:x val="0"/>
                  <c:y val="3.17460317460317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6CD-461E-812C-0EF3293E3B0A}"/>
                </c:ext>
              </c:extLst>
            </c:dLbl>
            <c:dLbl>
              <c:idx val="3"/>
              <c:layout>
                <c:manualLayout>
                  <c:x val="0"/>
                  <c:y val="-2.7777777777777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10.4</c:v>
                </c:pt>
                <c:pt idx="2">
                  <c:v>10.200000000000001</c:v>
                </c:pt>
                <c:pt idx="3">
                  <c:v>10.6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6CD-461E-812C-0EF3293E3B0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อัตราเพิ่ม</c:v>
                </c:pt>
              </c:strCache>
            </c:strRef>
          </c:tx>
          <c:dLbls>
            <c:dLbl>
              <c:idx val="0"/>
              <c:layout>
                <c:manualLayout>
                  <c:x val="-9.2592592592593767E-3"/>
                  <c:y val="-5.15873015873015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6CD-461E-812C-0EF3293E3B0A}"/>
                </c:ext>
              </c:extLst>
            </c:dLbl>
            <c:dLbl>
              <c:idx val="1"/>
              <c:layout>
                <c:manualLayout>
                  <c:x val="-3.0092592592592591E-2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6CD-461E-812C-0EF3293E3B0A}"/>
                </c:ext>
              </c:extLst>
            </c:dLbl>
            <c:dLbl>
              <c:idx val="2"/>
              <c:layout>
                <c:manualLayout>
                  <c:x val="-3.9351851851851853E-2"/>
                  <c:y val="-4.76190476190477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6CD-461E-812C-0EF3293E3B0A}"/>
                </c:ext>
              </c:extLst>
            </c:dLbl>
            <c:dLbl>
              <c:idx val="3"/>
              <c:layout>
                <c:manualLayout>
                  <c:x val="-3.0092592592592591E-2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36CD-461E-812C-0EF3293E3B0A}"/>
                </c:ext>
              </c:extLst>
            </c:dLbl>
            <c:dLbl>
              <c:idx val="4"/>
              <c:layout>
                <c:manualLayout>
                  <c:x val="-3.4722222222222245E-2"/>
                  <c:y val="-3.9682539682539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0.51</c:v>
                </c:pt>
                <c:pt idx="1">
                  <c:v>0.47000000000000003</c:v>
                </c:pt>
                <c:pt idx="2">
                  <c:v>0.38000000000000006</c:v>
                </c:pt>
                <c:pt idx="3">
                  <c:v>0.31000000000000005</c:v>
                </c:pt>
                <c:pt idx="4">
                  <c:v>0.29000000000000004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6CD-461E-812C-0EF3293E3B0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อัตราเพิ่มประเทศ</c:v>
                </c:pt>
              </c:strCache>
            </c:strRef>
          </c:tx>
          <c:dLbls>
            <c:dLbl>
              <c:idx val="0"/>
              <c:layout>
                <c:manualLayout>
                  <c:x val="-2.3148148148148147E-2"/>
                  <c:y val="2.3809523809523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36CD-461E-812C-0EF3293E3B0A}"/>
                </c:ext>
              </c:extLst>
            </c:dLbl>
            <c:dLbl>
              <c:idx val="1"/>
              <c:layout>
                <c:manualLayout>
                  <c:x val="-3.4722222222222245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6CD-461E-812C-0EF3293E3B0A}"/>
                </c:ext>
              </c:extLst>
            </c:dLbl>
            <c:dLbl>
              <c:idx val="2"/>
              <c:layout>
                <c:manualLayout>
                  <c:x val="-2.7777777777778144E-2"/>
                  <c:y val="4.36507936507937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36CD-461E-812C-0EF3293E3B0A}"/>
                </c:ext>
              </c:extLst>
            </c:dLbl>
            <c:dLbl>
              <c:idx val="3"/>
              <c:layout>
                <c:manualLayout>
                  <c:x val="-3.4722222222222245E-2"/>
                  <c:y val="3.9682539682539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6CD-461E-812C-0EF3293E3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latin typeface="Angsana New" panose="02020603050405020304" pitchFamily="18" charset="-34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0.30000000000000004</c:v>
                </c:pt>
                <c:pt idx="3">
                  <c:v>0.30000000000000004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36CD-461E-812C-0EF3293E3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639424"/>
        <c:axId val="115767168"/>
      </c:lineChart>
      <c:catAx>
        <c:axId val="11563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5767168"/>
        <c:crosses val="autoZero"/>
        <c:auto val="1"/>
        <c:lblAlgn val="ctr"/>
        <c:lblOffset val="100"/>
        <c:noMultiLvlLbl val="0"/>
      </c:catAx>
      <c:valAx>
        <c:axId val="115767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5639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91355515365961"/>
          <c:y val="0.35817992770861201"/>
          <c:w val="0.1598665040534776"/>
          <c:h val="0.28364014458277603"/>
        </c:manualLayout>
      </c:layout>
      <c:overlay val="0"/>
      <c:txPr>
        <a:bodyPr/>
        <a:lstStyle/>
        <a:p>
          <a:pPr>
            <a:defRPr sz="12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ตายปริกำเนิด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2407589676290469E-2"/>
                  <c:y val="-9.25457629693394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55-4EED-940E-DC4C8B394B44}"/>
                </c:ext>
              </c:extLst>
            </c:dLbl>
            <c:dLbl>
              <c:idx val="1"/>
              <c:layout>
                <c:manualLayout>
                  <c:x val="-6.25E-2"/>
                  <c:y val="-3.20652201433020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55-4EED-940E-DC4C8B394B44}"/>
                </c:ext>
              </c:extLst>
            </c:dLbl>
            <c:dLbl>
              <c:idx val="2"/>
              <c:layout>
                <c:manualLayout>
                  <c:x val="-2.3148148148148147E-2"/>
                  <c:y val="0.105445645660851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55-4EED-940E-DC4C8B394B44}"/>
                </c:ext>
              </c:extLst>
            </c:dLbl>
            <c:dLbl>
              <c:idx val="3"/>
              <c:layout>
                <c:manualLayout>
                  <c:x val="-4.8611293379994168E-2"/>
                  <c:y val="-5.38204589378095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55-4EED-940E-DC4C8B394B44}"/>
                </c:ext>
              </c:extLst>
            </c:dLbl>
            <c:dLbl>
              <c:idx val="4"/>
              <c:layout>
                <c:manualLayout>
                  <c:x val="-8.4875562720133382E-17"/>
                  <c:y val="-3.42979635584137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0.00</c:formatCode>
                <c:ptCount val="5"/>
                <c:pt idx="0">
                  <c:v>2.4208888120352756</c:v>
                </c:pt>
                <c:pt idx="1">
                  <c:v>6.607929515418502</c:v>
                </c:pt>
                <c:pt idx="2">
                  <c:v>4.3184378520465643</c:v>
                </c:pt>
                <c:pt idx="3">
                  <c:v>7.33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655-4EED-940E-DC4C8B394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ทารกตาย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2034120734909E-2"/>
                  <c:y val="3.74877416850231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655-4EED-940E-DC4C8B394B44}"/>
                </c:ext>
              </c:extLst>
            </c:dLbl>
            <c:dLbl>
              <c:idx val="1"/>
              <c:layout>
                <c:manualLayout>
                  <c:x val="-3.7037037037037056E-2"/>
                  <c:y val="-3.96826763214083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655-4EED-940E-DC4C8B394B44}"/>
                </c:ext>
              </c:extLst>
            </c:dLbl>
            <c:dLbl>
              <c:idx val="2"/>
              <c:layout>
                <c:manualLayout>
                  <c:x val="-1.6203703703703703E-2"/>
                  <c:y val="-4.42892709150905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655-4EED-940E-DC4C8B394B44}"/>
                </c:ext>
              </c:extLst>
            </c:dLbl>
            <c:dLbl>
              <c:idx val="3"/>
              <c:layout>
                <c:manualLayout>
                  <c:x val="-3.4722404491105273E-2"/>
                  <c:y val="5.76482602054164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0.00</c:formatCode>
                <c:ptCount val="5"/>
                <c:pt idx="0">
                  <c:v>6.7439045478125541</c:v>
                </c:pt>
                <c:pt idx="1">
                  <c:v>8.2599118942731273</c:v>
                </c:pt>
                <c:pt idx="2">
                  <c:v>3.3796470146451369</c:v>
                </c:pt>
                <c:pt idx="3">
                  <c:v>4.43</c:v>
                </c:pt>
                <c:pt idx="4">
                  <c:v>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655-4EED-940E-DC4C8B394B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0-5 ปีตาย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2.1218890680037151E-17"/>
                  <c:y val="-2.7777777777780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655-4EED-940E-DC4C8B394B44}"/>
                </c:ext>
              </c:extLst>
            </c:dLbl>
            <c:dLbl>
              <c:idx val="1"/>
              <c:layout>
                <c:manualLayout>
                  <c:x val="-3.2407407407407628E-2"/>
                  <c:y val="-7.8905570887240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655-4EED-940E-DC4C8B394B44}"/>
                </c:ext>
              </c:extLst>
            </c:dLbl>
            <c:dLbl>
              <c:idx val="2"/>
              <c:layout>
                <c:manualLayout>
                  <c:x val="-5.0925925925925923E-2"/>
                  <c:y val="-5.3182098218430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655-4EED-940E-DC4C8B394B44}"/>
                </c:ext>
              </c:extLst>
            </c:dLbl>
            <c:dLbl>
              <c:idx val="3"/>
              <c:layout>
                <c:manualLayout>
                  <c:x val="-4.629647856517935E-2"/>
                  <c:y val="6.6860774236017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655-4EED-940E-DC4C8B394B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Sheet1!$D$2:$D$6</c:f>
              <c:numCache>
                <c:formatCode>_-* #,##0.00_-;\-* #,##0.00_-;_-* "-"??_-;_-@_-</c:formatCode>
                <c:ptCount val="5"/>
                <c:pt idx="0">
                  <c:v>8.3001902126923746</c:v>
                </c:pt>
                <c:pt idx="1">
                  <c:v>11.013215859030836</c:v>
                </c:pt>
                <c:pt idx="2">
                  <c:v>5.8205031918888475</c:v>
                </c:pt>
                <c:pt idx="3">
                  <c:v>6.44</c:v>
                </c:pt>
                <c:pt idx="4">
                  <c:v>5.49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655-4EED-940E-DC4C8B394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07488"/>
        <c:axId val="139009024"/>
      </c:lineChart>
      <c:catAx>
        <c:axId val="1390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9024"/>
        <c:crosses val="autoZero"/>
        <c:auto val="1"/>
        <c:lblAlgn val="ctr"/>
        <c:lblOffset val="100"/>
        <c:noMultiLvlLbl val="0"/>
      </c:catAx>
      <c:valAx>
        <c:axId val="1390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0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8247658067133E-2"/>
          <c:y val="3.0281634521431375E-2"/>
          <c:w val="0.83112348761282884"/>
          <c:h val="0.823371708030319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อัตรามารดาตาย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159-4FC4-B1FC-9EDC2212E512}"/>
                </c:ext>
              </c:extLst>
            </c:dLbl>
            <c:dLbl>
              <c:idx val="1"/>
              <c:layout>
                <c:manualLayout>
                  <c:x val="-4.2437781360074111E-17"/>
                  <c:y val="-3.5714285714285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159-4FC4-B1FC-9EDC2212E512}"/>
                </c:ext>
              </c:extLst>
            </c:dLbl>
            <c:dLbl>
              <c:idx val="3"/>
              <c:layout>
                <c:manualLayout>
                  <c:x val="0"/>
                  <c:y val="-4.7619047619047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159-4FC4-B1FC-9EDC2212E512}"/>
                </c:ext>
              </c:extLst>
            </c:dLbl>
            <c:dLbl>
              <c:idx val="4"/>
              <c:layout>
                <c:manualLayout>
                  <c:x val="0"/>
                  <c:y val="-4.36507936507937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15.28</c:v>
                </c:pt>
                <c:pt idx="2">
                  <c:v>18.78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59-4FC4-B1FC-9EDC2212E5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ประเทศ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9351851851851853E-2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159-4FC4-B1FC-9EDC2212E512}"/>
                </c:ext>
              </c:extLst>
            </c:dLbl>
            <c:dLbl>
              <c:idx val="1"/>
              <c:layout>
                <c:manualLayout>
                  <c:x val="-5.0925925925925923E-2"/>
                  <c:y val="6.58432973656071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159-4FC4-B1FC-9EDC2212E512}"/>
                </c:ext>
              </c:extLst>
            </c:dLbl>
            <c:dLbl>
              <c:idx val="2"/>
              <c:layout>
                <c:manualLayout>
                  <c:x val="-5.7870552639253468E-2"/>
                  <c:y val="-5.34979423868313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159-4FC4-B1FC-9EDC2212E512}"/>
                </c:ext>
              </c:extLst>
            </c:dLbl>
            <c:dLbl>
              <c:idx val="3"/>
              <c:layout>
                <c:manualLayout>
                  <c:x val="9.259259259259538E-3"/>
                  <c:y val="-4.52674897119341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159-4FC4-B1FC-9EDC2212E512}"/>
                </c:ext>
              </c:extLst>
            </c:dLbl>
            <c:dLbl>
              <c:idx val="4"/>
              <c:layout>
                <c:manualLayout>
                  <c:x val="8.4875562720141591E-17"/>
                  <c:y val="-4.115226337448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159-4FC4-B1FC-9EDC2212E5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gsana New" panose="02020603050405020304" pitchFamily="18" charset="-34"/>
                    <a:ea typeface="+mn-ea"/>
                    <a:cs typeface="Angsana New" panose="02020603050405020304" pitchFamily="18" charset="-34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2557</c:v>
                </c:pt>
                <c:pt idx="1">
                  <c:v>2558</c:v>
                </c:pt>
                <c:pt idx="2">
                  <c:v>2559</c:v>
                </c:pt>
                <c:pt idx="3">
                  <c:v>2560</c:v>
                </c:pt>
                <c:pt idx="4">
                  <c:v>2561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23.3</c:v>
                </c:pt>
                <c:pt idx="1">
                  <c:v>24.6</c:v>
                </c:pt>
                <c:pt idx="2">
                  <c:v>26.6</c:v>
                </c:pt>
                <c:pt idx="3">
                  <c:v>21.8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159-4FC4-B1FC-9EDC2212E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526720"/>
        <c:axId val="138528256"/>
      </c:lineChart>
      <c:catAx>
        <c:axId val="13852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28256"/>
        <c:crosses val="autoZero"/>
        <c:auto val="1"/>
        <c:lblAlgn val="ctr"/>
        <c:lblOffset val="100"/>
        <c:noMultiLvlLbl val="0"/>
      </c:catAx>
      <c:valAx>
        <c:axId val="13852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52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ngsana New" panose="02020603050405020304" pitchFamily="18" charset="-34"/>
              <a:ea typeface="+mn-ea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spPr>
            <a:ln>
              <a:prstDash val="sysDot"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33331.699999999997</c:v>
                </c:pt>
                <c:pt idx="1">
                  <c:v>18127.54</c:v>
                </c:pt>
                <c:pt idx="2">
                  <c:v>14008.04</c:v>
                </c:pt>
                <c:pt idx="3">
                  <c:v>11291.28</c:v>
                </c:pt>
                <c:pt idx="4">
                  <c:v>10914.16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5-4D74-814B-1956B98180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37257.783626606564</c:v>
                </c:pt>
                <c:pt idx="1">
                  <c:v>20114.498703713987</c:v>
                </c:pt>
                <c:pt idx="2">
                  <c:v>17545.370012844658</c:v>
                </c:pt>
                <c:pt idx="3">
                  <c:v>23107.776928471802</c:v>
                </c:pt>
                <c:pt idx="4">
                  <c:v>12927.597103253695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5-4D74-814B-1956B9818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ความดันโลหิตสูง</c:v>
                </c:pt>
                <c:pt idx="1">
                  <c:v>เบาหวาน</c:v>
                </c:pt>
                <c:pt idx="2">
                  <c:v>เนื้อเยื่อผิดปกติ</c:v>
                </c:pt>
                <c:pt idx="3">
                  <c:v>ติดเชื้อของทางเดินหายใจส่วนบน</c:v>
                </c:pt>
                <c:pt idx="4">
                  <c:v>ความผิดปกติอื่นๆ ของฟัน</c:v>
                </c:pt>
              </c:strCache>
            </c:strRef>
          </c:cat>
          <c:val>
            <c:numRef>
              <c:f>Sheet1!$D$2:$D$6</c:f>
              <c:numCache>
                <c:formatCode>#,##0.00</c:formatCode>
                <c:ptCount val="5"/>
                <c:pt idx="0">
                  <c:v>36158.850000000013</c:v>
                </c:pt>
                <c:pt idx="1">
                  <c:v>19144.480000000021</c:v>
                </c:pt>
                <c:pt idx="2">
                  <c:v>17474.75</c:v>
                </c:pt>
                <c:pt idx="3">
                  <c:v>23950.12999999995</c:v>
                </c:pt>
                <c:pt idx="4">
                  <c:v>11721.07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15-4D74-814B-1956B9818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85920"/>
        <c:axId val="138787456"/>
      </c:barChart>
      <c:catAx>
        <c:axId val="13878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787456"/>
        <c:crosses val="autoZero"/>
        <c:auto val="1"/>
        <c:lblAlgn val="ctr"/>
        <c:lblOffset val="100"/>
        <c:noMultiLvlLbl val="0"/>
      </c:catAx>
      <c:valAx>
        <c:axId val="138787456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crossAx val="1387859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 2561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Sheet1!$B$2:$B$6</c:f>
              <c:numCache>
                <c:formatCode>_-* #,##0.00_-;\-* #,##0.00_-;_-* "-"??_-;_-@_-</c:formatCode>
                <c:ptCount val="5"/>
                <c:pt idx="0">
                  <c:v>695.37918179142548</c:v>
                </c:pt>
                <c:pt idx="1">
                  <c:v>425.78239968605897</c:v>
                </c:pt>
                <c:pt idx="2">
                  <c:v>380.84960266849851</c:v>
                </c:pt>
                <c:pt idx="3">
                  <c:v>311.78259589914671</c:v>
                </c:pt>
                <c:pt idx="4">
                  <c:v>279.01501030118669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E-4532-93E3-7D192523D9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 2560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Sheet1!$C$2:$C$6</c:f>
              <c:numCache>
                <c:formatCode>#,##0.00</c:formatCode>
                <c:ptCount val="5"/>
                <c:pt idx="0">
                  <c:v>818.35446529184139</c:v>
                </c:pt>
                <c:pt idx="1">
                  <c:v>455.86717204750153</c:v>
                </c:pt>
                <c:pt idx="2">
                  <c:v>370.76145972056929</c:v>
                </c:pt>
                <c:pt idx="3">
                  <c:v>285.45874342991783</c:v>
                </c:pt>
                <c:pt idx="4">
                  <c:v>228.91860584234954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2E-4532-93E3-7D192523D9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 2559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ปอดบวม</c:v>
                </c:pt>
                <c:pt idx="1">
                  <c:v>ถุงลมโป่งพอง</c:v>
                </c:pt>
                <c:pt idx="2">
                  <c:v>ผิวหนังอักเสบ</c:v>
                </c:pt>
                <c:pt idx="3">
                  <c:v>หลอดลมอักเสบ</c:v>
                </c:pt>
                <c:pt idx="4">
                  <c:v>หัวใจ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742.44225778290127</c:v>
                </c:pt>
                <c:pt idx="1">
                  <c:v>420.89503892933465</c:v>
                </c:pt>
                <c:pt idx="2">
                  <c:v>303.17873522127036</c:v>
                </c:pt>
                <c:pt idx="3">
                  <c:v>241.95045644694281</c:v>
                </c:pt>
                <c:pt idx="4">
                  <c:v>163.73626807715553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2E-4532-93E3-7D192523D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8796416"/>
        <c:axId val="138818688"/>
      </c:barChart>
      <c:catAx>
        <c:axId val="13879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38818688"/>
        <c:crosses val="autoZero"/>
        <c:auto val="1"/>
        <c:lblAlgn val="ctr"/>
        <c:lblOffset val="100"/>
        <c:noMultiLvlLbl val="0"/>
      </c:catAx>
      <c:valAx>
        <c:axId val="138818688"/>
        <c:scaling>
          <c:orientation val="minMax"/>
        </c:scaling>
        <c:delete val="0"/>
        <c:axPos val="l"/>
        <c:majorGridlines/>
        <c:numFmt formatCode="_-* #,##0.00_-;\-* #,##0.00_-;_-* &quot;-&quot;??_-;_-@_-" sourceLinked="1"/>
        <c:majorTickMark val="out"/>
        <c:minorTickMark val="none"/>
        <c:tickLblPos val="nextTo"/>
        <c:crossAx val="13879641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>
              <a:latin typeface="Angsana New" panose="02020603050405020304" pitchFamily="18" charset="-34"/>
              <a:cs typeface="Angsana New" panose="02020603050405020304" pitchFamily="18" charset="-34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61.730000000000011</c:v>
                </c:pt>
                <c:pt idx="1">
                  <c:v>71.599999999999994</c:v>
                </c:pt>
                <c:pt idx="2" formatCode="General">
                  <c:v>72.02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423A-833E-B07AFB640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1072"/>
        <c:axId val="148891632"/>
      </c:barChart>
      <c:catAx>
        <c:axId val="14889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891632"/>
        <c:crosses val="autoZero"/>
        <c:auto val="1"/>
        <c:lblAlgn val="ctr"/>
        <c:lblOffset val="100"/>
        <c:noMultiLvlLbl val="0"/>
      </c:catAx>
      <c:valAx>
        <c:axId val="14889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8910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61.730000000000011</c:v>
                </c:pt>
                <c:pt idx="1">
                  <c:v>71.599999999999994</c:v>
                </c:pt>
                <c:pt idx="2" formatCode="General">
                  <c:v>72.02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2-4BD7-9176-E7C5932FF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1072"/>
        <c:axId val="148891632"/>
      </c:barChart>
      <c:catAx>
        <c:axId val="1488910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8891632"/>
        <c:crosses val="autoZero"/>
        <c:auto val="1"/>
        <c:lblAlgn val="ctr"/>
        <c:lblOffset val="100"/>
        <c:noMultiLvlLbl val="0"/>
      </c:catAx>
      <c:valAx>
        <c:axId val="14889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88910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>
          <a:latin typeface="Angsana New" panose="02020603050405020304" pitchFamily="18" charset="-34"/>
          <a:cs typeface="Angsana New" panose="02020603050405020304" pitchFamily="18" charset="-34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latin typeface="TH SarabunPSK" pitchFamily="34" charset="-34"/>
                    <a:cs typeface="TH SarabunPSK" pitchFamily="34" charset="-34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2559</c:v>
                </c:pt>
                <c:pt idx="1">
                  <c:v>2560</c:v>
                </c:pt>
                <c:pt idx="2">
                  <c:v>2561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4.4700000000000024</c:v>
                </c:pt>
                <c:pt idx="1">
                  <c:v>20.29</c:v>
                </c:pt>
                <c:pt idx="2" formatCode="General">
                  <c:v>14.139999999999999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2-403C-8B29-0DD15783C8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100"/>
        <c:axId val="148893872"/>
        <c:axId val="148894432"/>
      </c:barChart>
      <c:catAx>
        <c:axId val="14889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Angsana New" panose="02020603050405020304" pitchFamily="18" charset="-34"/>
                <a:cs typeface="Angsana New" panose="02020603050405020304" pitchFamily="18" charset="-34"/>
              </a:defRPr>
            </a:pPr>
            <a:endParaRPr lang="en-US"/>
          </a:p>
        </c:txPr>
        <c:crossAx val="148894432"/>
        <c:crosses val="autoZero"/>
        <c:auto val="1"/>
        <c:lblAlgn val="ctr"/>
        <c:lblOffset val="100"/>
        <c:noMultiLvlLbl val="0"/>
      </c:catAx>
      <c:valAx>
        <c:axId val="148894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latin typeface="TH SarabunPSK" pitchFamily="34" charset="-34"/>
                <a:cs typeface="TH SarabunPSK" pitchFamily="34" charset="-34"/>
              </a:defRPr>
            </a:pPr>
            <a:endParaRPr lang="en-US"/>
          </a:p>
        </c:txPr>
        <c:crossAx val="148893872"/>
        <c:crosses val="autoZero"/>
        <c:crossBetween val="between"/>
      </c:valAx>
    </c:plotArea>
    <c:plotVisOnly val="1"/>
    <c:dispBlanksAs val="gap"/>
    <c:showDLblsOverMax val="0"/>
  </c:chart>
  <c:spPr>
    <a:solidFill>
      <a:schemeClr val="accent2">
        <a:lumMod val="40000"/>
        <a:lumOff val="6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พื้นที่</a:t>
          </a:r>
          <a:r>
            <a:rPr lang="en-US" dirty="0">
              <a:cs typeface="+mj-cs"/>
            </a:rPr>
            <a:t> </a:t>
          </a:r>
          <a:r>
            <a:rPr lang="en-US" dirty="0">
              <a:latin typeface="Angsana New" panose="02020603050405020304" pitchFamily="18" charset="-34"/>
              <a:cs typeface="+mj-cs"/>
            </a:rPr>
            <a:t>6,010</a:t>
          </a:r>
          <a:r>
            <a:rPr lang="en-US" dirty="0">
              <a:cs typeface="+mj-cs"/>
            </a:rPr>
            <a:t> </a:t>
          </a:r>
          <a:r>
            <a:rPr lang="th-TH" dirty="0">
              <a:cs typeface="+mj-cs"/>
            </a:rPr>
            <a:t>ตร.กม.</a:t>
          </a:r>
          <a:endParaRPr lang="en-US" dirty="0">
            <a:cs typeface="+mj-cs"/>
          </a:endParaRPr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เขตการปกครอง 8 อำเภอ 70 ตำบล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602203AC-6559-41FB-A2B2-9E66BF3CA7FC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ประชากร  509,650 คน</a:t>
          </a:r>
          <a:endParaRPr lang="en-US" dirty="0">
            <a:cs typeface="+mj-cs"/>
          </a:endParaRPr>
        </a:p>
      </dgm:t>
    </dgm:pt>
    <dgm:pt modelId="{CAA25DA9-3876-4F9A-8F9E-DF09C12309ED}" type="parTrans" cxnId="{DA09B1E2-8549-4146-94E9-C84EED933E1C}">
      <dgm:prSet/>
      <dgm:spPr/>
      <dgm:t>
        <a:bodyPr/>
        <a:lstStyle/>
        <a:p>
          <a:endParaRPr lang="en-US"/>
        </a:p>
      </dgm:t>
    </dgm:pt>
    <dgm:pt modelId="{210FB3A8-2148-4E60-99D0-A6875036BA0D}" type="sibTrans" cxnId="{DA09B1E2-8549-4146-94E9-C84EED933E1C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3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3">
        <dgm:presLayoutVars>
          <dgm:bulletEnabled val="1"/>
        </dgm:presLayoutVars>
      </dgm:prSet>
      <dgm:spPr/>
    </dgm:pt>
    <dgm:pt modelId="{385EB5F9-DFDC-49A8-BF08-CA3F4671D5B2}" type="pres">
      <dgm:prSet presAssocID="{C3077414-3BFD-4320-8F66-03F6F1D7B615}" presName="spacing" presStyleCnt="0"/>
      <dgm:spPr/>
    </dgm:pt>
    <dgm:pt modelId="{346DCDC6-F7E9-44A1-A8BD-13F7A9734DB3}" type="pres">
      <dgm:prSet presAssocID="{602203AC-6559-41FB-A2B2-9E66BF3CA7FC}" presName="composite" presStyleCnt="0"/>
      <dgm:spPr/>
    </dgm:pt>
    <dgm:pt modelId="{932B4F61-0612-40E3-86FD-856B0080CCDE}" type="pres">
      <dgm:prSet presAssocID="{602203AC-6559-41FB-A2B2-9E66BF3CA7FC}" presName="imgShp" presStyleLbl="fgImgPlace1" presStyleIdx="2" presStyleCnt="3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8CE7999B-CD7C-4DD4-A4E0-A902D1A79371}" type="pres">
      <dgm:prSet presAssocID="{602203AC-6559-41FB-A2B2-9E66BF3CA7FC}" presName="txShp" presStyleLbl="node1" presStyleIdx="2" presStyleCnt="3" custLinFactNeighborY="1732">
        <dgm:presLayoutVars>
          <dgm:bulletEnabled val="1"/>
        </dgm:presLayoutVars>
      </dgm:prSet>
      <dgm:spPr/>
    </dgm:pt>
  </dgm:ptLst>
  <dgm:cxnLst>
    <dgm:cxn modelId="{8ED22959-2D95-4BA9-B738-27270AEEA3A5}" type="presOf" srcId="{602203AC-6559-41FB-A2B2-9E66BF3CA7FC}" destId="{8CE7999B-CD7C-4DD4-A4E0-A902D1A79371}" srcOrd="0" destOrd="0" presId="urn:microsoft.com/office/officeart/2005/8/layout/vList3"/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DA09B1E2-8549-4146-94E9-C84EED933E1C}" srcId="{08DE8F00-05F8-4D3C-BE3C-E49093275667}" destId="{602203AC-6559-41FB-A2B2-9E66BF3CA7FC}" srcOrd="2" destOrd="0" parTransId="{CAA25DA9-3876-4F9A-8F9E-DF09C12309ED}" sibTransId="{210FB3A8-2148-4E60-99D0-A6875036BA0D}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  <dgm:cxn modelId="{B0AB717A-881D-449B-9383-EF2B5F7E17A3}" type="presParOf" srcId="{2F591D7D-19DA-4037-BC64-6EE3337A2FB7}" destId="{385EB5F9-DFDC-49A8-BF08-CA3F4671D5B2}" srcOrd="3" destOrd="0" presId="urn:microsoft.com/office/officeart/2005/8/layout/vList3"/>
    <dgm:cxn modelId="{B225E2AD-A0AF-4EDD-BA4D-1C27DFE09E41}" type="presParOf" srcId="{2F591D7D-19DA-4037-BC64-6EE3337A2FB7}" destId="{346DCDC6-F7E9-44A1-A8BD-13F7A9734DB3}" srcOrd="4" destOrd="0" presId="urn:microsoft.com/office/officeart/2005/8/layout/vList3"/>
    <dgm:cxn modelId="{9F26A839-7838-4FA7-B798-899B356CA17A}" type="presParOf" srcId="{346DCDC6-F7E9-44A1-A8BD-13F7A9734DB3}" destId="{932B4F61-0612-40E3-86FD-856B0080CCDE}" srcOrd="0" destOrd="0" presId="urn:microsoft.com/office/officeart/2005/8/layout/vList3"/>
    <dgm:cxn modelId="{21ED8EAA-092A-41F8-95C8-602EEBC342F8}" type="presParOf" srcId="{346DCDC6-F7E9-44A1-A8BD-13F7A9734DB3}" destId="{8CE7999B-CD7C-4DD4-A4E0-A902D1A7937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E8F00-05F8-4D3C-BE3C-E4909327566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A574BE3-B3DA-4686-A510-F335DFBF05A0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/>
            <a:t>ชาย </a:t>
          </a:r>
          <a:r>
            <a:rPr lang="th-TH" dirty="0">
              <a:cs typeface="+mj-cs"/>
            </a:rPr>
            <a:t>252,415</a:t>
          </a:r>
          <a:r>
            <a:rPr lang="th-TH" dirty="0"/>
            <a:t> คน หญิง </a:t>
          </a:r>
          <a:r>
            <a:rPr lang="th-TH" dirty="0">
              <a:cs typeface="+mj-cs"/>
            </a:rPr>
            <a:t>257,235 </a:t>
          </a:r>
          <a:r>
            <a:rPr lang="th-TH" dirty="0"/>
            <a:t>คน</a:t>
          </a:r>
          <a:endParaRPr lang="en-US" dirty="0"/>
        </a:p>
      </dgm:t>
    </dgm:pt>
    <dgm:pt modelId="{31D070E7-C2A0-43B5-AEE4-3C321ADD52A8}" type="parTrans" cxnId="{478CA689-4261-4D22-AE89-8D651C78E12D}">
      <dgm:prSet/>
      <dgm:spPr/>
      <dgm:t>
        <a:bodyPr/>
        <a:lstStyle/>
        <a:p>
          <a:endParaRPr lang="en-US"/>
        </a:p>
      </dgm:t>
    </dgm:pt>
    <dgm:pt modelId="{19C76878-B556-416E-8A66-07D3B110F4FA}" type="sibTrans" cxnId="{478CA689-4261-4D22-AE89-8D651C78E12D}">
      <dgm:prSet/>
      <dgm:spPr/>
      <dgm:t>
        <a:bodyPr/>
        <a:lstStyle/>
        <a:p>
          <a:endParaRPr lang="en-US"/>
        </a:p>
      </dgm:t>
    </dgm:pt>
    <dgm:pt modelId="{EB7CC146-322F-4647-8E22-599AD2C03DC4}">
      <dgm:prSet phldrT="[Text]"/>
      <dgm:spPr>
        <a:solidFill>
          <a:srgbClr val="00B050"/>
        </a:solidFill>
      </dgm:spPr>
      <dgm:t>
        <a:bodyPr/>
        <a:lstStyle/>
        <a:p>
          <a:pPr algn="l"/>
          <a:r>
            <a:rPr lang="th-TH" dirty="0">
              <a:cs typeface="+mj-cs"/>
            </a:rPr>
            <a:t>อาชีพหลัก </a:t>
          </a:r>
          <a:r>
            <a:rPr lang="en-US" dirty="0">
              <a:cs typeface="+mj-cs"/>
            </a:rPr>
            <a:t>: </a:t>
          </a:r>
          <a:r>
            <a:rPr lang="th-TH" dirty="0">
              <a:cs typeface="+mj-cs"/>
            </a:rPr>
            <a:t>เกษตรกรรม</a:t>
          </a:r>
          <a:endParaRPr lang="en-US" dirty="0">
            <a:cs typeface="+mj-cs"/>
          </a:endParaRPr>
        </a:p>
      </dgm:t>
    </dgm:pt>
    <dgm:pt modelId="{6482479B-26CD-499A-83A6-F5267023C331}" type="parTrans" cxnId="{20AEAB9A-2B1E-4A93-8105-B063DFBCE135}">
      <dgm:prSet/>
      <dgm:spPr/>
      <dgm:t>
        <a:bodyPr/>
        <a:lstStyle/>
        <a:p>
          <a:endParaRPr lang="en-US"/>
        </a:p>
      </dgm:t>
    </dgm:pt>
    <dgm:pt modelId="{C3077414-3BFD-4320-8F66-03F6F1D7B615}" type="sibTrans" cxnId="{20AEAB9A-2B1E-4A93-8105-B063DFBCE135}">
      <dgm:prSet/>
      <dgm:spPr/>
      <dgm:t>
        <a:bodyPr/>
        <a:lstStyle/>
        <a:p>
          <a:endParaRPr lang="en-US"/>
        </a:p>
      </dgm:t>
    </dgm:pt>
    <dgm:pt modelId="{2F591D7D-19DA-4037-BC64-6EE3337A2FB7}" type="pres">
      <dgm:prSet presAssocID="{08DE8F00-05F8-4D3C-BE3C-E49093275667}" presName="linearFlow" presStyleCnt="0">
        <dgm:presLayoutVars>
          <dgm:dir/>
          <dgm:resizeHandles val="exact"/>
        </dgm:presLayoutVars>
      </dgm:prSet>
      <dgm:spPr/>
    </dgm:pt>
    <dgm:pt modelId="{E4CCD718-597D-42D0-820E-7038A36B2BC9}" type="pres">
      <dgm:prSet presAssocID="{7A574BE3-B3DA-4686-A510-F335DFBF05A0}" presName="composite" presStyleCnt="0"/>
      <dgm:spPr/>
    </dgm:pt>
    <dgm:pt modelId="{C6A831A6-0F4C-4E14-8D33-3A0EF01993B4}" type="pres">
      <dgm:prSet presAssocID="{7A574BE3-B3DA-4686-A510-F335DFBF05A0}" presName="imgShp" presStyleLbl="fgImgPlace1" presStyleIdx="0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0056C1F9-E9DE-48FE-A8FB-C091C2412C92}" type="pres">
      <dgm:prSet presAssocID="{7A574BE3-B3DA-4686-A510-F335DFBF05A0}" presName="txShp" presStyleLbl="node1" presStyleIdx="0" presStyleCnt="2" custLinFactNeighborY="-1648">
        <dgm:presLayoutVars>
          <dgm:bulletEnabled val="1"/>
        </dgm:presLayoutVars>
      </dgm:prSet>
      <dgm:spPr/>
    </dgm:pt>
    <dgm:pt modelId="{6DFC73EF-C3D4-4DB3-97A3-0AFBF74D8AA2}" type="pres">
      <dgm:prSet presAssocID="{19C76878-B556-416E-8A66-07D3B110F4FA}" presName="spacing" presStyleCnt="0"/>
      <dgm:spPr/>
    </dgm:pt>
    <dgm:pt modelId="{5DF91771-2F14-4435-87CD-7C0C5385538E}" type="pres">
      <dgm:prSet presAssocID="{EB7CC146-322F-4647-8E22-599AD2C03DC4}" presName="composite" presStyleCnt="0"/>
      <dgm:spPr/>
    </dgm:pt>
    <dgm:pt modelId="{4F677863-EA32-4DE5-AF2E-095B170BAFFD}" type="pres">
      <dgm:prSet presAssocID="{EB7CC146-322F-4647-8E22-599AD2C03DC4}" presName="imgShp" presStyleLbl="fgImgPlace1" presStyleIdx="1" presStyleCnt="2"/>
      <dgm:spPr>
        <a:solidFill>
          <a:schemeClr val="tx2">
            <a:lumMod val="75000"/>
          </a:schemeClr>
        </a:solidFill>
        <a:ln>
          <a:solidFill>
            <a:srgbClr val="0070C0"/>
          </a:solidFill>
        </a:ln>
      </dgm:spPr>
    </dgm:pt>
    <dgm:pt modelId="{A04EC0B8-BCF2-465D-A93C-0FF3A08D513C}" type="pres">
      <dgm:prSet presAssocID="{EB7CC146-322F-4647-8E22-599AD2C03DC4}" presName="txShp" presStyleLbl="node1" presStyleIdx="1" presStyleCnt="2">
        <dgm:presLayoutVars>
          <dgm:bulletEnabled val="1"/>
        </dgm:presLayoutVars>
      </dgm:prSet>
      <dgm:spPr/>
    </dgm:pt>
  </dgm:ptLst>
  <dgm:cxnLst>
    <dgm:cxn modelId="{478CA689-4261-4D22-AE89-8D651C78E12D}" srcId="{08DE8F00-05F8-4D3C-BE3C-E49093275667}" destId="{7A574BE3-B3DA-4686-A510-F335DFBF05A0}" srcOrd="0" destOrd="0" parTransId="{31D070E7-C2A0-43B5-AEE4-3C321ADD52A8}" sibTransId="{19C76878-B556-416E-8A66-07D3B110F4FA}"/>
    <dgm:cxn modelId="{42FCBB98-56B6-430D-9BD2-91DA3CDDDB79}" type="presOf" srcId="{08DE8F00-05F8-4D3C-BE3C-E49093275667}" destId="{2F591D7D-19DA-4037-BC64-6EE3337A2FB7}" srcOrd="0" destOrd="0" presId="urn:microsoft.com/office/officeart/2005/8/layout/vList3"/>
    <dgm:cxn modelId="{20AEAB9A-2B1E-4A93-8105-B063DFBCE135}" srcId="{08DE8F00-05F8-4D3C-BE3C-E49093275667}" destId="{EB7CC146-322F-4647-8E22-599AD2C03DC4}" srcOrd="1" destOrd="0" parTransId="{6482479B-26CD-499A-83A6-F5267023C331}" sibTransId="{C3077414-3BFD-4320-8F66-03F6F1D7B615}"/>
    <dgm:cxn modelId="{07AEA6B1-679D-4C05-8653-A3BF9E0A6A50}" type="presOf" srcId="{EB7CC146-322F-4647-8E22-599AD2C03DC4}" destId="{A04EC0B8-BCF2-465D-A93C-0FF3A08D513C}" srcOrd="0" destOrd="0" presId="urn:microsoft.com/office/officeart/2005/8/layout/vList3"/>
    <dgm:cxn modelId="{A4518FEF-FF25-427F-A5C2-69DA6C4EEEE0}" type="presOf" srcId="{7A574BE3-B3DA-4686-A510-F335DFBF05A0}" destId="{0056C1F9-E9DE-48FE-A8FB-C091C2412C92}" srcOrd="0" destOrd="0" presId="urn:microsoft.com/office/officeart/2005/8/layout/vList3"/>
    <dgm:cxn modelId="{BFFA8EDC-F5CD-4FC2-9845-1D2BB8443FDF}" type="presParOf" srcId="{2F591D7D-19DA-4037-BC64-6EE3337A2FB7}" destId="{E4CCD718-597D-42D0-820E-7038A36B2BC9}" srcOrd="0" destOrd="0" presId="urn:microsoft.com/office/officeart/2005/8/layout/vList3"/>
    <dgm:cxn modelId="{856EF38D-52AE-4EF0-8809-83D049D4EA0A}" type="presParOf" srcId="{E4CCD718-597D-42D0-820E-7038A36B2BC9}" destId="{C6A831A6-0F4C-4E14-8D33-3A0EF01993B4}" srcOrd="0" destOrd="0" presId="urn:microsoft.com/office/officeart/2005/8/layout/vList3"/>
    <dgm:cxn modelId="{2361BD2C-F39A-4F7E-9DC1-C5DF037AEE8B}" type="presParOf" srcId="{E4CCD718-597D-42D0-820E-7038A36B2BC9}" destId="{0056C1F9-E9DE-48FE-A8FB-C091C2412C92}" srcOrd="1" destOrd="0" presId="urn:microsoft.com/office/officeart/2005/8/layout/vList3"/>
    <dgm:cxn modelId="{A1E50F5C-0A0C-44AB-816C-E04087CFA892}" type="presParOf" srcId="{2F591D7D-19DA-4037-BC64-6EE3337A2FB7}" destId="{6DFC73EF-C3D4-4DB3-97A3-0AFBF74D8AA2}" srcOrd="1" destOrd="0" presId="urn:microsoft.com/office/officeart/2005/8/layout/vList3"/>
    <dgm:cxn modelId="{D33EFF23-3C05-44CC-9DEC-8241730A0FD7}" type="presParOf" srcId="{2F591D7D-19DA-4037-BC64-6EE3337A2FB7}" destId="{5DF91771-2F14-4435-87CD-7C0C5385538E}" srcOrd="2" destOrd="0" presId="urn:microsoft.com/office/officeart/2005/8/layout/vList3"/>
    <dgm:cxn modelId="{9D12E17D-60BE-4161-8267-97A25C23650C}" type="presParOf" srcId="{5DF91771-2F14-4435-87CD-7C0C5385538E}" destId="{4F677863-EA32-4DE5-AF2E-095B170BAFFD}" srcOrd="0" destOrd="0" presId="urn:microsoft.com/office/officeart/2005/8/layout/vList3"/>
    <dgm:cxn modelId="{ACC50AE2-DE3B-498A-B6FC-4FE46984C9F9}" type="presParOf" srcId="{5DF91771-2F14-4435-87CD-7C0C5385538E}" destId="{A04EC0B8-BCF2-465D-A93C-0FF3A08D51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7972" y="1342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พื้นที่</a:t>
          </a:r>
          <a:r>
            <a:rPr lang="en-US" sz="3200" kern="1200" dirty="0">
              <a:cs typeface="+mj-cs"/>
            </a:rPr>
            <a:t> </a:t>
          </a:r>
          <a:r>
            <a:rPr lang="en-US" sz="3200" kern="1200" dirty="0">
              <a:latin typeface="Angsana New" panose="02020603050405020304" pitchFamily="18" charset="-34"/>
              <a:cs typeface="+mj-cs"/>
            </a:rPr>
            <a:t>6,010</a:t>
          </a:r>
          <a:r>
            <a:rPr lang="en-US" sz="3200" kern="1200" dirty="0">
              <a:cs typeface="+mj-cs"/>
            </a:rPr>
            <a:t> </a:t>
          </a:r>
          <a:r>
            <a:rPr lang="th-TH" sz="3200" kern="1200" dirty="0">
              <a:cs typeface="+mj-cs"/>
            </a:rPr>
            <a:t>ตร.กม.</a:t>
          </a:r>
          <a:endParaRPr lang="en-US" sz="3200" kern="1200" dirty="0">
            <a:cs typeface="+mj-cs"/>
          </a:endParaRPr>
        </a:p>
      </dsp:txBody>
      <dsp:txXfrm rot="10800000">
        <a:off x="1585859" y="1342"/>
        <a:ext cx="4348123" cy="871549"/>
      </dsp:txXfrm>
    </dsp:sp>
    <dsp:sp modelId="{C6A831A6-0F4C-4E14-8D33-3A0EF01993B4}">
      <dsp:nvSpPr>
        <dsp:cNvPr id="0" name=""/>
        <dsp:cNvSpPr/>
      </dsp:nvSpPr>
      <dsp:spPr>
        <a:xfrm>
          <a:off x="932198" y="1342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7972" y="1133054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เขตการปกครอง 8 อำเภอ 70 ตำบล</a:t>
          </a:r>
          <a:endParaRPr lang="en-US" sz="3200" kern="1200" dirty="0">
            <a:cs typeface="+mj-cs"/>
          </a:endParaRPr>
        </a:p>
      </dsp:txBody>
      <dsp:txXfrm rot="10800000">
        <a:off x="1585859" y="1133054"/>
        <a:ext cx="4348123" cy="871549"/>
      </dsp:txXfrm>
    </dsp:sp>
    <dsp:sp modelId="{4F677863-EA32-4DE5-AF2E-095B170BAFFD}">
      <dsp:nvSpPr>
        <dsp:cNvPr id="0" name=""/>
        <dsp:cNvSpPr/>
      </dsp:nvSpPr>
      <dsp:spPr>
        <a:xfrm>
          <a:off x="932198" y="1133054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999B-CD7C-4DD4-A4E0-A902D1A79371}">
      <dsp:nvSpPr>
        <dsp:cNvPr id="0" name=""/>
        <dsp:cNvSpPr/>
      </dsp:nvSpPr>
      <dsp:spPr>
        <a:xfrm rot="10800000">
          <a:off x="1367972" y="2266109"/>
          <a:ext cx="4566010" cy="871549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329" tIns="121920" rIns="227584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200" kern="1200" dirty="0">
              <a:cs typeface="+mj-cs"/>
            </a:rPr>
            <a:t>ประชากร  509,650 คน</a:t>
          </a:r>
          <a:endParaRPr lang="en-US" sz="3200" kern="1200" dirty="0">
            <a:cs typeface="+mj-cs"/>
          </a:endParaRPr>
        </a:p>
      </dsp:txBody>
      <dsp:txXfrm rot="10800000">
        <a:off x="1585859" y="2266109"/>
        <a:ext cx="4348123" cy="871549"/>
      </dsp:txXfrm>
    </dsp:sp>
    <dsp:sp modelId="{932B4F61-0612-40E3-86FD-856B0080CCDE}">
      <dsp:nvSpPr>
        <dsp:cNvPr id="0" name=""/>
        <dsp:cNvSpPr/>
      </dsp:nvSpPr>
      <dsp:spPr>
        <a:xfrm>
          <a:off x="932198" y="2264767"/>
          <a:ext cx="871549" cy="871549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C1F9-E9DE-48FE-A8FB-C091C2412C92}">
      <dsp:nvSpPr>
        <dsp:cNvPr id="0" name=""/>
        <dsp:cNvSpPr/>
      </dsp:nvSpPr>
      <dsp:spPr>
        <a:xfrm rot="10800000">
          <a:off x="1360816" y="0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/>
            <a:t>ชาย </a:t>
          </a:r>
          <a:r>
            <a:rPr lang="th-TH" sz="3100" kern="1200" dirty="0">
              <a:cs typeface="+mj-cs"/>
            </a:rPr>
            <a:t>252,415</a:t>
          </a:r>
          <a:r>
            <a:rPr lang="th-TH" sz="3100" kern="1200" dirty="0"/>
            <a:t> คน หญิง </a:t>
          </a:r>
          <a:r>
            <a:rPr lang="th-TH" sz="3100" kern="1200" dirty="0">
              <a:cs typeface="+mj-cs"/>
            </a:rPr>
            <a:t>257,235 </a:t>
          </a:r>
          <a:r>
            <a:rPr lang="th-TH" sz="3100" kern="1200" dirty="0"/>
            <a:t>คน</a:t>
          </a:r>
          <a:endParaRPr lang="en-US" sz="3100" kern="1200" dirty="0"/>
        </a:p>
      </dsp:txBody>
      <dsp:txXfrm rot="10800000">
        <a:off x="1571547" y="0"/>
        <a:ext cx="4355279" cy="842924"/>
      </dsp:txXfrm>
    </dsp:sp>
    <dsp:sp modelId="{C6A831A6-0F4C-4E14-8D33-3A0EF01993B4}">
      <dsp:nvSpPr>
        <dsp:cNvPr id="0" name=""/>
        <dsp:cNvSpPr/>
      </dsp:nvSpPr>
      <dsp:spPr>
        <a:xfrm>
          <a:off x="939354" y="231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EC0B8-BCF2-465D-A93C-0FF3A08D513C}">
      <dsp:nvSpPr>
        <dsp:cNvPr id="0" name=""/>
        <dsp:cNvSpPr/>
      </dsp:nvSpPr>
      <dsp:spPr>
        <a:xfrm rot="10800000">
          <a:off x="1360816" y="1053887"/>
          <a:ext cx="4566010" cy="842924"/>
        </a:xfrm>
        <a:prstGeom prst="homePlate">
          <a:avLst/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706" tIns="118110" rIns="220472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100" kern="1200" dirty="0">
              <a:cs typeface="+mj-cs"/>
            </a:rPr>
            <a:t>อาชีพหลัก </a:t>
          </a:r>
          <a:r>
            <a:rPr lang="en-US" sz="3100" kern="1200" dirty="0">
              <a:cs typeface="+mj-cs"/>
            </a:rPr>
            <a:t>: </a:t>
          </a:r>
          <a:r>
            <a:rPr lang="th-TH" sz="3100" kern="1200" dirty="0">
              <a:cs typeface="+mj-cs"/>
            </a:rPr>
            <a:t>เกษตรกรรม</a:t>
          </a:r>
          <a:endParaRPr lang="en-US" sz="3100" kern="1200" dirty="0">
            <a:cs typeface="+mj-cs"/>
          </a:endParaRPr>
        </a:p>
      </dsp:txBody>
      <dsp:txXfrm rot="10800000">
        <a:off x="1571547" y="1053887"/>
        <a:ext cx="4355279" cy="842924"/>
      </dsp:txXfrm>
    </dsp:sp>
    <dsp:sp modelId="{4F677863-EA32-4DE5-AF2E-095B170BAFFD}">
      <dsp:nvSpPr>
        <dsp:cNvPr id="0" name=""/>
        <dsp:cNvSpPr/>
      </dsp:nvSpPr>
      <dsp:spPr>
        <a:xfrm>
          <a:off x="939354" y="1053887"/>
          <a:ext cx="842924" cy="842924"/>
        </a:xfrm>
        <a:prstGeom prst="ellipse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51027" y="9428029"/>
            <a:ext cx="2945084" cy="49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  <a:cs typeface="+mn-cs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15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51027" y="9428029"/>
            <a:ext cx="2945084" cy="49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39" tIns="47769" rIns="95539" bIns="47769" anchor="b"/>
          <a:lstStyle/>
          <a:p>
            <a:pPr algn="r" defTabSz="954715" fontAlgn="auto">
              <a:spcBef>
                <a:spcPts val="0"/>
              </a:spcBef>
              <a:spcAft>
                <a:spcPts val="0"/>
              </a:spcAft>
            </a:pPr>
            <a:fld id="{566912E9-B104-4D83-A173-BBE03D96A239}" type="slidenum">
              <a:rPr lang="en-US" sz="1300">
                <a:solidFill>
                  <a:prstClr val="black"/>
                </a:solidFill>
                <a:latin typeface="Calibri"/>
                <a:cs typeface="+mn-cs"/>
              </a:rPr>
              <a:pPr algn="r" defTabSz="954715"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th-TH" sz="1300" dirty="0">
              <a:solidFill>
                <a:prstClr val="black"/>
              </a:solidFill>
              <a:latin typeface="Calibri"/>
              <a:cs typeface="Cordia New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892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18" Type="http://schemas.microsoft.com/office/2007/relationships/hdphoto" Target="../media/hdphoto8.wdp"/><Relationship Id="rId3" Type="http://schemas.openxmlformats.org/officeDocument/2006/relationships/chart" Target="../charts/chart8.xml"/><Relationship Id="rId7" Type="http://schemas.openxmlformats.org/officeDocument/2006/relationships/image" Target="../media/image11.png"/><Relationship Id="rId12" Type="http://schemas.microsoft.com/office/2007/relationships/hdphoto" Target="../media/hdphoto5.wdp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microsoft.com/office/2007/relationships/hdphoto" Target="../media/hdphoto4.wdp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15D6-B856-414A-B0EB-E53F1048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218" y="1431234"/>
            <a:ext cx="9819860" cy="3048000"/>
          </a:xfrm>
        </p:spPr>
        <p:txBody>
          <a:bodyPr anchor="ctr">
            <a:normAutofit/>
          </a:bodyPr>
          <a:lstStyle/>
          <a:p>
            <a:pPr algn="ctr"/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ยินดีต้อนรับ 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นพ.วันชัย  เหล่าเสถียรกิจ</a:t>
            </a:r>
            <a:b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สาธารณสุขนิเทศก์ เขตสุขภาพที่ 11 และคณะ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4F35B-B50F-4B96-A1C9-38758525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721" y="61971"/>
            <a:ext cx="1010943" cy="101094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168028A-710B-49A9-8F26-E465D0133944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สาเหตุการป่วยของผู้ป่วยนอก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แผนภูมิ 1">
            <a:extLst>
              <a:ext uri="{FF2B5EF4-FFF2-40B4-BE49-F238E27FC236}">
                <a16:creationId xmlns:a16="http://schemas.microsoft.com/office/drawing/2014/main" id="{05518B26-8911-4834-A48F-3A9A4C45B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373162"/>
              </p:ext>
            </p:extLst>
          </p:nvPr>
        </p:nvGraphicFramePr>
        <p:xfrm>
          <a:off x="950495" y="1251285"/>
          <a:ext cx="10126662" cy="5053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7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สาเหตุการป่วยของผู้ป่วยใน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1">
            <a:extLst>
              <a:ext uri="{FF2B5EF4-FFF2-40B4-BE49-F238E27FC236}">
                <a16:creationId xmlns:a16="http://schemas.microsoft.com/office/drawing/2014/main" id="{FC3037EF-6659-4456-BFCA-CF6B66B12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494775"/>
              </p:ext>
            </p:extLst>
          </p:nvPr>
        </p:nvGraphicFramePr>
        <p:xfrm>
          <a:off x="1503947" y="1191127"/>
          <a:ext cx="9396664" cy="482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266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585937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สาเหตุการตาย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AFBE5D-4787-4E08-B5C4-055DD553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51837"/>
              </p:ext>
            </p:extLst>
          </p:nvPr>
        </p:nvGraphicFramePr>
        <p:xfrm>
          <a:off x="1334169" y="1389380"/>
          <a:ext cx="9999577" cy="45312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231">
                  <a:extLst>
                    <a:ext uri="{9D8B030D-6E8A-4147-A177-3AD203B41FA5}">
                      <a16:colId xmlns:a16="http://schemas.microsoft.com/office/drawing/2014/main" val="324911947"/>
                    </a:ext>
                  </a:extLst>
                </a:gridCol>
                <a:gridCol w="3465095">
                  <a:extLst>
                    <a:ext uri="{9D8B030D-6E8A-4147-A177-3AD203B41FA5}">
                      <a16:colId xmlns:a16="http://schemas.microsoft.com/office/drawing/2014/main" val="1956716697"/>
                    </a:ext>
                  </a:extLst>
                </a:gridCol>
                <a:gridCol w="1191126">
                  <a:extLst>
                    <a:ext uri="{9D8B030D-6E8A-4147-A177-3AD203B41FA5}">
                      <a16:colId xmlns:a16="http://schemas.microsoft.com/office/drawing/2014/main" val="3251695185"/>
                    </a:ext>
                  </a:extLst>
                </a:gridCol>
                <a:gridCol w="1167063">
                  <a:extLst>
                    <a:ext uri="{9D8B030D-6E8A-4147-A177-3AD203B41FA5}">
                      <a16:colId xmlns:a16="http://schemas.microsoft.com/office/drawing/2014/main" val="1727378975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7080053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33162601"/>
                    </a:ext>
                  </a:extLst>
                </a:gridCol>
                <a:gridCol w="1106904">
                  <a:extLst>
                    <a:ext uri="{9D8B030D-6E8A-4147-A177-3AD203B41FA5}">
                      <a16:colId xmlns:a16="http://schemas.microsoft.com/office/drawing/2014/main" val="2771827208"/>
                    </a:ext>
                  </a:extLst>
                </a:gridCol>
              </a:tblGrid>
              <a:tr h="4119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ลำดับ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สาเหตุการตาย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2556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2557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2558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2559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2561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99544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j-cs"/>
                        </a:rPr>
                        <a:t>เนื้องอก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+mj-cs"/>
                        </a:rPr>
                        <a:t>(C00 - D48)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93.24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103.72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102.11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89.64</a:t>
                      </a:r>
                      <a:endParaRPr lang="en-US" sz="20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100.85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052428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โลหิตเป็นพิษ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(A40 - A41)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52.76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36.43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60.44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50.04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52.78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1025126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โรคปอดบวม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(J12 – J18)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32.37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38.42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51.16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48.66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62.20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334872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โรคหลอดเลือดสมอง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(I60 - I69)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37.22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36.43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42.46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40.78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43.75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954525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โรคระบบประสาท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G00 – G98</a:t>
                      </a: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49.88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19.11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18.17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26.20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58.27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31280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อุบัติเหตุขนส่ง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(V 01 - V99)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31.46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25.68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26.07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22.85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23.54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30262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โรคระบบสืบพันธุ์ ปัสสาวะ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N00 -N99)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14.39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15.52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15.21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13.00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13.54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966659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โรคระบบย่อยอาหาร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(K00 - K92)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18.61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16.52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16.39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12.21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17.07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9699055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โรคหัวใจขาดเลือด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 (I20 – I25)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29.31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30.66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33.18</a:t>
                      </a:r>
                      <a:endParaRPr lang="en-US" sz="180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12.02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34.53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6851736"/>
                  </a:ext>
                </a:extLst>
              </a:tr>
              <a:tr h="4119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70CE9"/>
                          </a:solidFill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โรคทางเดินหายใจส่วนล่างเรื้อรัง (</a:t>
                      </a: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J40 – J47</a:t>
                      </a:r>
                      <a:r>
                        <a:rPr lang="th-TH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Times New Roman" panose="02020603050405020304" pitchFamily="18" charset="0"/>
                          <a:cs typeface="Angsana New" panose="02020603050405020304" pitchFamily="18" charset="-34"/>
                        </a:rPr>
                        <a:t>)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16.09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12.34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12.44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10.24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14.32</a:t>
                      </a:r>
                      <a:endParaRPr lang="en-US" sz="1800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5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8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ร้อยละของเด็กอายุ 0-5 ปี ได้รับการคัดกรองพัฒนาการ(เป้าหมาย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90%)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BD70BB26-A823-4FC4-836D-85F6A1D44798}"/>
              </a:ext>
            </a:extLst>
          </p:cNvPr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11" name="ตาราง 61">
            <a:extLst>
              <a:ext uri="{FF2B5EF4-FFF2-40B4-BE49-F238E27FC236}">
                <a16:creationId xmlns:a16="http://schemas.microsoft.com/office/drawing/2014/main" id="{2E245F29-B18F-468D-84BE-84543097A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1322"/>
              </p:ext>
            </p:extLst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13,171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7,846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59.57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35,784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26,877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75.16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416,015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83.23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แผนภูมิ 62">
            <a:extLst>
              <a:ext uri="{FF2B5EF4-FFF2-40B4-BE49-F238E27FC236}">
                <a16:creationId xmlns:a16="http://schemas.microsoft.com/office/drawing/2014/main" id="{2C7F598D-D932-475C-A720-EBC82747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199556"/>
              </p:ext>
            </p:extLst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ตาราง 54">
            <a:extLst>
              <a:ext uri="{FF2B5EF4-FFF2-40B4-BE49-F238E27FC236}">
                <a16:creationId xmlns:a16="http://schemas.microsoft.com/office/drawing/2014/main" id="{24B63901-C556-488B-BAE7-DAA1D7BEC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83814"/>
              </p:ext>
            </p:extLst>
          </p:nvPr>
        </p:nvGraphicFramePr>
        <p:xfrm>
          <a:off x="7381884" y="1319584"/>
          <a:ext cx="4618772" cy="30944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กลุ่มเป้าหมายไม่สามารถเข้าถึงบริการคัดกรอง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เพิ่มวันจัดบริการคลินิก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WCC 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แยกการจัดบริการออกจากการให้บริการวัคซีน ในสถานบริการทุกระดับ</a:t>
                      </a:r>
                    </a:p>
                    <a:p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-ให้ </a:t>
                      </a:r>
                      <a:r>
                        <a:rPr lang="th-TH" sz="1800" kern="1200" baseline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ม.เคาะประตูบ้านที่มีกลุ่มเป้าหมาย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ครอบครัวผู้ปกครองขาดความตระหนักเรื่องการรับการตรวจคัดกรอง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/>
                        <a:t>-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สร้างความเข้าใจผ่านสื่อ ในระดับพื้นที่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ให้ความรู้ผ่านคลินิก </a:t>
                      </a:r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ANC LR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PP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ทั้งตัวมารดาและครอบครัว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แนะนำการใช้</a:t>
                      </a:r>
                      <a:r>
                        <a:rPr lang="th-TH" sz="1800" baseline="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คู่มื่อ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DSPM DAIM </a:t>
                      </a:r>
                      <a:endParaRPr lang="th-TH" sz="1800" baseline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mother class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กล่องข้อความ 55">
            <a:extLst>
              <a:ext uri="{FF2B5EF4-FFF2-40B4-BE49-F238E27FC236}">
                <a16:creationId xmlns:a16="http://schemas.microsoft.com/office/drawing/2014/main" id="{9B4A001A-33B6-4A7E-A9B3-0694B67DB7EB}"/>
              </a:ext>
            </a:extLst>
          </p:cNvPr>
          <p:cNvSpPr txBox="1"/>
          <p:nvPr/>
        </p:nvSpPr>
        <p:spPr>
          <a:xfrm>
            <a:off x="9110915" y="177224"/>
            <a:ext cx="1653421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A0728A-CE11-4254-8238-013ADD66A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99736" l="3232" r="96970">
                        <a14:backgroundMark x1="11919" y1="32279" x2="30909" y2="10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1013" y="1312671"/>
            <a:ext cx="3427592" cy="4877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2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ร้อยละของเด็กอายุ 0-5 ปี ได้รับการคัดกรองพัฒนาการ(เป้าหมาย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90%)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397303" y="1647385"/>
            <a:ext cx="3482542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3 ปีย้อนหลัง </a:t>
            </a:r>
          </a:p>
        </p:txBody>
      </p:sp>
      <p:graphicFrame>
        <p:nvGraphicFramePr>
          <p:cNvPr id="62" name="ตาราง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95376"/>
              </p:ext>
            </p:extLst>
          </p:nvPr>
        </p:nvGraphicFramePr>
        <p:xfrm>
          <a:off x="7376608" y="4537849"/>
          <a:ext cx="4618772" cy="16591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86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13,171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7,846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59.57</a:t>
                      </a:r>
                      <a:endParaRPr lang="en-US" sz="2000" b="1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35,784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26,877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75.16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86">
                <a:tc>
                  <a:txBody>
                    <a:bodyPr/>
                    <a:lstStyle/>
                    <a:p>
                      <a:pPr algn="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416,015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83.23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แผนภูมิ 62"/>
          <p:cNvGraphicFramePr/>
          <p:nvPr>
            <p:extLst>
              <p:ext uri="{D42A27DB-BD31-4B8C-83A1-F6EECF244321}">
                <p14:modId xmlns:p14="http://schemas.microsoft.com/office/powerpoint/2010/main" val="1768921890"/>
              </p:ext>
            </p:extLst>
          </p:nvPr>
        </p:nvGraphicFramePr>
        <p:xfrm>
          <a:off x="554398" y="2465056"/>
          <a:ext cx="3168352" cy="274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5" name="ตาราง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27982"/>
              </p:ext>
            </p:extLst>
          </p:nvPr>
        </p:nvGraphicFramePr>
        <p:xfrm>
          <a:off x="7381884" y="1319584"/>
          <a:ext cx="4618772" cy="30944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9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34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553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กลุ่มเป้าหมายไม่สามารถเข้าถึงบริการคัดกรอง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เพิ่มวันจัดบริการคลินิก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WCC 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หรือ แยกการจัดบริการออกจากการให้บริการวัคซีน ในสถานบริการทุกระดับ</a:t>
                      </a:r>
                    </a:p>
                    <a:p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-ให้ </a:t>
                      </a:r>
                      <a:r>
                        <a:rPr lang="th-TH" sz="1800" kern="1200" baseline="0" dirty="0" err="1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อส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ม.เคาะประตูบ้านที่มีกลุ่มเป้าหมาย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ครอบครัวผู้ปกครองขาดความตระหนักเรื่องการรับการตรวจคัดกรอง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th-TH" sz="1800" dirty="0"/>
                        <a:t>-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สร้างความเข้าใจผ่านสื่อ ในระดับพื้นที่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ให้ความรู้ผ่านคลินิก </a:t>
                      </a:r>
                      <a:r>
                        <a:rPr lang="en-US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ANC LR </a:t>
                      </a:r>
                      <a:r>
                        <a:rPr lang="th-TH" sz="1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และ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PP 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ทั้งตัวมารดาและครอบครัว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แนะนำการใช้</a:t>
                      </a:r>
                      <a:r>
                        <a:rPr lang="th-TH" sz="1800" baseline="0" dirty="0" err="1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คู่มื่อ</a:t>
                      </a: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DSPM DAIM </a:t>
                      </a:r>
                      <a:endParaRPr lang="th-TH" sz="1800" baseline="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th-TH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ใน </a:t>
                      </a:r>
                      <a:r>
                        <a:rPr lang="en-US" sz="18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mother class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กล่องข้อความ 55"/>
          <p:cNvSpPr txBox="1"/>
          <p:nvPr/>
        </p:nvSpPr>
        <p:spPr>
          <a:xfrm>
            <a:off x="9110915" y="204520"/>
            <a:ext cx="1653421" cy="917079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PA </a:t>
            </a:r>
            <a:r>
              <a:rPr lang="th-TH" sz="2400" b="1" dirty="0">
                <a:solidFill>
                  <a:srgbClr val="070CE9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อธิบดี/ผู้ตรวจ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D3C4129-4AEF-470B-911D-A2089C48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58" name="Subtitle 2">
            <a:extLst>
              <a:ext uri="{FF2B5EF4-FFF2-40B4-BE49-F238E27FC236}">
                <a16:creationId xmlns:a16="http://schemas.microsoft.com/office/drawing/2014/main" id="{9ADFD97F-44C5-4EF3-A920-5BD1B161C5C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047A4-AE01-4506-BD77-D38C38637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72" b="99736" l="3232" r="96970">
                        <a14:backgroundMark x1="11919" y1="32279" x2="30909" y2="105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1013" y="1312671"/>
            <a:ext cx="3427592" cy="48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96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>
            <a:extLst>
              <a:ext uri="{FF2B5EF4-FFF2-40B4-BE49-F238E27FC236}">
                <a16:creationId xmlns:a16="http://schemas.microsoft.com/office/drawing/2014/main" id="{9ADFD97F-44C5-4EF3-A920-5BD1B161C5C0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EED0F-79EE-4FAB-BC9E-84E34BED0A9C}"/>
              </a:ext>
            </a:extLst>
          </p:cNvPr>
          <p:cNvSpPr txBox="1"/>
          <p:nvPr/>
        </p:nvSpPr>
        <p:spPr>
          <a:xfrm>
            <a:off x="750627" y="71920"/>
            <a:ext cx="10882573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กลุ่มสตรีและเด็กปฐมวัย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ร้อยละของเด็กอายุ 0-5 ปี ได้รับการคัดกรองพัฒนาการ พบสงสัยล่าช้า (เป้าหมาย </a:t>
            </a:r>
            <a:r>
              <a:rPr lang="en-US" sz="2800" b="1" dirty="0">
                <a:solidFill>
                  <a:prstClr val="black"/>
                </a:solidFill>
                <a:latin typeface="TH SarabunPSK" panose="020B0500040200020003" pitchFamily="34" charset="-34"/>
                <a:cs typeface="+mj-cs"/>
                <a:sym typeface="Helvetica Neue Medium"/>
              </a:rPr>
              <a:t>20%)</a:t>
            </a:r>
            <a:endParaRPr lang="th-TH" sz="2800" b="1" dirty="0">
              <a:solidFill>
                <a:prstClr val="black"/>
              </a:solidFill>
              <a:latin typeface="TH SarabunPSK" panose="020B0500040200020003" pitchFamily="34" charset="-34"/>
              <a:cs typeface="+mj-cs"/>
              <a:sym typeface="Helvetica Neue Medium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19688975-DD45-4B5B-A4D6-68406322FFB8}"/>
              </a:ext>
            </a:extLst>
          </p:cNvPr>
          <p:cNvSpPr txBox="1"/>
          <p:nvPr/>
        </p:nvSpPr>
        <p:spPr>
          <a:xfrm>
            <a:off x="335360" y="1202952"/>
            <a:ext cx="2834560" cy="573286"/>
          </a:xfrm>
          <a:prstGeom prst="flowChartOffpage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rgbClr val="0000CC"/>
                </a:solidFill>
                <a:latin typeface="TH SarabunPSK" pitchFamily="34" charset="-34"/>
                <a:cs typeface="+mj-cs"/>
              </a:rPr>
              <a:t>สถานการณ์  3 ปีย้อนหลัง </a:t>
            </a:r>
          </a:p>
        </p:txBody>
      </p:sp>
      <p:graphicFrame>
        <p:nvGraphicFramePr>
          <p:cNvPr id="13" name="ตาราง 61">
            <a:extLst>
              <a:ext uri="{FF2B5EF4-FFF2-40B4-BE49-F238E27FC236}">
                <a16:creationId xmlns:a16="http://schemas.microsoft.com/office/drawing/2014/main" id="{A88E6D61-2CDA-4225-AABD-4DB429C5A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98001"/>
              </p:ext>
            </p:extLst>
          </p:nvPr>
        </p:nvGraphicFramePr>
        <p:xfrm>
          <a:off x="7515490" y="3842927"/>
          <a:ext cx="4484124" cy="214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110">
                <a:tc>
                  <a:txBody>
                    <a:bodyPr/>
                    <a:lstStyle/>
                    <a:p>
                      <a:pPr algn="ctr"/>
                      <a:endParaRPr lang="th-TH" sz="2000" b="1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เป้าหมาย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ร้อยละ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ชุมพร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</a:t>
                      </a:r>
                      <a:r>
                        <a:rPr lang="th-TH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,</a:t>
                      </a: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846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1,401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17.86</a:t>
                      </a:r>
                      <a:endParaRPr lang="en-US" sz="2000" dirty="0"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เขต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26,897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7,621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28.33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110">
                <a:tc>
                  <a:txBody>
                    <a:bodyPr/>
                    <a:lstStyle/>
                    <a:p>
                      <a:pPr algn="r"/>
                      <a:r>
                        <a:rPr lang="th-TH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ประเทศ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346,230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81,084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23.42</a:t>
                      </a:r>
                      <a:endParaRPr lang="th-TH" sz="20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แผนภูมิ 54">
            <a:extLst>
              <a:ext uri="{FF2B5EF4-FFF2-40B4-BE49-F238E27FC236}">
                <a16:creationId xmlns:a16="http://schemas.microsoft.com/office/drawing/2014/main" id="{8AFC2CFC-DB94-40C8-B43A-8D28109DB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049366"/>
              </p:ext>
            </p:extLst>
          </p:nvPr>
        </p:nvGraphicFramePr>
        <p:xfrm>
          <a:off x="335360" y="1784987"/>
          <a:ext cx="2834560" cy="251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8" name="ตาราง 62">
            <a:extLst>
              <a:ext uri="{FF2B5EF4-FFF2-40B4-BE49-F238E27FC236}">
                <a16:creationId xmlns:a16="http://schemas.microsoft.com/office/drawing/2014/main" id="{7ED8503E-205E-4B97-BA6E-16DF76755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39934"/>
              </p:ext>
            </p:extLst>
          </p:nvPr>
        </p:nvGraphicFramePr>
        <p:xfrm>
          <a:off x="7515491" y="1196752"/>
          <a:ext cx="4484125" cy="24524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57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ปัญหา/ข้อจำกัด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มาตรการขับเคลื่อน</a:t>
                      </a:r>
                      <a:endParaRPr lang="th-TH" sz="24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475"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เจ้าหน้าที่ขาดทักษะการค้นหา/คัดกรองพัฒนาการ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</a:t>
                      </a: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ทำแผนการอบรม/ฟื้นฟู ต่อเนื่องทุกปี</a:t>
                      </a:r>
                    </a:p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 จัดทีมติดตามนิเทศการตรวจคัดกรองในระดับพื้นที่ และจังหวัด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8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อุปกรณ์/เครื่องมือ</a:t>
                      </a:r>
                      <a:r>
                        <a:rPr lang="th-TH" sz="1800" kern="1200" baseline="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ชำรุด ไม่ครบถ้วนและไม่เพียงพอ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Angsana New" panose="02020603050405020304" pitchFamily="18" charset="-34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kern="1200" dirty="0">
                          <a:effectLst/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-สำรวจ/จัดหาอุปกรณ์ สนับสนุนสถานบริการทุกระดับ</a:t>
                      </a:r>
                      <a:endParaRPr lang="th-TH" sz="1800" b="1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7" name="Picture 56">
            <a:extLst>
              <a:ext uri="{FF2B5EF4-FFF2-40B4-BE49-F238E27FC236}">
                <a16:creationId xmlns:a16="http://schemas.microsoft.com/office/drawing/2014/main" id="{DD3C4129-4AEF-470B-911D-A2089C48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AF3E3-0323-4DBA-BEC8-B61EF5665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35" b="91194" l="9777" r="89804">
                        <a14:backgroundMark x1="18017" y1="29746" x2="23883" y2="105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03514" y="1026027"/>
            <a:ext cx="2318906" cy="1654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3E1A3-F546-4A60-98A0-208837313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61" b="99837" l="9942" r="89766">
                        <a14:backgroundMark x1="14620" y1="28595" x2="22222" y2="17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3559" y="1051625"/>
            <a:ext cx="1832185" cy="1639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0CF61-F65D-4A8D-BB57-06AD34915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534" b="92736" l="5764" r="89914">
                        <a14:backgroundMark x1="9414" y1="17568" x2="16907" y2="133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4777" y="2308445"/>
            <a:ext cx="2357563" cy="134070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D344218-32A6-4627-99A5-53C8C925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19" b="89922" l="10000" r="95085">
                        <a14:backgroundMark x1="14746" y1="40827" x2="27627" y2="152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3618" y="2794550"/>
            <a:ext cx="2318906" cy="152104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4C794C-01BA-48A3-87D9-7A0390FB8A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713" b="99010" l="14075" r="78552">
                        <a14:backgroundMark x1="20375" y1="24505" x2="26408" y2="175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3321" y="3535809"/>
            <a:ext cx="1648887" cy="89296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BD66B1A-0244-4DA2-9FC0-DC8109F8E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398" b="95444" l="9958" r="89902">
                        <a14:backgroundMark x1="15428" y1="70504" x2="24684" y2="51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1587" y="3880407"/>
            <a:ext cx="2832169" cy="165640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6BC2D07-FCDA-47CA-A3AA-AA04ED54D5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6744" b="87091" l="10073" r="82282">
                        <a14:backgroundMark x1="16505" y1="16185" x2="28034" y2="119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5794" y="4883867"/>
            <a:ext cx="2192553" cy="138098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03D92-915A-4B53-A329-B14DA8F103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793" b="92279" l="19828" r="70936">
                        <a14:backgroundMark x1="23645" y1="31638" x2="27833" y2="246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4060" y="4108832"/>
            <a:ext cx="3419508" cy="21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5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EC35DAF-F63A-4497-A968-CF2DA692C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0" y="-1"/>
            <a:ext cx="12203946" cy="685800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D134C7-6305-4178-9CF9-B1DAF0811BB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7CA20-A4AA-444C-B983-E1A1D0FB6A19}"/>
              </a:ext>
            </a:extLst>
          </p:cNvPr>
          <p:cNvSpPr/>
          <p:nvPr/>
        </p:nvSpPr>
        <p:spPr>
          <a:xfrm>
            <a:off x="-11946" y="0"/>
            <a:ext cx="12203946" cy="684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FE9FF-F5CC-4F11-80C1-1EDAD285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02F7CF9-66EB-4D13-8815-29C550A0EDAD}"/>
              </a:ext>
            </a:extLst>
          </p:cNvPr>
          <p:cNvSpPr txBox="1">
            <a:spLocks/>
          </p:cNvSpPr>
          <p:nvPr/>
        </p:nvSpPr>
        <p:spPr>
          <a:xfrm>
            <a:off x="2855727" y="3135866"/>
            <a:ext cx="7207154" cy="224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คำขวัญประจำจังหวัดชุมพร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ประตูภาคใต้ ไหว้เสด็จในกรม ชมไร่กาแฟ 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cap="none" dirty="0">
                <a:ln w="10160">
                  <a:solidFill>
                    <a:srgbClr val="070CE9"/>
                  </a:solidFill>
                  <a:prstDash val="solid"/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แลหาดทรายรี ดีกล้วยเล็บมือ ขึ้นชื่อรังนก</a:t>
            </a:r>
            <a:endParaRPr lang="en-US" sz="4800" cap="none" dirty="0">
              <a:ln w="10160">
                <a:solidFill>
                  <a:srgbClr val="070CE9"/>
                </a:solidFill>
                <a:prstDash val="solid"/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5AFC2B-B3CD-41A7-A73D-FCC8A178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6186F91-A473-4186-8C70-62BFB58380AA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70267-E333-413E-8E12-EAD5F7EC7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10" y="214469"/>
            <a:ext cx="2568979" cy="34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4467F-5D5D-42E1-8014-60FD8AF7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1" b="11138"/>
          <a:stretch/>
        </p:blipFill>
        <p:spPr>
          <a:xfrm>
            <a:off x="1" y="-1"/>
            <a:ext cx="12191999" cy="685800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734FC0-05DD-434D-9114-D2FCBB53D264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8EA00A-4B04-408B-927C-5FC7484BA9A6}"/>
              </a:ext>
            </a:extLst>
          </p:cNvPr>
          <p:cNvSpPr txBox="1">
            <a:spLocks/>
          </p:cNvSpPr>
          <p:nvPr/>
        </p:nvSpPr>
        <p:spPr>
          <a:xfrm>
            <a:off x="3069610" y="1553056"/>
            <a:ext cx="7207154" cy="3305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วิสัยทัศน์จังหวัดชุมพร</a:t>
            </a:r>
          </a:p>
          <a:p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ชุมพรน่าอยู่ ประตูทองสองฝั่งทะเล </a:t>
            </a:r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h-TH" sz="48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เกษตรกรรมยั่งยืน การท่องเที่ยวคุณภาพ</a:t>
            </a:r>
            <a:endParaRPr lang="en-US" sz="48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EA3E1-3479-4412-834F-087E3065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FA8A599-AFCA-41C9-BDA3-9BB3CCD978D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29586C-B35D-436E-88D5-F5C3178F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ln>
                  <a:solidFill>
                    <a:srgbClr val="070CE9"/>
                  </a:solidFill>
                </a:ln>
                <a:solidFill>
                  <a:srgbClr val="070C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ln>
                <a:solidFill>
                  <a:srgbClr val="070CE9"/>
                </a:solidFill>
              </a:ln>
              <a:solidFill>
                <a:srgbClr val="070C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077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4469"/>
            <a:ext cx="276025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ข้อมูลทั่วไป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41E2749-1769-47F8-9AB8-FFD280CCF3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940850"/>
              </p:ext>
            </p:extLst>
          </p:nvPr>
        </p:nvGraphicFramePr>
        <p:xfrm>
          <a:off x="5016225" y="950119"/>
          <a:ext cx="6866181" cy="31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2C38E5F-8D4E-410A-AB76-F94101BA3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347113"/>
              </p:ext>
            </p:extLst>
          </p:nvPr>
        </p:nvGraphicFramePr>
        <p:xfrm>
          <a:off x="5043519" y="4316372"/>
          <a:ext cx="6866181" cy="189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6D2C08-8AFB-48B3-9417-67C0B4FE8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8716" y="1407457"/>
            <a:ext cx="3389778" cy="482391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51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 fontScale="90000"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ปิรามิดประชากร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82C37-C708-4D60-9A0F-E4EA6C2B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8091"/>
              </p:ext>
            </p:extLst>
          </p:nvPr>
        </p:nvGraphicFramePr>
        <p:xfrm>
          <a:off x="6787661" y="1335127"/>
          <a:ext cx="4289496" cy="3992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44748">
                  <a:extLst>
                    <a:ext uri="{9D8B030D-6E8A-4147-A177-3AD203B41FA5}">
                      <a16:colId xmlns:a16="http://schemas.microsoft.com/office/drawing/2014/main" val="2837380292"/>
                    </a:ext>
                  </a:extLst>
                </a:gridCol>
                <a:gridCol w="2144748">
                  <a:extLst>
                    <a:ext uri="{9D8B030D-6E8A-4147-A177-3AD203B41FA5}">
                      <a16:colId xmlns:a16="http://schemas.microsoft.com/office/drawing/2014/main" val="207053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cs typeface="+mj-cs"/>
                        </a:rPr>
                        <a:t>อำเภอ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cs typeface="+mj-cs"/>
                        </a:rPr>
                        <a:t>ประชากร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1. 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เมือง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149,176</a:t>
                      </a:r>
                      <a:endParaRPr lang="en-US" sz="18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70888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2.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ท่าแซะ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86,062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6757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3.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ปะทิว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48,346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28938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4.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หลังสวน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73,642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918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5.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 ละแม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29,576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58230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6.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พะโต๊ะ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24,291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2534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7. </a:t>
                      </a:r>
                      <a:r>
                        <a:rPr lang="th-TH" sz="2400" b="1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สวี</a:t>
                      </a:r>
                      <a:endParaRPr lang="en-US" sz="20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73,123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52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8. </a:t>
                      </a:r>
                      <a:r>
                        <a:rPr lang="th-TH" sz="2400" b="1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ทุ่งตะโก</a:t>
                      </a:r>
                      <a:endParaRPr lang="en-US" sz="20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Times New Roman" panose="02020603050405020304" pitchFamily="18" charset="0"/>
                        <a:cs typeface="+mj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25,434</a:t>
                      </a:r>
                      <a:endParaRPr lang="en-US" sz="1800" b="1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3293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Times New Roman" panose="02020603050405020304" pitchFamily="18" charset="0"/>
                          <a:cs typeface="+mj-cs"/>
                        </a:rPr>
                        <a:t>รวมทั้งสิ้น</a:t>
                      </a:r>
                      <a:endParaRPr lang="en-US" sz="2400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70CE9"/>
                          </a:solidFill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Angsana New" panose="02020603050405020304" pitchFamily="18" charset="-34"/>
                        </a:rPr>
                        <a:t>509,650</a:t>
                      </a:r>
                      <a:endParaRPr lang="en-US" sz="1800" b="1" dirty="0">
                        <a:solidFill>
                          <a:srgbClr val="070CE9"/>
                        </a:solidFill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5383942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01CD1F9-EE3B-436E-844A-25E7A6D4357A}"/>
              </a:ext>
            </a:extLst>
          </p:cNvPr>
          <p:cNvPicPr/>
          <p:nvPr/>
        </p:nvPicPr>
        <p:blipFill>
          <a:blip r:embed="rId3"/>
          <a:srcRect l="51264" t="16667" b="21795"/>
          <a:stretch>
            <a:fillRect/>
          </a:stretch>
        </p:blipFill>
        <p:spPr bwMode="auto">
          <a:xfrm>
            <a:off x="825378" y="1335127"/>
            <a:ext cx="5540253" cy="399288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6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สถานบริการ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3DCD0C-A4A1-4EAF-A421-E25677149102}"/>
              </a:ext>
            </a:extLst>
          </p:cNvPr>
          <p:cNvGraphicFramePr>
            <a:graphicFrameLocks noGrp="1"/>
          </p:cNvGraphicFramePr>
          <p:nvPr/>
        </p:nvGraphicFramePr>
        <p:xfrm>
          <a:off x="1390652" y="1352711"/>
          <a:ext cx="9497928" cy="4783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716">
                  <a:extLst>
                    <a:ext uri="{9D8B030D-6E8A-4147-A177-3AD203B41FA5}">
                      <a16:colId xmlns:a16="http://schemas.microsoft.com/office/drawing/2014/main" val="3639567995"/>
                    </a:ext>
                  </a:extLst>
                </a:gridCol>
                <a:gridCol w="1072180">
                  <a:extLst>
                    <a:ext uri="{9D8B030D-6E8A-4147-A177-3AD203B41FA5}">
                      <a16:colId xmlns:a16="http://schemas.microsoft.com/office/drawing/2014/main" val="4179146868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26318092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1331406741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1750403064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2348418893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142043905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167117464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4200326618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591991356"/>
                    </a:ext>
                  </a:extLst>
                </a:gridCol>
                <a:gridCol w="863448">
                  <a:extLst>
                    <a:ext uri="{9D8B030D-6E8A-4147-A177-3AD203B41FA5}">
                      <a16:colId xmlns:a16="http://schemas.microsoft.com/office/drawing/2014/main" val="3127646290"/>
                    </a:ext>
                  </a:extLst>
                </a:gridCol>
              </a:tblGrid>
              <a:tr h="39861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ลำดับ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อำเภอ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j-cs"/>
                        </a:rPr>
                        <a:t>โรงพยาบาล</a:t>
                      </a:r>
                      <a:endParaRPr lang="en-US" dirty="0">
                        <a:cs typeface="+mj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รพ.สต.</a:t>
                      </a:r>
                      <a:r>
                        <a:rPr lang="en-US" sz="1800" spc="-30" dirty="0"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/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1800" spc="-30" dirty="0">
                          <a:effectLst/>
                          <a:latin typeface="Angsana New" panose="02020603050405020304" pitchFamily="18" charset="-34"/>
                          <a:ea typeface="SimSun" panose="02010600030101010101" pitchFamily="2" charset="-122"/>
                          <a:cs typeface="+mj-cs"/>
                        </a:rPr>
                        <a:t>PCU</a:t>
                      </a:r>
                      <a:endParaRPr lang="en-US" sz="1400" dirty="0">
                        <a:effectLst/>
                        <a:latin typeface="Angsana New" panose="02020603050405020304" pitchFamily="18" charset="-34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คลินิกแพทย์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6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คลินิก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600" spc="-3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ทันตกรรม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4126939"/>
                  </a:ext>
                </a:extLst>
              </a:tr>
              <a:tr h="398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กระทรวง สธ.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1143000" algn="l"/>
                        </a:tabLst>
                        <a:defRPr/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กระทรวงอื่น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เอกชน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anchor="ctr">
                    <a:solidFill>
                      <a:srgbClr val="63A0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35635"/>
                  </a:ext>
                </a:extLst>
              </a:tr>
              <a:tr h="398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แห่ง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รวมเตียง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>
                    <a:solidFill>
                      <a:srgbClr val="63A0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1073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18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เมืองชุมพร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519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200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73255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ท่าแซะ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60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17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7840560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ปะทิว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9353637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หลังสวน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130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16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13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2562242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5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ละแม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8750211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พะโต๊ะ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 dirty="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4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94070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7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สวี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0581975"/>
                  </a:ext>
                </a:extLst>
              </a:tr>
              <a:tr h="3986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8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ทุ่งตะโก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en-US" sz="2000" spc="-30">
                          <a:solidFill>
                            <a:srgbClr val="070CE9"/>
                          </a:solidFill>
                          <a:effectLst/>
                          <a:latin typeface="TH SarabunPSK" panose="020B0500040200020003" pitchFamily="34" charset="-34"/>
                          <a:ea typeface="SimSun" panose="02010600030101010101" pitchFamily="2" charset="-122"/>
                          <a:cs typeface="+mj-cs"/>
                        </a:rPr>
                        <a:t>-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6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5007682"/>
                  </a:ext>
                </a:extLst>
              </a:tr>
              <a:tr h="39861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รวมทั้งสิ้น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949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1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30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200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99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70</a:t>
                      </a:r>
                      <a:endParaRPr lang="en-US" sz="160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143000" algn="l"/>
                        </a:tabLst>
                      </a:pPr>
                      <a:r>
                        <a:rPr lang="th-TH" sz="2000" spc="-30" dirty="0">
                          <a:solidFill>
                            <a:srgbClr val="070CE9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+mj-cs"/>
                        </a:rPr>
                        <a:t>21</a:t>
                      </a:r>
                      <a:endParaRPr lang="en-US" sz="1600" dirty="0">
                        <a:solidFill>
                          <a:srgbClr val="070CE9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+mj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781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1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4469"/>
            <a:ext cx="3428999" cy="1338587"/>
          </a:xfrm>
        </p:spPr>
        <p:txBody>
          <a:bodyPr>
            <a:normAutofit/>
          </a:bodyPr>
          <a:lstStyle/>
          <a:p>
            <a:r>
              <a:rPr lang="th-TH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สถิติชีพ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7">
            <a:extLst>
              <a:ext uri="{FF2B5EF4-FFF2-40B4-BE49-F238E27FC236}">
                <a16:creationId xmlns:a16="http://schemas.microsoft.com/office/drawing/2014/main" id="{F5EB82C2-28DC-49C4-9F03-3FE6B3A38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206415"/>
              </p:ext>
            </p:extLst>
          </p:nvPr>
        </p:nvGraphicFramePr>
        <p:xfrm>
          <a:off x="1899138" y="1318846"/>
          <a:ext cx="9442941" cy="495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57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4469"/>
            <a:ext cx="7411453" cy="1338587"/>
          </a:xfrm>
        </p:spPr>
        <p:txBody>
          <a:bodyPr>
            <a:normAutofit/>
          </a:bodyPr>
          <a:lstStyle/>
          <a:p>
            <a:pPr lvl="0"/>
            <a:r>
              <a:rPr lang="th-TH" b="1" dirty="0"/>
              <a:t>อัตราตายปริกำเนิด อัตราทารก และเด็ก 0 </a:t>
            </a:r>
            <a:r>
              <a:rPr lang="en-US" b="1" dirty="0"/>
              <a:t>–</a:t>
            </a:r>
            <a:r>
              <a:rPr lang="th-TH" b="1" dirty="0"/>
              <a:t> 5 ปี ตาย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6" name="แผนภูมิ 15">
            <a:extLst>
              <a:ext uri="{FF2B5EF4-FFF2-40B4-BE49-F238E27FC236}">
                <a16:creationId xmlns:a16="http://schemas.microsoft.com/office/drawing/2014/main" id="{98392106-2080-4EE2-A2BE-1F9B1EBDF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230042"/>
              </p:ext>
            </p:extLst>
          </p:nvPr>
        </p:nvGraphicFramePr>
        <p:xfrm>
          <a:off x="1347537" y="1263316"/>
          <a:ext cx="9529010" cy="4729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91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8B59-AB30-4EEE-94B7-E0C092A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4469"/>
            <a:ext cx="7411453" cy="1338587"/>
          </a:xfrm>
        </p:spPr>
        <p:txBody>
          <a:bodyPr>
            <a:normAutofit/>
          </a:bodyPr>
          <a:lstStyle/>
          <a:p>
            <a:pPr lvl="0"/>
            <a:r>
              <a:rPr lang="th-TH" b="1" dirty="0"/>
              <a:t>อัตรามารดาตาย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57" y="61971"/>
            <a:ext cx="1010943" cy="101094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graphicFrame>
        <p:nvGraphicFramePr>
          <p:cNvPr id="7" name="แผนภูมิ 16">
            <a:extLst>
              <a:ext uri="{FF2B5EF4-FFF2-40B4-BE49-F238E27FC236}">
                <a16:creationId xmlns:a16="http://schemas.microsoft.com/office/drawing/2014/main" id="{0C5ECE15-22EB-4564-9210-3909D50F7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268188"/>
              </p:ext>
            </p:extLst>
          </p:nvPr>
        </p:nvGraphicFramePr>
        <p:xfrm>
          <a:off x="1335505" y="1323474"/>
          <a:ext cx="9372600" cy="483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157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370</TotalTime>
  <Words>923</Words>
  <Application>Microsoft Office PowerPoint</Application>
  <PresentationFormat>Widescreen</PresentationFormat>
  <Paragraphs>381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Angsana New</vt:lpstr>
      <vt:lpstr>Arial</vt:lpstr>
      <vt:lpstr>Calibri</vt:lpstr>
      <vt:lpstr>TH SarabunPSK</vt:lpstr>
      <vt:lpstr>Times New Roman</vt:lpstr>
      <vt:lpstr>Tw Cen MT</vt:lpstr>
      <vt:lpstr>Circuit</vt:lpstr>
      <vt:lpstr>ยินดีต้อนรับ  นพ.วันชัย  เหล่าเสถียรกิจ สาธารณสุขนิเทศก์ เขตสุขภาพที่ 11 และคณะ</vt:lpstr>
      <vt:lpstr>ข้อมูลทั่วไป</vt:lpstr>
      <vt:lpstr>ข้อมูลทั่วไป</vt:lpstr>
      <vt:lpstr>ข้อมูลทั่วไป</vt:lpstr>
      <vt:lpstr>ปิรามิดประชากร</vt:lpstr>
      <vt:lpstr>สถานบริการ</vt:lpstr>
      <vt:lpstr>สถิติชีพ</vt:lpstr>
      <vt:lpstr>อัตราตายปริกำเนิด อัตราทารก และเด็ก 0 – 5 ปี ตาย</vt:lpstr>
      <vt:lpstr>อัตรามารดาตาย</vt:lpstr>
      <vt:lpstr>สาเหตุการป่วยของผู้ป่วยนอก</vt:lpstr>
      <vt:lpstr>สาเหตุการป่วยของผู้ป่วยใน</vt:lpstr>
      <vt:lpstr>สาเหตุการตาย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JOBLACK</cp:lastModifiedBy>
  <cp:revision>36</cp:revision>
  <dcterms:created xsi:type="dcterms:W3CDTF">2019-02-13T04:27:05Z</dcterms:created>
  <dcterms:modified xsi:type="dcterms:W3CDTF">2019-02-18T05:43:48Z</dcterms:modified>
</cp:coreProperties>
</file>