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2" r:id="rId3"/>
    <p:sldId id="264" r:id="rId4"/>
    <p:sldId id="263" r:id="rId5"/>
    <p:sldId id="265" r:id="rId6"/>
    <p:sldId id="257" r:id="rId7"/>
    <p:sldId id="266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1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6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3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437" y="2000524"/>
            <a:ext cx="10058400" cy="1184857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นโยบายการดำเนินการควบคุมโรคและภัยสุขภาพ</a:t>
            </a:r>
            <a:endParaRPr lang="en-GB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79" y="3643533"/>
            <a:ext cx="4108362" cy="633330"/>
          </a:xfrm>
        </p:spPr>
        <p:txBody>
          <a:bodyPr anchor="ctr">
            <a:normAutofit/>
          </a:bodyPr>
          <a:lstStyle/>
          <a:p>
            <a:pPr algn="ctr"/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  <a:endParaRPr lang="en-GB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75437" y="463424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65823" y="5037357"/>
            <a:ext cx="8306874" cy="73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40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ดร.นายแพทย์ พิทักษ์พล บุณยมาลิก</a:t>
            </a:r>
            <a:endParaRPr lang="en-GB" sz="4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3054" y="5725730"/>
            <a:ext cx="5832412" cy="73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ผู้ตรวจราชการกระทรวงสาธารณสุข</a:t>
            </a:r>
            <a:endParaRPr lang="en-GB" sz="36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513" y="715764"/>
            <a:ext cx="10571998" cy="970450"/>
          </a:xfrm>
        </p:spPr>
        <p:txBody>
          <a:bodyPr/>
          <a:lstStyle/>
          <a:p>
            <a:r>
              <a:rPr lang="th-TH" sz="4800" dirty="0" smtClean="0"/>
              <a:t>หมอกควัน</a:t>
            </a:r>
            <a:endParaRPr lang="en-GB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" y="1686214"/>
            <a:ext cx="10209025" cy="4664188"/>
          </a:xfrm>
        </p:spPr>
      </p:pic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556" y="896471"/>
            <a:ext cx="9671124" cy="840889"/>
          </a:xfrm>
        </p:spPr>
        <p:txBody>
          <a:bodyPr anchor="ctr"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การขับเคลื่อนงาน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PP&amp;P Excellent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9147"/>
            <a:ext cx="10058400" cy="2887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“คณะทำงานพัฒนาคุณภาพระบบส่งเสริม</a:t>
            </a: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สุขภาพ</a:t>
            </a:r>
          </a:p>
          <a:p>
            <a:pPr marL="0" indent="0" algn="ctr">
              <a:buNone/>
            </a:pP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ป้องกัน</a:t>
            </a: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และควบคุมโรค”</a:t>
            </a:r>
          </a:p>
          <a:p>
            <a:pPr marL="0" indent="0" algn="ctr">
              <a:buNone/>
            </a:pPr>
            <a:r>
              <a:rPr lang="en-US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CPPO</a:t>
            </a:r>
            <a:endParaRPr lang="en-GB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61129" y="-204998"/>
            <a:ext cx="8019073" cy="1041290"/>
          </a:xfrm>
          <a:ln>
            <a:noFill/>
          </a:ln>
          <a:effectLst>
            <a:outerShdw blurRad="50800" dist="50800" dir="5400000" algn="ctr" rotWithShape="0">
              <a:srgbClr val="0070C0"/>
            </a:outerShdw>
          </a:effectLst>
        </p:spPr>
        <p:txBody>
          <a:bodyPr>
            <a:noAutofit/>
          </a:bodyPr>
          <a:lstStyle/>
          <a:p>
            <a:pPr algn="l"/>
            <a:r>
              <a:rPr lang="th-TH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th-TH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แผน ขับเคลื่อน</a:t>
            </a:r>
            <a:r>
              <a:rPr lang="en-US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 PP </a:t>
            </a:r>
            <a:r>
              <a:rPr lang="en-US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Excellence  </a:t>
            </a:r>
            <a:r>
              <a:rPr lang="th-TH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ปี</a:t>
            </a:r>
            <a:r>
              <a:rPr lang="en-US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2562</a:t>
            </a:r>
            <a:endParaRPr lang="en-US" sz="4800" b="1" dirty="0">
              <a:solidFill>
                <a:schemeClr val="tx1"/>
              </a:solidFill>
              <a:effectLst>
                <a:glow rad="177800">
                  <a:schemeClr val="accent4">
                    <a:lumMod val="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itchFamily="34" charset="-34"/>
              <a:cs typeface="LilyUPC" pitchFamily="34" charset="-3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883001" y="779924"/>
            <a:ext cx="1161682" cy="1199857"/>
            <a:chOff x="5329709" y="345330"/>
            <a:chExt cx="1382477" cy="1382477"/>
          </a:xfrm>
        </p:grpSpPr>
        <p:sp>
          <p:nvSpPr>
            <p:cNvPr id="36" name="Oval 35"/>
            <p:cNvSpPr/>
            <p:nvPr/>
          </p:nvSpPr>
          <p:spPr>
            <a:xfrm>
              <a:off x="5329709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5534717" y="502387"/>
              <a:ext cx="1140991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en-US" sz="36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CPPO</a:t>
              </a:r>
              <a:endParaRPr lang="en-US" sz="36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40" name="Pentagon 39"/>
          <p:cNvSpPr/>
          <p:nvPr/>
        </p:nvSpPr>
        <p:spPr>
          <a:xfrm>
            <a:off x="2015279" y="955848"/>
            <a:ext cx="3819940" cy="728015"/>
          </a:xfrm>
          <a:prstGeom prst="homePlate">
            <a:avLst>
              <a:gd name="adj" fmla="val 3040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th-TH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ปัญหาในระบบ </a:t>
            </a:r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PP&amp;P</a:t>
            </a:r>
            <a:r>
              <a:rPr lang="th-TH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endParaRPr lang="en-US" sz="3982" b="0" kern="1200" dirty="0">
              <a:solidFill>
                <a:prstClr val="white"/>
              </a:solidFill>
              <a:effectLst>
                <a:glow rad="127000">
                  <a:srgbClr val="0070C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1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4417" y="779923"/>
            <a:ext cx="1390726" cy="13513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" name="Group 4"/>
          <p:cNvGrpSpPr/>
          <p:nvPr/>
        </p:nvGrpSpPr>
        <p:grpSpPr>
          <a:xfrm>
            <a:off x="10301352" y="683155"/>
            <a:ext cx="1465203" cy="1315418"/>
            <a:chOff x="5282077" y="365079"/>
            <a:chExt cx="1470206" cy="1382477"/>
          </a:xfrm>
        </p:grpSpPr>
        <p:sp>
          <p:nvSpPr>
            <p:cNvPr id="43" name="Oval 5"/>
            <p:cNvSpPr/>
            <p:nvPr/>
          </p:nvSpPr>
          <p:spPr>
            <a:xfrm>
              <a:off x="5282077" y="365079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5420507" y="489663"/>
              <a:ext cx="1331776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th-TH" sz="24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ระบบประกันคุณภาพ</a:t>
              </a:r>
              <a:r>
                <a:rPr lang="en-US" sz="32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PP</a:t>
              </a:r>
              <a:endParaRPr lang="en-US" sz="32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cxnSp>
        <p:nvCxnSpPr>
          <p:cNvPr id="45" name="ตัวเชื่อมต่อตรง 23"/>
          <p:cNvCxnSpPr/>
          <p:nvPr/>
        </p:nvCxnSpPr>
        <p:spPr>
          <a:xfrm>
            <a:off x="9429691" y="1426745"/>
            <a:ext cx="7748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ตัวเชื่อมต่อตรง 23"/>
          <p:cNvCxnSpPr/>
          <p:nvPr/>
        </p:nvCxnSpPr>
        <p:spPr>
          <a:xfrm>
            <a:off x="7095426" y="1426745"/>
            <a:ext cx="7748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507783" y="2237167"/>
            <a:ext cx="4323268" cy="777853"/>
            <a:chOff x="1122431" y="43143"/>
            <a:chExt cx="4569894" cy="962742"/>
          </a:xfrm>
        </p:grpSpPr>
        <p:sp>
          <p:nvSpPr>
            <p:cNvPr id="78" name="Round Same Side Corner Rectangle 77"/>
            <p:cNvSpPr/>
            <p:nvPr/>
          </p:nvSpPr>
          <p:spPr>
            <a:xfrm rot="5400000">
              <a:off x="2926007" y="-1760433"/>
              <a:ext cx="962742" cy="4569894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ound Same Side Corner Rectangle 4"/>
            <p:cNvSpPr txBox="1"/>
            <p:nvPr/>
          </p:nvSpPr>
          <p:spPr>
            <a:xfrm>
              <a:off x="1122432" y="90139"/>
              <a:ext cx="4522897" cy="868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b="1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SELF CARE  HEALTH LITERACY</a:t>
              </a:r>
              <a:endParaRPr lang="en-US" sz="24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800" b="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ประชานิยม จัดการให้ชุมชน/ท้องถิ่น</a:t>
              </a:r>
              <a:endParaRPr lang="en-US" sz="2800" b="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2209" y="2223475"/>
            <a:ext cx="1103601" cy="787973"/>
            <a:chOff x="178607" y="0"/>
            <a:chExt cx="1121219" cy="975268"/>
          </a:xfrm>
        </p:grpSpPr>
        <p:sp>
          <p:nvSpPr>
            <p:cNvPr id="76" name="Rounded Rectangle 75"/>
            <p:cNvSpPr/>
            <p:nvPr/>
          </p:nvSpPr>
          <p:spPr>
            <a:xfrm>
              <a:off x="178607" y="0"/>
              <a:ext cx="1121219" cy="9752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6"/>
            <p:cNvSpPr txBox="1"/>
            <p:nvPr/>
          </p:nvSpPr>
          <p:spPr>
            <a:xfrm>
              <a:off x="226216" y="47609"/>
              <a:ext cx="1026001" cy="880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kern="12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ปชช</a:t>
              </a:r>
              <a:r>
                <a:rPr lang="th-TH" sz="2800" b="1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.</a:t>
              </a:r>
              <a:endParaRPr lang="en-US" sz="2800" b="1" kern="12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87768" y="3041427"/>
            <a:ext cx="4043283" cy="2116563"/>
            <a:chOff x="1423758" y="1034739"/>
            <a:chExt cx="4545362" cy="2619652"/>
          </a:xfrm>
        </p:grpSpPr>
        <p:sp>
          <p:nvSpPr>
            <p:cNvPr id="74" name="Round Same Side Corner Rectangle 73"/>
            <p:cNvSpPr/>
            <p:nvPr/>
          </p:nvSpPr>
          <p:spPr>
            <a:xfrm rot="5400000">
              <a:off x="2305384" y="270506"/>
              <a:ext cx="2502259" cy="4265511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Round Same Side Corner Rectangle 8"/>
            <p:cNvSpPr txBox="1"/>
            <p:nvPr/>
          </p:nvSpPr>
          <p:spPr>
            <a:xfrm>
              <a:off x="1444088" y="1034739"/>
              <a:ext cx="4525032" cy="225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6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สร้าง นำ ซ่อม อ่อนแอ</a:t>
              </a:r>
              <a:endParaRPr lang="en-US" sz="26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6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แออัด คนไข้ล้น รพ.</a:t>
              </a:r>
              <a:endParaRPr lang="en-US" sz="26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6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กำลังคนไม่พอ เรียกร้องค่าตอบแทน  ขยายอาคาร  เครื่องมือ</a:t>
              </a:r>
              <a:endParaRPr lang="en-US" sz="26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6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ค่าใช้จ่ายในระบบสุขภาพไม่พอ</a:t>
              </a:r>
              <a:endParaRPr lang="en-US" sz="26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6810" y="3397327"/>
            <a:ext cx="1612255" cy="1251228"/>
            <a:chOff x="0" y="1596321"/>
            <a:chExt cx="1423482" cy="1548634"/>
          </a:xfrm>
        </p:grpSpPr>
        <p:sp>
          <p:nvSpPr>
            <p:cNvPr id="72" name="Rounded Rectangle 71"/>
            <p:cNvSpPr/>
            <p:nvPr/>
          </p:nvSpPr>
          <p:spPr>
            <a:xfrm>
              <a:off x="0" y="1596321"/>
              <a:ext cx="1423482" cy="154863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10"/>
            <p:cNvSpPr txBox="1"/>
            <p:nvPr/>
          </p:nvSpPr>
          <p:spPr>
            <a:xfrm>
              <a:off x="69489" y="1665810"/>
              <a:ext cx="1284504" cy="1409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Health System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85331" y="5248064"/>
            <a:ext cx="3980550" cy="1140840"/>
            <a:chOff x="1144507" y="3769759"/>
            <a:chExt cx="4547818" cy="1412008"/>
          </a:xfrm>
        </p:grpSpPr>
        <p:sp>
          <p:nvSpPr>
            <p:cNvPr id="70" name="Round Same Side Corner Rectangle 69"/>
            <p:cNvSpPr/>
            <p:nvPr/>
          </p:nvSpPr>
          <p:spPr>
            <a:xfrm rot="5400000">
              <a:off x="2712412" y="2201854"/>
              <a:ext cx="1412008" cy="4547818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Round Same Side Corner Rectangle 12"/>
            <p:cNvSpPr txBox="1"/>
            <p:nvPr/>
          </p:nvSpPr>
          <p:spPr>
            <a:xfrm>
              <a:off x="1144508" y="3838688"/>
              <a:ext cx="4478889" cy="1274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7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ขาด </a:t>
              </a:r>
              <a:r>
                <a:rPr lang="th-TH" sz="2700" kern="12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กบก</a:t>
              </a:r>
              <a:r>
                <a:rPr lang="th-TH" sz="27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.ทำแผนที่มีประสิทธิภาพ</a:t>
              </a:r>
              <a:endParaRPr lang="en-US" sz="27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h-TH" sz="2700" kern="12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กบก</a:t>
              </a:r>
              <a:r>
                <a:rPr lang="th-TH" sz="27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.ขับเคลื่อน </a:t>
              </a:r>
              <a:r>
                <a:rPr lang="en-US" sz="27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HAPPEN</a:t>
              </a:r>
              <a:r>
                <a:rPr lang="th-TH" sz="2700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ไม่ชัดเจน</a:t>
              </a:r>
              <a:endParaRPr lang="en-US" sz="2700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0391" y="5137928"/>
            <a:ext cx="1337393" cy="1251228"/>
            <a:chOff x="0" y="3633058"/>
            <a:chExt cx="1144232" cy="1548634"/>
          </a:xfrm>
        </p:grpSpPr>
        <p:sp>
          <p:nvSpPr>
            <p:cNvPr id="68" name="Rounded Rectangle 67"/>
            <p:cNvSpPr/>
            <p:nvPr/>
          </p:nvSpPr>
          <p:spPr>
            <a:xfrm>
              <a:off x="0" y="3633058"/>
              <a:ext cx="1144232" cy="154863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14"/>
            <p:cNvSpPr txBox="1"/>
            <p:nvPr/>
          </p:nvSpPr>
          <p:spPr>
            <a:xfrm>
              <a:off x="55857" y="3688915"/>
              <a:ext cx="1032518" cy="1436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kern="12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ภาคีจัดการสุขภาพ</a:t>
              </a:r>
              <a:endParaRPr lang="en-US" sz="28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80" name="Down Arrow 79"/>
          <p:cNvSpPr/>
          <p:nvPr/>
        </p:nvSpPr>
        <p:spPr>
          <a:xfrm>
            <a:off x="6469831" y="2005154"/>
            <a:ext cx="1795911" cy="2241939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00460" hangingPunct="1"/>
            <a:r>
              <a:rPr lang="en-US" b="0" kern="12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PHB</a:t>
            </a:r>
          </a:p>
          <a:p>
            <a:pPr algn="ctr" defTabSz="1300460" hangingPunct="1">
              <a:lnSpc>
                <a:spcPts val="2844"/>
              </a:lnSpc>
            </a:pPr>
            <a:r>
              <a:rPr lang="th-TH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ท้องถิ่น</a:t>
            </a:r>
          </a:p>
          <a:p>
            <a:pPr algn="ctr" defTabSz="1300460" hangingPunct="1">
              <a:lnSpc>
                <a:spcPts val="2844"/>
              </a:lnSpc>
            </a:pPr>
            <a:r>
              <a:rPr lang="th-TH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</a:t>
            </a:r>
            <a:r>
              <a:rPr lang="th-TH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</a:t>
            </a:r>
            <a:r>
              <a:rPr lang="th-TH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สุขภาพชุมชน</a:t>
            </a:r>
            <a:endParaRPr lang="th-TH" b="0" kern="1200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th-TH" b="0" kern="1200" dirty="0" err="1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รร</a:t>
            </a:r>
            <a:r>
              <a:rPr lang="th-TH" b="0" kern="1200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.ส่งเสริมสุขภาพ</a:t>
            </a:r>
            <a:endParaRPr lang="en-US" b="0" kern="1200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/>
            <a:r>
              <a:rPr lang="en-US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DHB</a:t>
            </a:r>
            <a:endParaRPr lang="en-US" kern="1200" dirty="0">
              <a:solidFill>
                <a:srgbClr val="FF0000"/>
              </a:solidFill>
              <a:effectLst>
                <a:glow rad="127000">
                  <a:srgbClr val="F8F2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Down Arrow 15"/>
          <p:cNvSpPr/>
          <p:nvPr/>
        </p:nvSpPr>
        <p:spPr>
          <a:xfrm>
            <a:off x="9110763" y="1979782"/>
            <a:ext cx="2077190" cy="2267312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00460" hangingPunct="1"/>
            <a:r>
              <a:rPr lang="en-US" sz="16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NST Model</a:t>
            </a:r>
          </a:p>
          <a:p>
            <a:pPr algn="ctr" defTabSz="1300460" hangingPunct="1"/>
            <a:r>
              <a:rPr lang="en-US" sz="1600" b="0" kern="1200" dirty="0" smtClean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PHB </a:t>
            </a:r>
            <a:r>
              <a:rPr lang="th-TH" sz="1600" b="0" kern="1200" dirty="0" smtClean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กำหนดนโยบาย</a:t>
            </a:r>
            <a:endParaRPr lang="en-US" sz="1600" b="0" kern="1200" dirty="0">
              <a:solidFill>
                <a:schemeClr val="tx2"/>
              </a:solidFill>
              <a:effectLst>
                <a:glow rad="127000">
                  <a:srgbClr val="FFFF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th-TH" sz="16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ส่งต่อ สู่ </a:t>
            </a:r>
            <a:r>
              <a:rPr lang="th-TH" sz="1600" kern="1200" dirty="0" err="1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สสอ</a:t>
            </a:r>
            <a:r>
              <a:rPr lang="th-TH" sz="16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  </a:t>
            </a:r>
            <a:r>
              <a:rPr lang="th-TH" sz="1600" kern="1200" dirty="0" err="1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รพช</a:t>
            </a:r>
            <a:r>
              <a:rPr lang="th-TH" sz="16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6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kern="1200" dirty="0" smtClean="0">
                <a:solidFill>
                  <a:schemeClr val="tx2"/>
                </a:solidFill>
                <a:effectLst>
                  <a:glow rad="127000">
                    <a:srgbClr val="F8F2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DHB</a:t>
            </a:r>
            <a:endParaRPr lang="en-US" sz="1600" kern="1200" dirty="0">
              <a:solidFill>
                <a:schemeClr val="tx2"/>
              </a:solidFill>
              <a:effectLst>
                <a:glow rad="127000">
                  <a:srgbClr val="F8F2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th-TH" sz="16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สธ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Operation Package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1600" b="0" kern="1200" dirty="0" smtClean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เน้นบทบาท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จว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./</a:t>
            </a:r>
            <a:r>
              <a:rPr lang="th-TH" sz="16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สสอ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600" b="0" kern="1200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PICR</a:t>
            </a:r>
            <a:endParaRPr lang="th-TH" sz="1600" b="0" kern="1200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พื้นที่ทำแผนปฎิบัติการ 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</a:t>
            </a:r>
            <a:endParaRPr lang="en-US" sz="1600" b="0" kern="1200" dirty="0" smtClean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defTabSz="1300460" hangingPunct="1">
              <a:lnSpc>
                <a:spcPts val="2844"/>
              </a:lnSpc>
            </a:pP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 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 </a:t>
            </a:r>
            <a:r>
              <a:rPr lang="en-US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th-TH" sz="16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ะ ปัญหาพื้นที่</a:t>
            </a:r>
            <a:endParaRPr lang="en-US" sz="1600" b="0" kern="1200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ลูกศรซ้าย-ขวา 10"/>
          <p:cNvSpPr/>
          <p:nvPr/>
        </p:nvSpPr>
        <p:spPr>
          <a:xfrm>
            <a:off x="8435340" y="2863926"/>
            <a:ext cx="547296" cy="272348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3" name="Down Arrow 15"/>
          <p:cNvSpPr/>
          <p:nvPr/>
        </p:nvSpPr>
        <p:spPr>
          <a:xfrm>
            <a:off x="7207624" y="4307094"/>
            <a:ext cx="3068716" cy="850896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300460" hangingPunct="1"/>
            <a:r>
              <a:rPr lang="en-US" sz="20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10 </a:t>
            </a:r>
            <a:r>
              <a:rPr lang="en-US" sz="20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Road </a:t>
            </a:r>
            <a:r>
              <a:rPr lang="en-US" sz="20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Map</a:t>
            </a:r>
          </a:p>
          <a:p>
            <a:pPr defTabSz="1300460" hangingPunct="1"/>
            <a:r>
              <a:rPr lang="en-US" sz="20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11</a:t>
            </a:r>
            <a:r>
              <a:rPr lang="en-US" sz="20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Action Plan </a:t>
            </a:r>
            <a:r>
              <a:rPr lang="th-TH" sz="20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20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endParaRPr lang="th-TH" sz="2000" b="0" kern="1200" dirty="0" smtClean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4" name="Pentagon 83"/>
          <p:cNvSpPr/>
          <p:nvPr/>
        </p:nvSpPr>
        <p:spPr>
          <a:xfrm>
            <a:off x="5885664" y="5467586"/>
            <a:ext cx="2311944" cy="482585"/>
          </a:xfrm>
          <a:prstGeom prst="homePlate">
            <a:avLst>
              <a:gd name="adj" fmla="val 3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300460" hangingPunct="1"/>
            <a:r>
              <a:rPr lang="en-US" sz="28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Output  </a:t>
            </a:r>
            <a:r>
              <a:rPr lang="en-US" sz="28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 KPI </a:t>
            </a:r>
            <a:r>
              <a:rPr lang="th-TH" sz="2800" kern="1200" dirty="0" err="1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สธ</a:t>
            </a:r>
            <a:r>
              <a:rPr lang="th-TH" sz="28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8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b="0" kern="1200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5" name="Left Arrow 84"/>
          <p:cNvSpPr/>
          <p:nvPr/>
        </p:nvSpPr>
        <p:spPr>
          <a:xfrm>
            <a:off x="9325923" y="5381522"/>
            <a:ext cx="2206282" cy="617177"/>
          </a:xfrm>
          <a:prstGeom prst="leftArrow">
            <a:avLst>
              <a:gd name="adj1" fmla="val 100000"/>
              <a:gd name="adj2" fmla="val 32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300460" hangingPunct="1"/>
            <a:r>
              <a:rPr lang="en-US" sz="2000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Outcome </a:t>
            </a:r>
            <a:r>
              <a:rPr lang="en-US" sz="20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2000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อัตราผู้ป่วย</a:t>
            </a:r>
          </a:p>
          <a:p>
            <a:pPr algn="l" defTabSz="1300460" hangingPunct="1"/>
            <a:r>
              <a:rPr lang="th-TH" sz="2000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 รพ. ลดลง </a:t>
            </a:r>
            <a:r>
              <a:rPr lang="en-US" sz="2000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en-US" sz="2000" b="0" kern="12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endParaRPr lang="en-US" sz="2000" b="0" kern="1200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6" name="Group 27"/>
          <p:cNvGrpSpPr/>
          <p:nvPr/>
        </p:nvGrpSpPr>
        <p:grpSpPr>
          <a:xfrm>
            <a:off x="8276927" y="5183058"/>
            <a:ext cx="971449" cy="925681"/>
            <a:chOff x="2949285" y="345330"/>
            <a:chExt cx="1382477" cy="1382477"/>
          </a:xfrm>
        </p:grpSpPr>
        <p:sp>
          <p:nvSpPr>
            <p:cNvPr id="87" name="Oval 28"/>
            <p:cNvSpPr/>
            <p:nvPr/>
          </p:nvSpPr>
          <p:spPr>
            <a:xfrm>
              <a:off x="2949285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Oval 4"/>
            <p:cNvSpPr/>
            <p:nvPr/>
          </p:nvSpPr>
          <p:spPr>
            <a:xfrm>
              <a:off x="3174722" y="506761"/>
              <a:ext cx="1102907" cy="9775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en-US" sz="24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Result</a:t>
              </a:r>
              <a:endParaRPr lang="en-US" sz="24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89" name="Up Arrow Callout 88"/>
          <p:cNvSpPr/>
          <p:nvPr/>
        </p:nvSpPr>
        <p:spPr>
          <a:xfrm>
            <a:off x="6677211" y="6130256"/>
            <a:ext cx="4161017" cy="671220"/>
          </a:xfrm>
          <a:prstGeom prst="upArrowCallout">
            <a:avLst>
              <a:gd name="adj1" fmla="val 84772"/>
              <a:gd name="adj2" fmla="val 4109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60" hangingPunct="1"/>
            <a:r>
              <a:rPr lang="en-US" sz="3200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IMPACT</a:t>
            </a:r>
            <a:r>
              <a:rPr lang="en-US" sz="32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320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อัตราป่วย ตาย ลดลง</a:t>
            </a:r>
            <a:endParaRPr lang="en-US" sz="3200" b="0" kern="1200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04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1" y="315974"/>
            <a:ext cx="9789460" cy="6274188"/>
          </a:xfrm>
        </p:spPr>
      </p:pic>
      <p:pic>
        <p:nvPicPr>
          <p:cNvPr id="3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72" y="286603"/>
            <a:ext cx="9929308" cy="1450757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ประเด็นขับเคลื่อนงานควบคุมป้องกันโรคและภัย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สุขภาพ</a:t>
            </a:r>
            <a:b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สุขภาพที่ 11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346" y="2275657"/>
            <a:ext cx="9262334" cy="3390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โรค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ไม่ติดต่อ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บาดเจ็บจากการจราจรทางถนน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บังคับใช้กฎหมายยาสูบ แอลกอฮอล์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สถานการณ์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หมอกควัน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สารเคมี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ในเกษตรกร</a:t>
            </a:r>
          </a:p>
          <a:p>
            <a:pPr marL="0" indent="0">
              <a:buNone/>
            </a:pPr>
            <a:endParaRPr lang="th-TH" sz="3600" dirty="0" smtClean="0"/>
          </a:p>
          <a:p>
            <a:pPr marL="742950" indent="-742950">
              <a:buAutoNum type="arabicPeriod"/>
            </a:pPr>
            <a:endParaRPr lang="th-TH" sz="3600" dirty="0" smtClean="0"/>
          </a:p>
          <a:p>
            <a:pPr>
              <a:buFont typeface="+mj-lt"/>
              <a:buAutoNum type="arabicPeriod"/>
            </a:pPr>
            <a:endParaRPr lang="en-GB" sz="3600" dirty="0"/>
          </a:p>
        </p:txBody>
      </p:sp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98" y="286603"/>
            <a:ext cx="9961581" cy="1450757"/>
          </a:xfrm>
        </p:spPr>
        <p:txBody>
          <a:bodyPr/>
          <a:lstStyle/>
          <a:p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โรคไม่ติดต่อ</a:t>
            </a:r>
            <a:endParaRPr lang="en-GB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41465" y="1850313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มาตรการขับเคลื่อนนโยบาย</a:t>
            </a:r>
          </a:p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และสร้างพันธมิตร</a:t>
            </a:r>
          </a:p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และความร่วมมือ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36203" y="1850313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มาตรการส่งเสริมสุขภาพ</a:t>
            </a:r>
          </a:p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และลดความเสี่ยง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41465" y="4129278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มาตรการเสริมสมรรถนะ</a:t>
            </a:r>
          </a:p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ของระบบบริการสุขภาพ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36203" y="4129278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 มาตรการเฝ้าระวัง</a:t>
            </a:r>
          </a:p>
          <a:p>
            <a:pPr algn="ctr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และติดตามประเมินผล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614" y="286603"/>
            <a:ext cx="9940066" cy="1450757"/>
          </a:xfrm>
        </p:spPr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การบาดเจ็บจากการจราจรทางถนน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346" y="2222287"/>
            <a:ext cx="926233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ขับเคลื่อนการดำเนินงานระดับอำเภอผ่านกลไก พชอ. และ ศปถ. อำเภอ</a:t>
            </a:r>
            <a:endParaRPr lang="en-US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ใช้แนวทาง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D-RTI</a:t>
            </a:r>
          </a:p>
          <a:p>
            <a:pPr marL="0" indent="0">
              <a:buNone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ตรวจแอลกอฮอล์ในเลือดผู้ขับขี่ที่บาดเจ็บหรือเสียชีวิตจาก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RTI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ตลอดปี</a:t>
            </a:r>
          </a:p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เร่งรัดการจัดทำข้อมูลระดับจังหวัดเพื่อให้เกิดการนำข้อมูลมาวิเคราะห์ปัญหาและประเมินผล</a:t>
            </a:r>
            <a:endParaRPr lang="en-GB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98" y="286603"/>
            <a:ext cx="9961581" cy="1450757"/>
          </a:xfrm>
        </p:spPr>
        <p:txBody>
          <a:bodyPr anchor="b"/>
          <a:lstStyle/>
          <a:p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บังคับใช้กฎหมายยาสูบและเครื่องดี่มแอลกอฮอล์</a:t>
            </a:r>
            <a:endParaRPr lang="en-GB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76" y="2169298"/>
            <a:ext cx="968353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ับเคลื่อนกลไกการดำเนินงานควบคุมยาสูบและเครื่องดื่มแอลกอฮอล์ระดับจังหวัดโดยคณะกรรมการระดับจังหวัดและอนุกรรมการระดับอำเภ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สนับสนุนการดำเนินงานสถานศึกษาปลอดบุหรี่และเครื่องดื่มแอลกอฮอล์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บังคับใช้กฎหมายและการทำสิ่งแวดล้อมให้ปลอดบุหรี่และสุรา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ช่วยให้ผู้เสพ ผู้ดื่ม เลิกสูบ เลิกดื่ม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พัฒนามาตรการชุมชนเพื่อควบคุมยาสูบและเครื่องดื่มแอลกอฮอล์</a:t>
            </a:r>
            <a:endParaRPr lang="en-GB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856" y="286603"/>
            <a:ext cx="9950824" cy="1450757"/>
          </a:xfrm>
        </p:spPr>
        <p:txBody>
          <a:bodyPr/>
          <a:lstStyle/>
          <a:p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สารเคมีในเกษตรกร</a:t>
            </a:r>
            <a:endParaRPr lang="en-GB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5769" y="2169298"/>
            <a:ext cx="983414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สร้างความตระหนักแก่เกษตรกร (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Key message :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 ใส่ ถอด ทิ้ง ปลอดภัยจากสารเคมีกำจัดศัตรูพืช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สร้างการมีส่วนร่วมของเครือข่ายผู้มีส่วนได้ส่วนเสีย เพื่อลดการใช้สารเคมีกำจัดศัตรูพืช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บังคับใช้กฎหมายและการทำสิ่งแวดล้อมให้ปลอดบุหรี่และสุรา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พัฒนาการจัดบริการอาชีวอนามัยของหน่วยบริการสาธารณสุข</a:t>
            </a:r>
            <a:endParaRPr lang="en-GB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865" y="48412"/>
            <a:ext cx="1098484" cy="104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9170"/>
            <a:ext cx="989704" cy="9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467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Angsana New</vt:lpstr>
      <vt:lpstr>Calibri</vt:lpstr>
      <vt:lpstr>Calibri Light</vt:lpstr>
      <vt:lpstr>Cordia New</vt:lpstr>
      <vt:lpstr>Helvetica Neue Medium</vt:lpstr>
      <vt:lpstr>LilyUPC</vt:lpstr>
      <vt:lpstr>TH SarabunPSK</vt:lpstr>
      <vt:lpstr>Wingdings</vt:lpstr>
      <vt:lpstr>Retrospect</vt:lpstr>
      <vt:lpstr>นโยบายการดำเนินการควบคุมโรคและภัยสุขภาพ</vt:lpstr>
      <vt:lpstr>การขับเคลื่อนงาน PP&amp;P Excellent เขตสุขภาพที่ 11</vt:lpstr>
      <vt:lpstr> แผน ขับเคลื่อน PP Excellence  ปี2562</vt:lpstr>
      <vt:lpstr>PowerPoint Presentation</vt:lpstr>
      <vt:lpstr>ประเด็นขับเคลื่อนงานควบคุมป้องกันโรคและภัยสุขภาพ เขตสุขภาพที่ 11</vt:lpstr>
      <vt:lpstr>โรคไม่ติดต่อ</vt:lpstr>
      <vt:lpstr>การบาดเจ็บจากการจราจรทางถนน</vt:lpstr>
      <vt:lpstr>บังคับใช้กฎหมายยาสูบและเครื่องดี่มแอลกอฮอล์</vt:lpstr>
      <vt:lpstr>สารเคมีในเกษตรกร</vt:lpstr>
      <vt:lpstr>หมอกควัน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นโยบายการดำเนินการควบคุมโรคและภัยสุขภาพ</dc:title>
  <dc:creator>Mimi</dc:creator>
  <cp:lastModifiedBy>DUO</cp:lastModifiedBy>
  <cp:revision>19</cp:revision>
  <dcterms:created xsi:type="dcterms:W3CDTF">2018-11-21T06:58:15Z</dcterms:created>
  <dcterms:modified xsi:type="dcterms:W3CDTF">2018-11-21T12:50:42Z</dcterms:modified>
</cp:coreProperties>
</file>