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3605;&#3656;&#3629;\2560\&#3586;&#3657;&#3629;&#3617;&#3641;&#3621;\&#3626;&#3619;&#3640;&#3611;&#3586;&#3657;&#3629;&#3617;&#3641;&#3621;&#3619;&#3634;&#3618;&#3605;&#3634;&#3619;&#3634;&#3591;&#3611;&#3637;%202560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&#3626;&#3617;&#3640;&#3604;&#3591;&#3634;&#3609;1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800">
                <a:latin typeface="CordiaUPC" pitchFamily="34" charset="-34"/>
                <a:cs typeface="CordiaUPC" pitchFamily="34" charset="-34"/>
              </a:defRPr>
            </a:pPr>
            <a:r>
              <a:rPr lang="th-TH" sz="2800" dirty="0" smtClean="0">
                <a:latin typeface="CordiaUPC" pitchFamily="34" charset="-34"/>
                <a:cs typeface="CordiaUPC" pitchFamily="34" charset="-34"/>
              </a:rPr>
              <a:t>อายุคาเฉลี่ยเมื่อแรกเกิด</a:t>
            </a:r>
            <a:r>
              <a:rPr lang="th-TH" sz="2800" baseline="0" dirty="0" smtClean="0">
                <a:latin typeface="CordiaUPC" pitchFamily="34" charset="-34"/>
                <a:cs typeface="CordiaUPC" pitchFamily="34" charset="-34"/>
              </a:rPr>
              <a:t> จังหวัดชุมพร </a:t>
            </a:r>
          </a:p>
          <a:p>
            <a:pPr>
              <a:defRPr sz="2800">
                <a:latin typeface="CordiaUPC" pitchFamily="34" charset="-34"/>
                <a:cs typeface="CordiaUPC" pitchFamily="34" charset="-34"/>
              </a:defRPr>
            </a:pPr>
            <a:r>
              <a:rPr lang="th-TH" sz="2800" baseline="0" dirty="0" smtClean="0">
                <a:latin typeface="CordiaUPC" pitchFamily="34" charset="-34"/>
                <a:cs typeface="CordiaUPC" pitchFamily="34" charset="-34"/>
              </a:rPr>
              <a:t>ปี </a:t>
            </a:r>
            <a:r>
              <a:rPr lang="en-US" sz="2800" baseline="0" dirty="0" smtClean="0">
                <a:latin typeface="CordiaUPC" pitchFamily="34" charset="-34"/>
                <a:cs typeface="CordiaUPC" pitchFamily="34" charset="-34"/>
              </a:rPr>
              <a:t>2556 - 2560</a:t>
            </a:r>
            <a:endParaRPr lang="th-TH" sz="2800" dirty="0">
              <a:latin typeface="CordiaUPC" pitchFamily="34" charset="-34"/>
              <a:cs typeface="CordiaUPC" pitchFamily="34" charset="-34"/>
            </a:endParaRPr>
          </a:p>
        </c:rich>
      </c:tx>
      <c:layout/>
      <c:overlay val="0"/>
      <c:spPr>
        <a:solidFill>
          <a:schemeClr val="accent6">
            <a:lumMod val="20000"/>
            <a:lumOff val="80000"/>
          </a:schemeClr>
        </a:solidFill>
      </c:spPr>
    </c:title>
    <c:autoTitleDeleted val="0"/>
    <c:plotArea>
      <c:layout>
        <c:manualLayout>
          <c:layoutTarget val="inner"/>
          <c:xMode val="edge"/>
          <c:yMode val="edge"/>
          <c:x val="9.0648971835717684E-2"/>
          <c:y val="0.30184916079041346"/>
          <c:w val="0.88658259609731438"/>
          <c:h val="0.51306173368794417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หญิง</c:v>
                </c:pt>
              </c:strCache>
            </c:strRef>
          </c:tx>
          <c:cat>
            <c:numRef>
              <c:f>Sheet1!$B$1:$F$1</c:f>
              <c:numCache>
                <c:formatCode>General</c:formatCode>
                <c:ptCount val="5"/>
                <c:pt idx="0">
                  <c:v>2556</c:v>
                </c:pt>
                <c:pt idx="1">
                  <c:v>2557</c:v>
                </c:pt>
                <c:pt idx="2">
                  <c:v>2558</c:v>
                </c:pt>
                <c:pt idx="3">
                  <c:v>2559</c:v>
                </c:pt>
                <c:pt idx="4">
                  <c:v>2560</c:v>
                </c:pt>
              </c:numCache>
            </c:numRef>
          </c:cat>
          <c:val>
            <c:numRef>
              <c:f>Sheet1!$B$2:$F$2</c:f>
              <c:numCache>
                <c:formatCode>General</c:formatCode>
                <c:ptCount val="5"/>
                <c:pt idx="0">
                  <c:v>79</c:v>
                </c:pt>
                <c:pt idx="1">
                  <c:v>79</c:v>
                </c:pt>
                <c:pt idx="2">
                  <c:v>80</c:v>
                </c:pt>
                <c:pt idx="3">
                  <c:v>79</c:v>
                </c:pt>
                <c:pt idx="4">
                  <c:v>78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D-52E8-40B5-BC69-5443FE556C5D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ชาย</c:v>
                </c:pt>
              </c:strCache>
            </c:strRef>
          </c:tx>
          <c:cat>
            <c:numRef>
              <c:f>Sheet1!$B$1:$F$1</c:f>
              <c:numCache>
                <c:formatCode>General</c:formatCode>
                <c:ptCount val="5"/>
                <c:pt idx="0">
                  <c:v>2556</c:v>
                </c:pt>
                <c:pt idx="1">
                  <c:v>2557</c:v>
                </c:pt>
                <c:pt idx="2">
                  <c:v>2558</c:v>
                </c:pt>
                <c:pt idx="3">
                  <c:v>2559</c:v>
                </c:pt>
                <c:pt idx="4">
                  <c:v>2560</c:v>
                </c:pt>
              </c:numCache>
            </c:numRef>
          </c:cat>
          <c:val>
            <c:numRef>
              <c:f>Sheet1!$B$3:$F$3</c:f>
              <c:numCache>
                <c:formatCode>General</c:formatCode>
                <c:ptCount val="5"/>
                <c:pt idx="0">
                  <c:v>73</c:v>
                </c:pt>
                <c:pt idx="1">
                  <c:v>72</c:v>
                </c:pt>
                <c:pt idx="2">
                  <c:v>73</c:v>
                </c:pt>
                <c:pt idx="3">
                  <c:v>73</c:v>
                </c:pt>
                <c:pt idx="4">
                  <c:v>72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B-52E8-40B5-BC69-5443FE556C5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86302336"/>
        <c:axId val="499233536"/>
      </c:lineChart>
      <c:catAx>
        <c:axId val="3863023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 rot="-2700000" vert="horz"/>
          <a:lstStyle/>
          <a:p>
            <a:pPr>
              <a:defRPr sz="2000"/>
            </a:pPr>
            <a:endParaRPr lang="th-TH"/>
          </a:p>
        </c:txPr>
        <c:crossAx val="499233536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499233536"/>
        <c:scaling>
          <c:orientation val="minMax"/>
          <c:min val="67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 rot="0" vert="horz"/>
          <a:lstStyle/>
          <a:p>
            <a:pPr>
              <a:defRPr sz="1600"/>
            </a:pPr>
            <a:endParaRPr lang="th-TH"/>
          </a:p>
        </c:txPr>
        <c:crossAx val="3863023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241825662345986"/>
          <c:y val="0.22365801658893977"/>
          <c:w val="0.21350783779874391"/>
          <c:h val="0.1464352390756523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th-TH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6"/>
          <c:order val="6"/>
          <c:tx>
            <c:strRef>
              <c:f>Sheet1!$B$1</c:f>
            </c:strRef>
          </c:tx>
          <c:cat>
            <c:multiLvlStrRef>
              <c:f>Sheet1!$A$2:$A$6</c:f>
            </c:multiLvlStrRef>
          </c:cat>
          <c:val>
            <c:numRef>
              <c:f>Sheet1!$B$2:$B$6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3BF-40A2-84DD-DC18EA50F8C2}"/>
            </c:ext>
          </c:extLst>
        </c:ser>
        <c:ser>
          <c:idx val="7"/>
          <c:order val="7"/>
          <c:tx>
            <c:strRef>
              <c:f>Sheet1!$C$1</c:f>
            </c:strRef>
          </c:tx>
          <c:cat>
            <c:multiLvlStrRef>
              <c:f>Sheet1!$A$2:$A$6</c:f>
            </c:multiLvlStrRef>
          </c:cat>
          <c:val>
            <c:numRef>
              <c:f>Sheet1!$C$2:$C$6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23BF-40A2-84DD-DC18EA50F8C2}"/>
            </c:ext>
          </c:extLst>
        </c:ser>
        <c:ser>
          <c:idx val="8"/>
          <c:order val="8"/>
          <c:tx>
            <c:strRef>
              <c:f>Sheet1!$D$1</c:f>
            </c:strRef>
          </c:tx>
          <c:cat>
            <c:multiLvlStrRef>
              <c:f>Sheet1!$A$2:$A$6</c:f>
            </c:multiLvlStrRef>
          </c:cat>
          <c:val>
            <c:numRef>
              <c:f>Sheet1!$D$2:$D$6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23BF-40A2-84DD-DC18EA50F8C2}"/>
            </c:ext>
          </c:extLst>
        </c:ser>
        <c:ser>
          <c:idx val="9"/>
          <c:order val="9"/>
          <c:tx>
            <c:strRef>
              <c:f>Sheet1!$E$1</c:f>
            </c:strRef>
          </c:tx>
          <c:cat>
            <c:multiLvlStrRef>
              <c:f>Sheet1!$A$2:$A$6</c:f>
            </c:multiLvlStrRef>
          </c:cat>
          <c:val>
            <c:numRef>
              <c:f>Sheet1!$E$2:$E$6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23BF-40A2-84DD-DC18EA50F8C2}"/>
            </c:ext>
          </c:extLst>
        </c:ser>
        <c:ser>
          <c:idx val="10"/>
          <c:order val="10"/>
          <c:tx>
            <c:strRef>
              <c:f>Sheet1!$F$1</c:f>
            </c:strRef>
          </c:tx>
          <c:cat>
            <c:multiLvlStrRef>
              <c:f>Sheet1!$A$2:$A$6</c:f>
            </c:multiLvlStrRef>
          </c:cat>
          <c:val>
            <c:numRef>
              <c:f>Sheet1!$F$2:$F$6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23BF-40A2-84DD-DC18EA50F8C2}"/>
            </c:ext>
          </c:extLst>
        </c:ser>
        <c:ser>
          <c:idx val="11"/>
          <c:order val="11"/>
          <c:tx>
            <c:strRef>
              <c:f>Sheet1!$G$1</c:f>
            </c:strRef>
          </c:tx>
          <c:cat>
            <c:multiLvlStrRef>
              <c:f>Sheet1!$A$2:$A$6</c:f>
            </c:multiLvlStrRef>
          </c:cat>
          <c:val>
            <c:numRef>
              <c:f>Sheet1!$G$2:$G$6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23BF-40A2-84DD-DC18EA50F8C2}"/>
            </c:ext>
          </c:extLst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อัตราตาย</c:v>
                </c:pt>
              </c:strCache>
            </c:strRef>
          </c:tx>
          <c:spPr>
            <a:ln w="38100"/>
          </c:spPr>
          <c:marker>
            <c:spPr>
              <a:ln w="38100"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6.18</c:v>
                </c:pt>
                <c:pt idx="1">
                  <c:v>6.1199999999999966</c:v>
                </c:pt>
                <c:pt idx="2">
                  <c:v>6.75</c:v>
                </c:pt>
                <c:pt idx="3">
                  <c:v>6.6499999999999995</c:v>
                </c:pt>
                <c:pt idx="4">
                  <c:v>6.79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36CD-461E-812C-0EF3293E3B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อัตราตายประเทศ</c:v>
                </c:pt>
              </c:strCache>
            </c:strRef>
          </c:tx>
          <c:spPr>
            <a:ln w="38100"/>
          </c:spPr>
          <c:marker>
            <c:spPr>
              <a:solidFill>
                <a:schemeClr val="tx1"/>
              </a:solidFill>
              <a:ln w="38100"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6.7</c:v>
                </c:pt>
                <c:pt idx="1">
                  <c:v>6.9</c:v>
                </c:pt>
                <c:pt idx="2">
                  <c:v>7.2</c:v>
                </c:pt>
                <c:pt idx="3">
                  <c:v>7.1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36CD-461E-812C-0EF3293E3B0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อัตราเกิด</c:v>
                </c:pt>
              </c:strCache>
            </c:strRef>
          </c:tx>
          <c:spPr>
            <a:ln w="38100">
              <a:solidFill>
                <a:srgbClr val="FF0000"/>
              </a:solidFill>
            </a:ln>
          </c:spPr>
          <c:marker>
            <c:spPr>
              <a:ln w="38100">
                <a:solidFill>
                  <a:srgbClr val="FF0000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11.6</c:v>
                </c:pt>
                <c:pt idx="1">
                  <c:v>10.850000000000016</c:v>
                </c:pt>
                <c:pt idx="2">
                  <c:v>10.52</c:v>
                </c:pt>
                <c:pt idx="3">
                  <c:v>9.7900000000000009</c:v>
                </c:pt>
                <c:pt idx="4">
                  <c:v>9.6399999999999988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E-36CD-461E-812C-0EF3293E3B0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อัตราเกิดประเทศ</c:v>
                </c:pt>
              </c:strCache>
            </c:strRef>
          </c:tx>
          <c:spPr>
            <a:ln w="38100">
              <a:solidFill>
                <a:srgbClr val="0070C0"/>
              </a:solidFill>
            </a:ln>
          </c:spPr>
          <c:marker>
            <c:spPr>
              <a:ln w="38100">
                <a:solidFill>
                  <a:srgbClr val="0070C0"/>
                </a:solidFill>
              </a:ln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11</c:v>
                </c:pt>
                <c:pt idx="1">
                  <c:v>10.4</c:v>
                </c:pt>
                <c:pt idx="2">
                  <c:v>10.200000000000001</c:v>
                </c:pt>
                <c:pt idx="3">
                  <c:v>10.6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3-36CD-461E-812C-0EF3293E3B0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อัตราเพิ่ม</c:v>
                </c:pt>
              </c:strCache>
            </c:strRef>
          </c:tx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0.51</c:v>
                </c:pt>
                <c:pt idx="1">
                  <c:v>0.47000000000000008</c:v>
                </c:pt>
                <c:pt idx="2">
                  <c:v>0.38000000000000056</c:v>
                </c:pt>
                <c:pt idx="3">
                  <c:v>0.3100000000000005</c:v>
                </c:pt>
                <c:pt idx="4">
                  <c:v>0.29000000000000031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9-36CD-461E-812C-0EF3293E3B0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อัตราเพิ่มประเทศ</c:v>
                </c:pt>
              </c:strCache>
            </c:strRef>
          </c:tx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Sheet1!$G$2:$G$6</c:f>
              <c:numCache>
                <c:formatCode>General</c:formatCode>
                <c:ptCount val="5"/>
                <c:pt idx="0">
                  <c:v>0.4</c:v>
                </c:pt>
                <c:pt idx="1">
                  <c:v>0.4</c:v>
                </c:pt>
                <c:pt idx="2">
                  <c:v>0.30000000000000032</c:v>
                </c:pt>
                <c:pt idx="3">
                  <c:v>0.30000000000000032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E-36CD-461E-812C-0EF3293E3B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3574784"/>
        <c:axId val="473584768"/>
      </c:lineChart>
      <c:catAx>
        <c:axId val="4735747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73584768"/>
        <c:crosses val="autoZero"/>
        <c:auto val="1"/>
        <c:lblAlgn val="ctr"/>
        <c:lblOffset val="100"/>
        <c:noMultiLvlLbl val="0"/>
      </c:catAx>
      <c:valAx>
        <c:axId val="47358476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4735747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2400">
          <a:latin typeface="CordiaUPC" pitchFamily="34" charset="-34"/>
          <a:cs typeface="CordiaUPC" pitchFamily="34" charset="-34"/>
        </a:defRPr>
      </a:pPr>
      <a:endParaRPr lang="th-TH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ตายปริกำเนิด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2407589676290469E-2"/>
                  <c:y val="-9.25457629693394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655-4EED-940E-DC4C8B394B44}"/>
                </c:ext>
              </c:extLst>
            </c:dLbl>
            <c:dLbl>
              <c:idx val="1"/>
              <c:layout>
                <c:manualLayout>
                  <c:x val="-6.25E-2"/>
                  <c:y val="-3.20652201433020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655-4EED-940E-DC4C8B394B44}"/>
                </c:ext>
              </c:extLst>
            </c:dLbl>
            <c:dLbl>
              <c:idx val="2"/>
              <c:layout>
                <c:manualLayout>
                  <c:x val="-2.3148148148148147E-2"/>
                  <c:y val="0.1054456456608519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655-4EED-940E-DC4C8B394B44}"/>
                </c:ext>
              </c:extLst>
            </c:dLbl>
            <c:dLbl>
              <c:idx val="3"/>
              <c:layout>
                <c:manualLayout>
                  <c:x val="-4.8611293379994168E-2"/>
                  <c:y val="-5.38204589378095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655-4EED-940E-DC4C8B394B44}"/>
                </c:ext>
              </c:extLst>
            </c:dLbl>
            <c:dLbl>
              <c:idx val="4"/>
              <c:layout>
                <c:manualLayout>
                  <c:x val="-8.4875562720133382E-17"/>
                  <c:y val="-3.42979635584137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655-4EED-940E-DC4C8B394B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0.00</c:formatCode>
                <c:ptCount val="5"/>
                <c:pt idx="0">
                  <c:v>2.4208888120352756</c:v>
                </c:pt>
                <c:pt idx="1">
                  <c:v>6.607929515418502</c:v>
                </c:pt>
                <c:pt idx="2">
                  <c:v>4.3184378520465643</c:v>
                </c:pt>
                <c:pt idx="3">
                  <c:v>7.33</c:v>
                </c:pt>
                <c:pt idx="4">
                  <c:v>5.9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9655-4EED-940E-DC4C8B394B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ทารกตาย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9352034120734909E-2"/>
                  <c:y val="3.74877416850231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655-4EED-940E-DC4C8B394B44}"/>
                </c:ext>
              </c:extLst>
            </c:dLbl>
            <c:dLbl>
              <c:idx val="1"/>
              <c:layout>
                <c:manualLayout>
                  <c:x val="-3.7037037037037056E-2"/>
                  <c:y val="-3.96826763214083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655-4EED-940E-DC4C8B394B44}"/>
                </c:ext>
              </c:extLst>
            </c:dLbl>
            <c:dLbl>
              <c:idx val="2"/>
              <c:layout>
                <c:manualLayout>
                  <c:x val="-1.6203703703703703E-2"/>
                  <c:y val="-4.42892709150905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655-4EED-940E-DC4C8B394B44}"/>
                </c:ext>
              </c:extLst>
            </c:dLbl>
            <c:dLbl>
              <c:idx val="3"/>
              <c:layout>
                <c:manualLayout>
                  <c:x val="-3.4722404491105273E-2"/>
                  <c:y val="5.76482602054164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655-4EED-940E-DC4C8B394B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0.00</c:formatCode>
                <c:ptCount val="5"/>
                <c:pt idx="0">
                  <c:v>6.7439045478125541</c:v>
                </c:pt>
                <c:pt idx="1">
                  <c:v>8.2599118942731273</c:v>
                </c:pt>
                <c:pt idx="2">
                  <c:v>3.3796470146451369</c:v>
                </c:pt>
                <c:pt idx="3">
                  <c:v>4.43</c:v>
                </c:pt>
                <c:pt idx="4">
                  <c:v>3.66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A-9655-4EED-940E-DC4C8B394B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0-5 ปีตาย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2.1218890680037151E-17"/>
                  <c:y val="-2.77777777777800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655-4EED-940E-DC4C8B394B44}"/>
                </c:ext>
              </c:extLst>
            </c:dLbl>
            <c:dLbl>
              <c:idx val="1"/>
              <c:layout>
                <c:manualLayout>
                  <c:x val="-3.2407407407407628E-2"/>
                  <c:y val="-7.89055708872404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9655-4EED-940E-DC4C8B394B44}"/>
                </c:ext>
              </c:extLst>
            </c:dLbl>
            <c:dLbl>
              <c:idx val="2"/>
              <c:layout>
                <c:manualLayout>
                  <c:x val="-5.0925925925925923E-2"/>
                  <c:y val="-5.31820982184301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655-4EED-940E-DC4C8B394B44}"/>
                </c:ext>
              </c:extLst>
            </c:dLbl>
            <c:dLbl>
              <c:idx val="3"/>
              <c:layout>
                <c:manualLayout>
                  <c:x val="-4.629647856517935E-2"/>
                  <c:y val="6.686077423601793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9655-4EED-940E-DC4C8B394B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Sheet1!$D$2:$D$6</c:f>
              <c:numCache>
                <c:formatCode>_(* #,##0.00_);_(* \(#,##0.00\);_(* "-"??_);_(@_)</c:formatCode>
                <c:ptCount val="5"/>
                <c:pt idx="0">
                  <c:v>8.3001902126923746</c:v>
                </c:pt>
                <c:pt idx="1">
                  <c:v>11.013215859030836</c:v>
                </c:pt>
                <c:pt idx="2">
                  <c:v>5.8205031918888475</c:v>
                </c:pt>
                <c:pt idx="3">
                  <c:v>6.44</c:v>
                </c:pt>
                <c:pt idx="4">
                  <c:v>5.49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F-9655-4EED-940E-DC4C8B394B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3639936"/>
        <c:axId val="473658112"/>
      </c:lineChart>
      <c:catAx>
        <c:axId val="473639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473658112"/>
        <c:crosses val="autoZero"/>
        <c:auto val="1"/>
        <c:lblAlgn val="ctr"/>
        <c:lblOffset val="100"/>
        <c:noMultiLvlLbl val="0"/>
      </c:catAx>
      <c:valAx>
        <c:axId val="47365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473639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ngsana New" panose="02020603050405020304" pitchFamily="18" charset="-34"/>
              <a:ea typeface="+mn-ea"/>
              <a:cs typeface="Angsana New" panose="02020603050405020304" pitchFamily="18" charset="-34"/>
            </a:defRPr>
          </a:pPr>
          <a:endParaRPr lang="th-TH"/>
        </a:p>
      </c:txPr>
    </c:legend>
    <c:plotVisOnly val="1"/>
    <c:dispBlanksAs val="gap"/>
    <c:showDLblsOverMax val="0"/>
  </c:chart>
  <c:spPr>
    <a:solidFill>
      <a:srgbClr val="002060"/>
    </a:solidFill>
    <a:ln>
      <a:noFill/>
    </a:ln>
    <a:effectLst/>
  </c:spPr>
  <c:txPr>
    <a:bodyPr/>
    <a:lstStyle/>
    <a:p>
      <a:pPr>
        <a:defRPr/>
      </a:pPr>
      <a:endParaRPr lang="th-TH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0238247658067133E-2"/>
          <c:y val="3.0281634521431375E-2"/>
          <c:w val="0.83112348761282884"/>
          <c:h val="0.8233717080303198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อัตรามารดาตาย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3.57142857142857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159-4FC4-B1FC-9EDC2212E512}"/>
                </c:ext>
              </c:extLst>
            </c:dLbl>
            <c:dLbl>
              <c:idx val="1"/>
              <c:layout>
                <c:manualLayout>
                  <c:x val="-4.2437781360074111E-17"/>
                  <c:y val="-3.57142857142857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159-4FC4-B1FC-9EDC2212E512}"/>
                </c:ext>
              </c:extLst>
            </c:dLbl>
            <c:dLbl>
              <c:idx val="3"/>
              <c:layout>
                <c:manualLayout>
                  <c:x val="0"/>
                  <c:y val="-4.76190476190476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159-4FC4-B1FC-9EDC2212E512}"/>
                </c:ext>
              </c:extLst>
            </c:dLbl>
            <c:dLbl>
              <c:idx val="4"/>
              <c:layout>
                <c:manualLayout>
                  <c:x val="0"/>
                  <c:y val="-4.36507936507937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159-4FC4-B1FC-9EDC2212E5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15.28</c:v>
                </c:pt>
                <c:pt idx="2">
                  <c:v>18.78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C159-4FC4-B1FC-9EDC2212E5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ประเทศ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9351851851851853E-2"/>
                  <c:y val="-7.4074074074074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159-4FC4-B1FC-9EDC2212E512}"/>
                </c:ext>
              </c:extLst>
            </c:dLbl>
            <c:dLbl>
              <c:idx val="1"/>
              <c:layout>
                <c:manualLayout>
                  <c:x val="-5.0925925925925923E-2"/>
                  <c:y val="6.58432973656071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159-4FC4-B1FC-9EDC2212E512}"/>
                </c:ext>
              </c:extLst>
            </c:dLbl>
            <c:dLbl>
              <c:idx val="2"/>
              <c:layout>
                <c:manualLayout>
                  <c:x val="-5.7870552639253468E-2"/>
                  <c:y val="-5.34979423868313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159-4FC4-B1FC-9EDC2212E512}"/>
                </c:ext>
              </c:extLst>
            </c:dLbl>
            <c:dLbl>
              <c:idx val="3"/>
              <c:layout>
                <c:manualLayout>
                  <c:x val="9.259259259259538E-3"/>
                  <c:y val="-4.52674897119341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159-4FC4-B1FC-9EDC2212E512}"/>
                </c:ext>
              </c:extLst>
            </c:dLbl>
            <c:dLbl>
              <c:idx val="4"/>
              <c:layout>
                <c:manualLayout>
                  <c:x val="8.4875562720141591E-17"/>
                  <c:y val="-4.1152263374485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159-4FC4-B1FC-9EDC2212E5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23.3</c:v>
                </c:pt>
                <c:pt idx="1">
                  <c:v>24.6</c:v>
                </c:pt>
                <c:pt idx="2">
                  <c:v>26.6</c:v>
                </c:pt>
                <c:pt idx="3">
                  <c:v>21.8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A-C159-4FC4-B1FC-9EDC2212E5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3520768"/>
        <c:axId val="473723264"/>
      </c:lineChart>
      <c:catAx>
        <c:axId val="473520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473723264"/>
        <c:crosses val="autoZero"/>
        <c:auto val="1"/>
        <c:lblAlgn val="ctr"/>
        <c:lblOffset val="100"/>
        <c:noMultiLvlLbl val="0"/>
      </c:catAx>
      <c:valAx>
        <c:axId val="473723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473520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ngsana New" panose="02020603050405020304" pitchFamily="18" charset="-34"/>
              <a:ea typeface="+mn-ea"/>
              <a:cs typeface="Angsana New" panose="02020603050405020304" pitchFamily="18" charset="-34"/>
            </a:defRPr>
          </a:pPr>
          <a:endParaRPr lang="th-TH"/>
        </a:p>
      </c:txPr>
    </c:legend>
    <c:plotVisOnly val="1"/>
    <c:dispBlanksAs val="gap"/>
    <c:showDLblsOverMax val="0"/>
  </c:chart>
  <c:spPr>
    <a:solidFill>
      <a:schemeClr val="accent4">
        <a:lumMod val="50000"/>
      </a:schemeClr>
    </a:solidFill>
    <a:ln>
      <a:noFill/>
    </a:ln>
    <a:effectLst/>
  </c:spPr>
  <c:txPr>
    <a:bodyPr/>
    <a:lstStyle/>
    <a:p>
      <a:pPr>
        <a:defRPr/>
      </a:pPr>
      <a:endParaRPr lang="th-TH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ปี 2561</c:v>
                </c:pt>
              </c:strCache>
            </c:strRef>
          </c:tx>
          <c:spPr>
            <a:ln>
              <a:prstDash val="sysDot"/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Sheet1!$B$2:$B$6</c:f>
              <c:numCache>
                <c:formatCode>_(* #,##0.00_);_(* \(#,##0.00\);_(* "-"??_);_(@_)</c:formatCode>
                <c:ptCount val="5"/>
                <c:pt idx="0">
                  <c:v>33331.699999999997</c:v>
                </c:pt>
                <c:pt idx="1">
                  <c:v>18127.54</c:v>
                </c:pt>
                <c:pt idx="2">
                  <c:v>14008.04</c:v>
                </c:pt>
                <c:pt idx="3">
                  <c:v>11291.28</c:v>
                </c:pt>
                <c:pt idx="4">
                  <c:v>10914.16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E15-4D74-814B-1956B98180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ปี 2560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Sheet1!$C$2:$C$6</c:f>
              <c:numCache>
                <c:formatCode>#,##0.00</c:formatCode>
                <c:ptCount val="5"/>
                <c:pt idx="0">
                  <c:v>37257.783626606564</c:v>
                </c:pt>
                <c:pt idx="1">
                  <c:v>20114.498703713987</c:v>
                </c:pt>
                <c:pt idx="2">
                  <c:v>17545.370012844658</c:v>
                </c:pt>
                <c:pt idx="3">
                  <c:v>23107.776928471802</c:v>
                </c:pt>
                <c:pt idx="4">
                  <c:v>12927.597103253695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E15-4D74-814B-1956B98180B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ปี 2559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Sheet1!$D$2:$D$6</c:f>
              <c:numCache>
                <c:formatCode>#,##0.00</c:formatCode>
                <c:ptCount val="5"/>
                <c:pt idx="0">
                  <c:v>36158.850000000013</c:v>
                </c:pt>
                <c:pt idx="1">
                  <c:v>19144.480000000021</c:v>
                </c:pt>
                <c:pt idx="2">
                  <c:v>17474.75</c:v>
                </c:pt>
                <c:pt idx="3">
                  <c:v>23950.12999999995</c:v>
                </c:pt>
                <c:pt idx="4">
                  <c:v>11721.07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E15-4D74-814B-1956B98180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3821568"/>
        <c:axId val="473823104"/>
      </c:barChart>
      <c:catAx>
        <c:axId val="4738215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th-TH"/>
          </a:p>
        </c:txPr>
        <c:crossAx val="473823104"/>
        <c:crosses val="autoZero"/>
        <c:auto val="1"/>
        <c:lblAlgn val="ctr"/>
        <c:lblOffset val="100"/>
        <c:noMultiLvlLbl val="0"/>
      </c:catAx>
      <c:valAx>
        <c:axId val="473823104"/>
        <c:scaling>
          <c:orientation val="minMax"/>
        </c:scaling>
        <c:delete val="0"/>
        <c:axPos val="l"/>
        <c:majorGridlines/>
        <c:numFmt formatCode="_(* #,##0.00_);_(* \(#,##0.00\);_(* &quot;-&quot;??_);_(@_)" sourceLinked="1"/>
        <c:majorTickMark val="out"/>
        <c:minorTickMark val="none"/>
        <c:tickLblPos val="nextTo"/>
        <c:crossAx val="47382156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600">
              <a:latin typeface="Angsana New" panose="02020603050405020304" pitchFamily="18" charset="-34"/>
              <a:cs typeface="Angsana New" panose="02020603050405020304" pitchFamily="18" charset="-34"/>
            </a:defRPr>
          </a:pPr>
          <a:endParaRPr lang="th-TH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ปี 2561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Sheet1!$B$2:$B$6</c:f>
              <c:numCache>
                <c:formatCode>_(* #,##0.00_);_(* \(#,##0.00\);_(* "-"??_);_(@_)</c:formatCode>
                <c:ptCount val="5"/>
                <c:pt idx="0">
                  <c:v>695.37918179142548</c:v>
                </c:pt>
                <c:pt idx="1">
                  <c:v>425.78239968605897</c:v>
                </c:pt>
                <c:pt idx="2">
                  <c:v>380.84960266849851</c:v>
                </c:pt>
                <c:pt idx="3">
                  <c:v>311.78259589914671</c:v>
                </c:pt>
                <c:pt idx="4">
                  <c:v>279.01501030118669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E2E-4532-93E3-7D192523D9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ปี 2560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Sheet1!$C$2:$C$6</c:f>
              <c:numCache>
                <c:formatCode>#,##0.00</c:formatCode>
                <c:ptCount val="5"/>
                <c:pt idx="0">
                  <c:v>818.35446529184139</c:v>
                </c:pt>
                <c:pt idx="1">
                  <c:v>455.86717204750153</c:v>
                </c:pt>
                <c:pt idx="2">
                  <c:v>370.76145972056929</c:v>
                </c:pt>
                <c:pt idx="3">
                  <c:v>285.45874342991783</c:v>
                </c:pt>
                <c:pt idx="4">
                  <c:v>228.91860584234954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E2E-4532-93E3-7D192523D96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ปี 2559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Sheet1!$D$2:$D$6</c:f>
              <c:numCache>
                <c:formatCode>0.00</c:formatCode>
                <c:ptCount val="5"/>
                <c:pt idx="0">
                  <c:v>742.44225778290127</c:v>
                </c:pt>
                <c:pt idx="1">
                  <c:v>420.89503892933465</c:v>
                </c:pt>
                <c:pt idx="2">
                  <c:v>303.17873522127036</c:v>
                </c:pt>
                <c:pt idx="3">
                  <c:v>241.95045644694281</c:v>
                </c:pt>
                <c:pt idx="4">
                  <c:v>163.73626807715553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E2E-4532-93E3-7D192523D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3863680"/>
        <c:axId val="473865216"/>
      </c:barChart>
      <c:catAx>
        <c:axId val="4738636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th-TH"/>
          </a:p>
        </c:txPr>
        <c:crossAx val="473865216"/>
        <c:crosses val="autoZero"/>
        <c:auto val="1"/>
        <c:lblAlgn val="ctr"/>
        <c:lblOffset val="100"/>
        <c:noMultiLvlLbl val="0"/>
      </c:catAx>
      <c:valAx>
        <c:axId val="473865216"/>
        <c:scaling>
          <c:orientation val="minMax"/>
        </c:scaling>
        <c:delete val="0"/>
        <c:axPos val="l"/>
        <c:majorGridlines/>
        <c:numFmt formatCode="_(* #,##0.00_);_(* \(#,##0.00\);_(* &quot;-&quot;??_);_(@_)" sourceLinked="1"/>
        <c:majorTickMark val="out"/>
        <c:minorTickMark val="none"/>
        <c:tickLblPos val="nextTo"/>
        <c:crossAx val="47386368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600">
              <a:latin typeface="Angsana New" panose="02020603050405020304" pitchFamily="18" charset="-34"/>
              <a:cs typeface="Angsana New" panose="02020603050405020304" pitchFamily="18" charset="-34"/>
            </a:defRPr>
          </a:pPr>
          <a:endParaRPr lang="th-TH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j-cs"/>
              </a:defRPr>
            </a:pPr>
            <a:r>
              <a:rPr lang="th-TH" sz="3200" dirty="0">
                <a:cs typeface="+mj-cs"/>
              </a:rPr>
              <a:t>สาเหตุการตาย</a:t>
            </a:r>
            <a:r>
              <a:rPr lang="en-US" sz="3200" dirty="0">
                <a:cs typeface="+mj-cs"/>
              </a:rPr>
              <a:t> </a:t>
            </a:r>
            <a:r>
              <a:rPr lang="th-TH" sz="3200" dirty="0">
                <a:cs typeface="+mj-cs"/>
              </a:rPr>
              <a:t>ปี</a:t>
            </a:r>
            <a:r>
              <a:rPr lang="th-TH" sz="3200" baseline="0" dirty="0">
                <a:cs typeface="+mj-cs"/>
              </a:rPr>
              <a:t> 2561</a:t>
            </a:r>
            <a:endParaRPr lang="en-US" sz="3200" dirty="0">
              <a:cs typeface="+mj-cs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เนื้องอก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endParaRPr lang="th-TH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93.24</c:v>
                </c:pt>
                <c:pt idx="1">
                  <c:v>103.72</c:v>
                </c:pt>
                <c:pt idx="2">
                  <c:v>102.11</c:v>
                </c:pt>
                <c:pt idx="3">
                  <c:v>89.64</c:v>
                </c:pt>
                <c:pt idx="4">
                  <c:v>100.85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1CA-4BC7-B40E-FD04F67BFE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โลหิตเป็นพิษ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endParaRPr lang="th-TH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52.76</c:v>
                </c:pt>
                <c:pt idx="1">
                  <c:v>36.43</c:v>
                </c:pt>
                <c:pt idx="2">
                  <c:v>60.44</c:v>
                </c:pt>
                <c:pt idx="3">
                  <c:v>50.04</c:v>
                </c:pt>
                <c:pt idx="4">
                  <c:v>52.78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1CA-4BC7-B40E-FD04F67BFEE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ปอดบวม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endParaRPr lang="th-TH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32.369999999999997</c:v>
                </c:pt>
                <c:pt idx="1">
                  <c:v>38.42</c:v>
                </c:pt>
                <c:pt idx="2">
                  <c:v>51.16</c:v>
                </c:pt>
                <c:pt idx="3">
                  <c:v>48.66</c:v>
                </c:pt>
                <c:pt idx="4">
                  <c:v>62.2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31CA-4BC7-B40E-FD04F67BFEE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หลอดเลือดสมอง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endParaRPr lang="th-TH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37.22</c:v>
                </c:pt>
                <c:pt idx="1">
                  <c:v>36.43</c:v>
                </c:pt>
                <c:pt idx="2">
                  <c:v>42.46</c:v>
                </c:pt>
                <c:pt idx="3">
                  <c:v>40.78</c:v>
                </c:pt>
                <c:pt idx="4">
                  <c:v>43.75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31CA-4BC7-B40E-FD04F67BFEE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ระบบประสาท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5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endParaRPr lang="th-TH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49.88</c:v>
                </c:pt>
                <c:pt idx="1">
                  <c:v>19.11</c:v>
                </c:pt>
                <c:pt idx="2">
                  <c:v>18.170000000000002</c:v>
                </c:pt>
                <c:pt idx="3">
                  <c:v>26.2</c:v>
                </c:pt>
                <c:pt idx="4">
                  <c:v>58.27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31CA-4BC7-B40E-FD04F67BFEE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อุบัติเหตุ</c:v>
                </c:pt>
              </c:strCache>
            </c:strRef>
          </c:tx>
          <c:spPr>
            <a:ln w="317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6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endParaRPr lang="th-TH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Sheet1!$G$2:$G$6</c:f>
              <c:numCache>
                <c:formatCode>General</c:formatCode>
                <c:ptCount val="5"/>
                <c:pt idx="0">
                  <c:v>31.46</c:v>
                </c:pt>
                <c:pt idx="1">
                  <c:v>25.68</c:v>
                </c:pt>
                <c:pt idx="2">
                  <c:v>26.07</c:v>
                </c:pt>
                <c:pt idx="3">
                  <c:v>22.85</c:v>
                </c:pt>
                <c:pt idx="4">
                  <c:v>23.54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31CA-4BC7-B40E-FD04F67BFEE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ระบบสืบพันธุ์</c:v>
                </c:pt>
              </c:strCache>
            </c:strRef>
          </c:tx>
          <c:spPr>
            <a:ln w="317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endParaRPr lang="th-TH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Sheet1!$H$2:$H$6</c:f>
              <c:numCache>
                <c:formatCode>General</c:formatCode>
                <c:ptCount val="5"/>
                <c:pt idx="0">
                  <c:v>14.39</c:v>
                </c:pt>
                <c:pt idx="1">
                  <c:v>15.52</c:v>
                </c:pt>
                <c:pt idx="2">
                  <c:v>15.21</c:v>
                </c:pt>
                <c:pt idx="3">
                  <c:v>13</c:v>
                </c:pt>
                <c:pt idx="4">
                  <c:v>13.54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31CA-4BC7-B40E-FD04F67BFEE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ระบบย่อยอาหาร</c:v>
                </c:pt>
              </c:strCache>
            </c:strRef>
          </c:tx>
          <c:spPr>
            <a:ln w="317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endParaRPr lang="th-TH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Sheet1!$I$2:$I$6</c:f>
              <c:numCache>
                <c:formatCode>General</c:formatCode>
                <c:ptCount val="5"/>
                <c:pt idx="0">
                  <c:v>18.61</c:v>
                </c:pt>
                <c:pt idx="1">
                  <c:v>16.52</c:v>
                </c:pt>
                <c:pt idx="2">
                  <c:v>16.39</c:v>
                </c:pt>
                <c:pt idx="3">
                  <c:v>12.21</c:v>
                </c:pt>
                <c:pt idx="4">
                  <c:v>17.07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31CA-4BC7-B40E-FD04F67BFEE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หัวใจ</c:v>
                </c:pt>
              </c:strCache>
            </c:strRef>
          </c:tx>
          <c:spPr>
            <a:ln w="317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endParaRPr lang="th-TH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Sheet1!$J$2:$J$6</c:f>
              <c:numCache>
                <c:formatCode>General</c:formatCode>
                <c:ptCount val="5"/>
                <c:pt idx="0">
                  <c:v>29.31</c:v>
                </c:pt>
                <c:pt idx="1">
                  <c:v>30.66</c:v>
                </c:pt>
                <c:pt idx="2">
                  <c:v>33.18</c:v>
                </c:pt>
                <c:pt idx="3">
                  <c:v>12.02</c:v>
                </c:pt>
                <c:pt idx="4">
                  <c:v>34.53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31CA-4BC7-B40E-FD04F67BFEE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ทางเดินหายใจเรื้อรัง</c:v>
                </c:pt>
              </c:strCache>
            </c:strRef>
          </c:tx>
          <c:spPr>
            <a:ln w="317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endParaRPr lang="th-TH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Sheet1!$K$2:$K$6</c:f>
              <c:numCache>
                <c:formatCode>General</c:formatCode>
                <c:ptCount val="5"/>
                <c:pt idx="0">
                  <c:v>16.09</c:v>
                </c:pt>
                <c:pt idx="1">
                  <c:v>12.34</c:v>
                </c:pt>
                <c:pt idx="2">
                  <c:v>12.44</c:v>
                </c:pt>
                <c:pt idx="3">
                  <c:v>10.24</c:v>
                </c:pt>
                <c:pt idx="4">
                  <c:v>14.32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31CA-4BC7-B40E-FD04F67BFEE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74037248"/>
        <c:axId val="474055424"/>
      </c:lineChart>
      <c:catAx>
        <c:axId val="474037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474055424"/>
        <c:crosses val="autoZero"/>
        <c:auto val="1"/>
        <c:lblAlgn val="ctr"/>
        <c:lblOffset val="100"/>
        <c:noMultiLvlLbl val="0"/>
      </c:catAx>
      <c:valAx>
        <c:axId val="47405542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4037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th-TH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0.05529</cdr:x>
      <cdr:y>0.19277</cdr:y>
    </cdr:from>
    <cdr:to>
      <cdr:x>0.17504</cdr:x>
      <cdr:y>0.28677</cdr:y>
    </cdr:to>
    <cdr:sp macro="" textlink="">
      <cdr:nvSpPr>
        <cdr:cNvPr id="1025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79182" y="928048"/>
          <a:ext cx="821252" cy="452543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27432" tIns="41148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th-TH" sz="2000" b="1" i="0" u="none" strike="noStrike" baseline="0" dirty="0">
              <a:solidFill>
                <a:schemeClr val="tx1"/>
              </a:solidFill>
              <a:latin typeface="TH Niramit AS" pitchFamily="2" charset="-34"/>
              <a:cs typeface="TH Niramit AS" pitchFamily="2" charset="-34"/>
            </a:rPr>
            <a:t>อายุ(ปี)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สถานะสุขภาพ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19877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238535" y="40169"/>
            <a:ext cx="6233496" cy="1323439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defRPr/>
            </a:pPr>
            <a:r>
              <a:rPr lang="th-TH" altLang="en-US" sz="4000" b="1" dirty="0">
                <a:solidFill>
                  <a:schemeClr val="tx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FreesiaUPC" pitchFamily="34" charset="-34"/>
                <a:cs typeface="+mj-cs"/>
              </a:rPr>
              <a:t>สถานการณ์โรคไข้เลือดออก จังหวัดชุมพร ประจำปี 2561 </a:t>
            </a:r>
            <a:endParaRPr lang="en-US" altLang="en-US" sz="3600" b="1" dirty="0">
              <a:solidFill>
                <a:schemeClr val="tx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FreesiaUPC" pitchFamily="34" charset="-34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946" y="2265626"/>
            <a:ext cx="3799812" cy="28601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0335" y="3967939"/>
            <a:ext cx="3827720" cy="23877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85482" y="1212224"/>
            <a:ext cx="3814600" cy="2562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435946" y="1081075"/>
            <a:ext cx="379981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th-TH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TH SarabunPSK" pitchFamily="34" charset="-34"/>
                <a:ea typeface="Times New Roman" pitchFamily="18" charset="0"/>
                <a:cs typeface="+mj-cs"/>
              </a:rPr>
              <a:t>จังหวัดชุมพรอยู่อันดับที่ 7 ของเขตสุขภาพที่ 11 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th-TH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TH SarabunPSK" pitchFamily="34" charset="-34"/>
                <a:ea typeface="Times New Roman" pitchFamily="18" charset="0"/>
                <a:cs typeface="+mj-cs"/>
              </a:rPr>
              <a:t>อันดับที่ 68 ของประเทศ</a:t>
            </a:r>
            <a:endParaRPr kumimoji="0" lang="th-TH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Arial" pitchFamily="34" charset="0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8643" y="5294656"/>
            <a:ext cx="42344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cs typeface="+mj-cs"/>
              </a:rPr>
              <a:t>เปรียบเทียบจำนวนผู้ป่วยปี 2561 กับปี 2560 พบว่ามีจำนวนผู้ป่วยต่ำกว่า 0.15 เท่า </a:t>
            </a:r>
          </a:p>
          <a:p>
            <a:pPr algn="ctr"/>
            <a:r>
              <a:rPr lang="th-TH" sz="2000" b="1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cs typeface="+mj-cs"/>
              </a:rPr>
              <a:t>เมื่อเปรียบเทียบจำนวนผู้ป่วยปี 2561 กับค่ามัธยะฐาน </a:t>
            </a:r>
          </a:p>
          <a:p>
            <a:pPr algn="ctr"/>
            <a:r>
              <a:rPr lang="th-TH" sz="2000" b="1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cs typeface="+mj-cs"/>
              </a:rPr>
              <a:t>พบว่า มีจำนวนผู้ป่วยต่ำกว่าอยู่ 0.45 เท่า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9BDB291-5CCA-4F72-A262-55123E36E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7868" y="61972"/>
            <a:ext cx="758207" cy="1010943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xmlns="" id="{F95D5637-BBC5-41E6-B2A8-1627D01A3E52}"/>
              </a:ext>
            </a:extLst>
          </p:cNvPr>
          <p:cNvSpPr txBox="1">
            <a:spLocks/>
          </p:cNvSpPr>
          <p:nvPr/>
        </p:nvSpPr>
        <p:spPr>
          <a:xfrm>
            <a:off x="1" y="6400801"/>
            <a:ext cx="9143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89939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917058" y="40169"/>
            <a:ext cx="7390811" cy="1323439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defRPr/>
            </a:pPr>
            <a:r>
              <a:rPr lang="th-TH" altLang="en-US" sz="4000" b="1" dirty="0">
                <a:solidFill>
                  <a:schemeClr val="tx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FreesiaUPC" pitchFamily="34" charset="-34"/>
                <a:cs typeface="+mj-cs"/>
              </a:rPr>
              <a:t>สถานการณ์โรคเฝ้าระวังทางระบาดวิทยา จังหวัดชุมพร ประจำปี 2561 </a:t>
            </a:r>
            <a:endParaRPr lang="en-US" altLang="en-US" sz="3600" b="1" dirty="0">
              <a:solidFill>
                <a:schemeClr val="tx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FreesiaUPC" pitchFamily="34" charset="-34"/>
              <a:cs typeface="+mj-cs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639" y="1542197"/>
            <a:ext cx="3538396" cy="262576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3828199" y="1542196"/>
            <a:ext cx="5128145" cy="59093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thaiDist"/>
            <a:r>
              <a:rPr lang="th-TH" sz="2000" b="1" u="sng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การพยากรณ์โรคไข้เลือดออกใน ปี</a:t>
            </a:r>
            <a:r>
              <a:rPr lang="en-US" sz="2000" b="1" u="sng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2562 </a:t>
            </a:r>
            <a:r>
              <a:rPr lang="th-TH" sz="2000" b="1" u="sng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โดยสำนักโรคติดต่อนำโดยแมลง </a:t>
            </a:r>
          </a:p>
          <a:p>
            <a:pPr algn="thaiDist">
              <a:buFont typeface="Arial" pitchFamily="34" charset="0"/>
              <a:buChar char="•"/>
            </a:pPr>
            <a:r>
              <a:rPr lang="th-TH" sz="2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ใช้วิธีการทางสถิติแบบอนุกรมเวลา</a:t>
            </a:r>
            <a:r>
              <a:rPr lang="en-US" sz="2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(Time series analysis) </a:t>
            </a:r>
            <a:r>
              <a:rPr lang="th-TH" sz="2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ด้วย</a:t>
            </a:r>
            <a:r>
              <a:rPr lang="en-US" sz="2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ARIMA model </a:t>
            </a:r>
            <a:r>
              <a:rPr lang="th-TH" sz="2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โดยใช้ข้อมูลจำนวนผู้ป่วยย้อนหลัง</a:t>
            </a:r>
            <a:r>
              <a:rPr lang="en-US" sz="2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11 </a:t>
            </a:r>
            <a:r>
              <a:rPr lang="th-TH" sz="2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ปีย้อนหลัง </a:t>
            </a:r>
            <a:r>
              <a:rPr lang="en-US" sz="2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th-TH" sz="2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ปี พ</a:t>
            </a:r>
            <a:r>
              <a:rPr lang="en-US" sz="2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.</a:t>
            </a:r>
            <a:r>
              <a:rPr lang="th-TH" sz="2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ศ</a:t>
            </a:r>
            <a:r>
              <a:rPr lang="en-US" sz="2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. 2551-2561) </a:t>
            </a:r>
          </a:p>
          <a:p>
            <a:pPr algn="thaiDist">
              <a:buFont typeface="Arial" pitchFamily="34" charset="0"/>
              <a:buChar char="•"/>
            </a:pPr>
            <a:r>
              <a:rPr lang="th-TH" sz="2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ผลการวิเคราะห์ คาดว่าในปี </a:t>
            </a:r>
            <a:r>
              <a:rPr lang="en-US" sz="2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2562 </a:t>
            </a:r>
            <a:r>
              <a:rPr lang="th-TH" sz="2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จะมีผู้ป่วยโรคไข้เลือดออกประมาณ</a:t>
            </a:r>
            <a:r>
              <a:rPr lang="en-US" sz="2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94,000 – 95,000 </a:t>
            </a:r>
            <a:r>
              <a:rPr lang="th-TH" sz="2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 </a:t>
            </a:r>
          </a:p>
          <a:p>
            <a:pPr algn="thaiDist">
              <a:buFont typeface="Arial" pitchFamily="34" charset="0"/>
              <a:buChar char="•"/>
            </a:pPr>
            <a:r>
              <a:rPr lang="th-TH" sz="2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กลุ่มเสี่ยงต่อการป่วยโรคไข้เลือดออกยังคงอยู่ใน กลุ่มเด็กวัยเรียน</a:t>
            </a:r>
            <a:r>
              <a:rPr lang="en-US" sz="2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(5-14 </a:t>
            </a:r>
            <a:r>
              <a:rPr lang="th-TH" sz="2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ปี</a:t>
            </a:r>
            <a:r>
              <a:rPr lang="en-US" sz="2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) </a:t>
            </a:r>
            <a:r>
              <a:rPr lang="th-TH" sz="2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และวัยผู้ใหญ่ตอนต้น</a:t>
            </a:r>
            <a:r>
              <a:rPr lang="en-US" sz="2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(15-24 </a:t>
            </a:r>
            <a:r>
              <a:rPr lang="th-TH" sz="2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ปี</a:t>
            </a:r>
            <a:r>
              <a:rPr lang="en-US" sz="2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) </a:t>
            </a:r>
            <a:r>
              <a:rPr lang="th-TH" sz="2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แต่กลุ่มเสี่ยงต่อการเสียชีวิตเป็นวัยผู้ใหญ่</a:t>
            </a:r>
            <a:r>
              <a:rPr lang="en-US" sz="2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th-TH" sz="2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อายุ</a:t>
            </a:r>
            <a:r>
              <a:rPr lang="en-US" sz="2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35 </a:t>
            </a:r>
            <a:r>
              <a:rPr lang="th-TH" sz="2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ปี ขึ้นไป</a:t>
            </a:r>
            <a:r>
              <a:rPr lang="en-US" sz="2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) </a:t>
            </a:r>
            <a:r>
              <a:rPr lang="th-TH" sz="2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โดยเฉพาะในผู้ใหญ่และผู้สูงอายุที่มีโรคประจาตัวเรื้อรัง </a:t>
            </a:r>
          </a:p>
          <a:p>
            <a:pPr algn="thaiDist">
              <a:buFont typeface="Arial" pitchFamily="34" charset="0"/>
              <a:buChar char="•"/>
            </a:pPr>
            <a:r>
              <a:rPr lang="th-TH" sz="2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พื้นที่เสี่ยงสูงต่อการระบาดโรคไข้เลือดออก จำนวน</a:t>
            </a:r>
            <a:r>
              <a:rPr lang="en-US" sz="2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170 </a:t>
            </a:r>
            <a:r>
              <a:rPr lang="th-TH" sz="2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อำเภอ ใน</a:t>
            </a:r>
            <a:r>
              <a:rPr lang="en-US" sz="2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58 </a:t>
            </a:r>
            <a:r>
              <a:rPr lang="th-TH" sz="2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จังหวัด</a:t>
            </a:r>
          </a:p>
          <a:p>
            <a:pPr algn="thaiDist"/>
            <a:endParaRPr lang="th-TH" sz="2000" b="1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thaiDist">
              <a:buFont typeface="Arial" pitchFamily="34" charset="0"/>
              <a:buChar char="•"/>
            </a:pPr>
            <a:r>
              <a:rPr lang="th-TH" sz="2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จังหวัดชุมพร อำเภอมีเป็นพื้นที่เสี่ยงสูงคือ อำเภอเมือง พื้นที่เสี่ยงปานกลาง คือ อำเภอพะโต๊ะ ส่วนพื้นที่เสี่ยงต่ำคือ อำเภอท่าแซะ ปะทิว หลังสวน </a:t>
            </a:r>
            <a:r>
              <a:rPr lang="th-TH" sz="2000" b="1" dirty="0" err="1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ละแม</a:t>
            </a:r>
            <a:r>
              <a:rPr lang="th-TH" sz="2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000" b="1" dirty="0" err="1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สวี</a:t>
            </a:r>
            <a:r>
              <a:rPr lang="th-TH" sz="2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และทุ่งตะโก </a:t>
            </a:r>
            <a:endParaRPr lang="en-US" sz="2000" b="1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thaiDist"/>
            <a:r>
              <a:rPr lang="th-TH" sz="2000" b="1" u="sng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เป้าหมายการดำเนินงานปี 2562 </a:t>
            </a:r>
          </a:p>
          <a:p>
            <a:pPr algn="thaiDist">
              <a:buFont typeface="Arial" pitchFamily="34" charset="0"/>
              <a:buChar char="•"/>
            </a:pPr>
            <a:r>
              <a:rPr lang="th-TH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อัตราป่วยลดลงไม่น้อยกว่าร้อยละ 15 จาก</a:t>
            </a:r>
            <a:r>
              <a:rPr lang="th-TH" b="1" dirty="0" err="1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ค่ามัธย</a:t>
            </a:r>
            <a:r>
              <a:rPr lang="th-TH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ฐานย้อนหลัง 5 ปี </a:t>
            </a:r>
          </a:p>
          <a:p>
            <a:pPr algn="thaiDist">
              <a:buFont typeface="Arial" pitchFamily="34" charset="0"/>
              <a:buChar char="•"/>
            </a:pPr>
            <a:r>
              <a:rPr lang="th-TH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อั</a:t>
            </a:r>
            <a:r>
              <a:rPr lang="th-TH" sz="2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ตราป่วยตายไม่เกินร้อยละ 0.10</a:t>
            </a:r>
            <a:endParaRPr lang="en-US" sz="2000" b="1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412" y="4359535"/>
            <a:ext cx="3524693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thaiDist"/>
            <a:r>
              <a:rPr lang="th-TH" sz="2000" b="1" u="sng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สถานการณ์โรคไข้เลือดออก จังหวัดชุมพร ปี 2562  </a:t>
            </a:r>
            <a:endParaRPr lang="en-US" sz="2000" b="1" u="sng" dirty="0">
              <a:solidFill>
                <a:srgbClr val="070CE9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lvl="0" algn="thaiDist">
              <a:buFont typeface="Arial" pitchFamily="34" charset="0"/>
              <a:buChar char="•"/>
            </a:pPr>
            <a:r>
              <a:rPr lang="th-TH" sz="20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ได้รับรายงานผู้ป่วย </a:t>
            </a:r>
            <a:r>
              <a:rPr lang="en-US" sz="20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34</a:t>
            </a:r>
            <a:r>
              <a:rPr lang="th-TH" sz="20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ราย  ไม่มีผู้ป่วยเสียชีวิต อัตราป่วย </a:t>
            </a:r>
            <a:r>
              <a:rPr lang="en-US" sz="20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6.72</a:t>
            </a:r>
            <a:r>
              <a:rPr lang="th-TH" sz="20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ต่อประชากรแสนคน </a:t>
            </a:r>
            <a:endParaRPr lang="en-US" sz="2000" b="1" dirty="0">
              <a:solidFill>
                <a:srgbClr val="070CE9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lvl="0" algn="thaiDist">
              <a:buFont typeface="Arial" pitchFamily="34" charset="0"/>
              <a:buChar char="•"/>
            </a:pPr>
            <a:r>
              <a:rPr lang="th-TH" sz="20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อำเภอที่มีอัตราป่วยสูงสุด </a:t>
            </a:r>
            <a:r>
              <a:rPr lang="en-US" sz="20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3 </a:t>
            </a:r>
            <a:r>
              <a:rPr lang="th-TH" sz="20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อันดับแรกคือคือ อำเภอเมือง</a:t>
            </a:r>
            <a:r>
              <a:rPr lang="en-US" sz="20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(14.87)</a:t>
            </a:r>
            <a:r>
              <a:rPr lang="th-TH" sz="20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ปะทิว(</a:t>
            </a:r>
            <a:r>
              <a:rPr lang="en-US" sz="20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6.21) </a:t>
            </a:r>
            <a:r>
              <a:rPr lang="th-TH" sz="20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และท่าแซะ </a:t>
            </a:r>
            <a:r>
              <a:rPr lang="en-US" sz="20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(5.87</a:t>
            </a:r>
            <a:r>
              <a:rPr lang="th-TH" sz="20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)  </a:t>
            </a:r>
            <a:endParaRPr lang="en-US" sz="2000" b="1" dirty="0">
              <a:solidFill>
                <a:srgbClr val="070CE9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99CD2F0-AF60-46A0-AC65-A55FFCA4D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868" y="61972"/>
            <a:ext cx="758207" cy="1010943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xmlns="" id="{CC8D6DED-7C93-4091-9F9F-89E9579FC872}"/>
              </a:ext>
            </a:extLst>
          </p:cNvPr>
          <p:cNvSpPr txBox="1">
            <a:spLocks/>
          </p:cNvSpPr>
          <p:nvPr/>
        </p:nvSpPr>
        <p:spPr>
          <a:xfrm>
            <a:off x="1" y="6400801"/>
            <a:ext cx="9143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92871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618B59-AB30-4EEE-94B7-E0C092AA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288" y="61971"/>
            <a:ext cx="4313711" cy="858445"/>
          </a:xfrm>
        </p:spPr>
        <p:txBody>
          <a:bodyPr>
            <a:normAutofit fontScale="90000"/>
          </a:bodyPr>
          <a:lstStyle/>
          <a:p>
            <a:pPr algn="ctr"/>
            <a:r>
              <a:rPr lang="th-TH" sz="6000" b="1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ปิรามิดประชากร</a:t>
            </a:r>
            <a:endParaRPr lang="en-US" sz="6000" b="1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868" y="61972"/>
            <a:ext cx="758207" cy="1010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01CD1F9-EE3B-436E-844A-25E7A6D4357A}"/>
              </a:ext>
            </a:extLst>
          </p:cNvPr>
          <p:cNvPicPr/>
          <p:nvPr/>
        </p:nvPicPr>
        <p:blipFill>
          <a:blip r:embed="rId3"/>
          <a:srcRect l="51264" t="16667" b="21795"/>
          <a:stretch>
            <a:fillRect/>
          </a:stretch>
        </p:blipFill>
        <p:spPr bwMode="auto">
          <a:xfrm>
            <a:off x="258289" y="938776"/>
            <a:ext cx="4313711" cy="5012846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193911"/>
              </p:ext>
            </p:extLst>
          </p:nvPr>
        </p:nvGraphicFramePr>
        <p:xfrm>
          <a:off x="4830246" y="1335128"/>
          <a:ext cx="3856725" cy="3024927"/>
        </p:xfrm>
        <a:graphic>
          <a:graphicData uri="http://schemas.openxmlformats.org/drawingml/2006/table">
            <a:tbl>
              <a:tblPr/>
              <a:tblGrid>
                <a:gridCol w="16928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28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10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9821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โครงสร้างประชากร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D97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จำนวน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2558 (ร้อยละ)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D97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0-14 ปี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+mj-cs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92,720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+mj-cs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6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.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31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15-59 ปี</a:t>
                      </a: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+mj-cs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334,901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6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4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.9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7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60 ปีขึ้นไป</a:t>
                      </a: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+mj-cs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79,983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+mj-cs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8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.7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2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0702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อัตราส่วนพึ่งพิงทางอายุ 2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:  </a:t>
                      </a: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830247" y="4433869"/>
            <a:ext cx="3856724" cy="1384995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th-TH" sz="21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อายุ </a:t>
            </a:r>
            <a:r>
              <a:rPr lang="en-US" sz="21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60 </a:t>
            </a:r>
            <a:r>
              <a:rPr lang="th-TH" sz="21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ปีขึ้นไป</a:t>
            </a:r>
            <a:r>
              <a:rPr lang="en-US" sz="21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21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th-TH" sz="2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ชุมพร</a:t>
            </a:r>
            <a:r>
              <a:rPr lang="en-US" sz="2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: </a:t>
            </a:r>
            <a:r>
              <a:rPr lang="th-TH" sz="2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en-US" sz="2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8</a:t>
            </a:r>
            <a:r>
              <a:rPr lang="th-TH" sz="2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.7</a:t>
            </a:r>
            <a:r>
              <a:rPr lang="en-US" sz="2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th-TH" sz="2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% </a:t>
            </a:r>
            <a:endParaRPr lang="th-TH" sz="21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r>
              <a:rPr lang="en-US" sz="21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  </a:t>
            </a:r>
            <a:r>
              <a:rPr lang="th-TH" sz="21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ประเทศ </a:t>
            </a:r>
            <a:r>
              <a:rPr lang="en-GB" sz="21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th-TH" sz="21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17.05</a:t>
            </a:r>
            <a:r>
              <a:rPr lang="en-GB" sz="21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%</a:t>
            </a:r>
            <a:endParaRPr lang="th-TH" sz="2100" dirty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8289" y="5967351"/>
            <a:ext cx="4313711" cy="3621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ประชากร    ชาย </a:t>
            </a:r>
            <a:r>
              <a:rPr lang="en-US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252,415 </a:t>
            </a:r>
            <a:r>
              <a:rPr lang="th-TH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คน  หญิง </a:t>
            </a:r>
            <a:r>
              <a:rPr lang="en-US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257,235</a:t>
            </a:r>
            <a:r>
              <a:rPr lang="th-TH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คน  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08D49F9D-788C-45A7-B26C-943C02013456}"/>
              </a:ext>
            </a:extLst>
          </p:cNvPr>
          <p:cNvSpPr txBox="1">
            <a:spLocks/>
          </p:cNvSpPr>
          <p:nvPr/>
        </p:nvSpPr>
        <p:spPr>
          <a:xfrm>
            <a:off x="1" y="6400801"/>
            <a:ext cx="9143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2037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73606" y="2411673"/>
            <a:ext cx="3461001" cy="4207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สี่เหลี่ยมผืนผ้า 11"/>
          <p:cNvSpPr/>
          <p:nvPr/>
        </p:nvSpPr>
        <p:spPr>
          <a:xfrm>
            <a:off x="0" y="0"/>
            <a:ext cx="9144000" cy="8686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1C4F35B-B50F-4B96-A1C9-38758525E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117" y="60960"/>
            <a:ext cx="1238867" cy="16002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0030" y="335281"/>
            <a:ext cx="6945517" cy="101566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h-TH" sz="60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latin typeface="CordiaUPC" pitchFamily="34" charset="-34"/>
                <a:cs typeface="CordiaUPC" pitchFamily="34" charset="-34"/>
              </a:rPr>
              <a:t>อายุคาดเฉลี่ยเมื่อแรกเกิด</a:t>
            </a:r>
            <a:endParaRPr lang="th-TH" sz="6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/>
              <a:latin typeface="CordiaUPC" pitchFamily="34" charset="-34"/>
              <a:cs typeface="CordiaUPC" pitchFamily="34" charset="-34"/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535251"/>
              </p:ext>
            </p:extLst>
          </p:nvPr>
        </p:nvGraphicFramePr>
        <p:xfrm>
          <a:off x="274320" y="1531917"/>
          <a:ext cx="5143536" cy="4814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59708" y="1932159"/>
            <a:ext cx="2733905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itchFamily="34" charset="0"/>
              </a:rPr>
              <a:t>LE </a:t>
            </a:r>
            <a:r>
              <a:rPr lang="th-TH" sz="1600" b="1" dirty="0">
                <a:latin typeface="Tahoma" panose="020B0604030504040204" pitchFamily="34" charset="0"/>
                <a:ea typeface="Tahoma" panose="020B0604030504040204" pitchFamily="34" charset="0"/>
                <a:cs typeface="Tahoma" pitchFamily="34" charset="0"/>
              </a:rPr>
              <a:t>จังหวัดชุมพร ปี 2560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itchFamily="34" charset="0"/>
              </a:rPr>
              <a:t> = 76 </a:t>
            </a:r>
            <a:r>
              <a:rPr lang="th-TH" sz="1600" b="1" dirty="0">
                <a:latin typeface="Tahoma" panose="020B0604030504040204" pitchFamily="34" charset="0"/>
                <a:ea typeface="Tahoma" panose="020B0604030504040204" pitchFamily="34" charset="0"/>
                <a:cs typeface="Tahoma" pitchFamily="34" charset="0"/>
              </a:rPr>
              <a:t>ปี)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457890"/>
            <a:ext cx="91440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th-TH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cs typeface="CordiaUPC" pitchFamily="34" charset="-34"/>
              </a:rPr>
              <a:t>     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th-TH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itchFamily="34" charset="-34"/>
              <a:cs typeface="Cord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6802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/>
          <p:cNvSpPr/>
          <p:nvPr/>
        </p:nvSpPr>
        <p:spPr>
          <a:xfrm>
            <a:off x="0" y="0"/>
            <a:ext cx="9144000" cy="8686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1C4F35B-B50F-4B96-A1C9-38758525E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117" y="60960"/>
            <a:ext cx="1238867" cy="16002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0030" y="335281"/>
            <a:ext cx="6945517" cy="193899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h-TH" sz="6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latin typeface="CordiaUPC" pitchFamily="34" charset="-34"/>
                <a:cs typeface="CordiaUPC" pitchFamily="34" charset="-34"/>
              </a:rPr>
              <a:t>สถิติชีพ จังหวัดชุมพร ปี </a:t>
            </a:r>
            <a:r>
              <a:rPr lang="en-US" sz="6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latin typeface="CordiaUPC" pitchFamily="34" charset="-34"/>
                <a:cs typeface="CordiaUPC" pitchFamily="34" charset="-34"/>
              </a:rPr>
              <a:t>2557-2561</a:t>
            </a:r>
            <a:endParaRPr lang="th-TH" sz="6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/>
              <a:latin typeface="CordiaUPC" pitchFamily="34" charset="-34"/>
              <a:cs typeface="CordiaUPC" pitchFamily="34" charset="-34"/>
            </a:endParaRPr>
          </a:p>
        </p:txBody>
      </p:sp>
      <p:graphicFrame>
        <p:nvGraphicFramePr>
          <p:cNvPr id="14" name="แผนภูมิ 7">
            <a:extLst>
              <a:ext uri="{FF2B5EF4-FFF2-40B4-BE49-F238E27FC236}">
                <a16:creationId xmlns:a16="http://schemas.microsoft.com/office/drawing/2014/main" xmlns="" id="{F5EB82C2-28DC-49C4-9F03-3FE6B3A380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6940867"/>
              </p:ext>
            </p:extLst>
          </p:nvPr>
        </p:nvGraphicFramePr>
        <p:xfrm>
          <a:off x="204716" y="1610436"/>
          <a:ext cx="8577618" cy="4831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0" y="6457890"/>
            <a:ext cx="91440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th-TH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cs typeface="CordiaUPC" pitchFamily="34" charset="-34"/>
              </a:rPr>
              <a:t>     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</a:p>
        </p:txBody>
      </p:sp>
    </p:spTree>
    <p:extLst>
      <p:ext uri="{BB962C8B-B14F-4D97-AF65-F5344CB8AC3E}">
        <p14:creationId xmlns:p14="http://schemas.microsoft.com/office/powerpoint/2010/main" val="1871512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1168028A-710B-49A9-8F26-E465D0133944}"/>
              </a:ext>
            </a:extLst>
          </p:cNvPr>
          <p:cNvSpPr txBox="1">
            <a:spLocks/>
          </p:cNvSpPr>
          <p:nvPr/>
        </p:nvSpPr>
        <p:spPr>
          <a:xfrm>
            <a:off x="1" y="6400801"/>
            <a:ext cx="9143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graphicFrame>
        <p:nvGraphicFramePr>
          <p:cNvPr id="5" name="แผนภูมิ 15">
            <a:extLst>
              <a:ext uri="{FF2B5EF4-FFF2-40B4-BE49-F238E27FC236}">
                <a16:creationId xmlns:a16="http://schemas.microsoft.com/office/drawing/2014/main" xmlns="" id="{98392106-2080-4EE2-A2BE-1F9B1EBDFA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1509482"/>
              </p:ext>
            </p:extLst>
          </p:nvPr>
        </p:nvGraphicFramePr>
        <p:xfrm>
          <a:off x="525780" y="1678002"/>
          <a:ext cx="4126231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xmlns="" id="{86618B59-AB30-4EEE-94B7-E0C092AACD56}"/>
              </a:ext>
            </a:extLst>
          </p:cNvPr>
          <p:cNvSpPr txBox="1">
            <a:spLocks/>
          </p:cNvSpPr>
          <p:nvPr/>
        </p:nvSpPr>
        <p:spPr>
          <a:xfrm>
            <a:off x="525780" y="962170"/>
            <a:ext cx="4114799" cy="57912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800" b="1" dirty="0"/>
              <a:t>อัตราตายปริกำเนิด อัตราทารก และเด็ก 0 </a:t>
            </a:r>
            <a: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–</a:t>
            </a:r>
            <a:r>
              <a:rPr lang="th-TH" sz="2800" b="1" dirty="0"/>
              <a:t> 5 ปี ตาย</a:t>
            </a:r>
            <a:endParaRPr lang="en-US" sz="2800" dirty="0"/>
          </a:p>
        </p:txBody>
      </p:sp>
      <p:graphicFrame>
        <p:nvGraphicFramePr>
          <p:cNvPr id="9" name="แผนภูมิ 16">
            <a:extLst>
              <a:ext uri="{FF2B5EF4-FFF2-40B4-BE49-F238E27FC236}">
                <a16:creationId xmlns:a16="http://schemas.microsoft.com/office/drawing/2014/main" xmlns="" id="{0C5ECE15-22EB-4564-9210-3909D50F7F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7789169"/>
              </p:ext>
            </p:extLst>
          </p:nvPr>
        </p:nvGraphicFramePr>
        <p:xfrm>
          <a:off x="4823462" y="1662762"/>
          <a:ext cx="3920489" cy="4541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xmlns="" id="{86618B59-AB30-4EEE-94B7-E0C092AACD56}"/>
              </a:ext>
            </a:extLst>
          </p:cNvPr>
          <p:cNvSpPr txBox="1">
            <a:spLocks/>
          </p:cNvSpPr>
          <p:nvPr/>
        </p:nvSpPr>
        <p:spPr>
          <a:xfrm>
            <a:off x="4823462" y="962170"/>
            <a:ext cx="3920489" cy="57912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800" b="1" dirty="0"/>
              <a:t>อัตรามารดาตาย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24E39BE-55CB-48C0-9C5F-64CEF9E25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7868" y="61972"/>
            <a:ext cx="758207" cy="101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808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618B59-AB30-4EEE-94B7-E0C092AA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214469"/>
            <a:ext cx="4394534" cy="1338587"/>
          </a:xfrm>
        </p:spPr>
        <p:txBody>
          <a:bodyPr>
            <a:normAutofit fontScale="90000"/>
          </a:bodyPr>
          <a:lstStyle/>
          <a:p>
            <a:r>
              <a:rPr lang="th-TH" sz="6000" b="1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สาเหตุการป่วยของผู้ป่วยนอก</a:t>
            </a:r>
            <a:endParaRPr lang="en-US" sz="6000" b="1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868" y="61972"/>
            <a:ext cx="758207" cy="101094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5F5FF95F-9A9C-4A68-92C3-3DBC369D6581}"/>
              </a:ext>
            </a:extLst>
          </p:cNvPr>
          <p:cNvSpPr txBox="1">
            <a:spLocks/>
          </p:cNvSpPr>
          <p:nvPr/>
        </p:nvSpPr>
        <p:spPr>
          <a:xfrm>
            <a:off x="1" y="6400801"/>
            <a:ext cx="9143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graphicFrame>
        <p:nvGraphicFramePr>
          <p:cNvPr id="6" name="แผนภูมิ 1">
            <a:extLst>
              <a:ext uri="{FF2B5EF4-FFF2-40B4-BE49-F238E27FC236}">
                <a16:creationId xmlns:a16="http://schemas.microsoft.com/office/drawing/2014/main" xmlns="" id="{05518B26-8911-4834-A48F-3A9A4C45BD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9407991"/>
              </p:ext>
            </p:extLst>
          </p:nvPr>
        </p:nvGraphicFramePr>
        <p:xfrm>
          <a:off x="712871" y="1251285"/>
          <a:ext cx="7594997" cy="5053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6919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618B59-AB30-4EEE-94B7-E0C092AA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214469"/>
            <a:ext cx="4394534" cy="1338587"/>
          </a:xfrm>
        </p:spPr>
        <p:txBody>
          <a:bodyPr>
            <a:normAutofit fontScale="90000"/>
          </a:bodyPr>
          <a:lstStyle/>
          <a:p>
            <a:r>
              <a:rPr lang="th-TH" sz="6000" b="1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สาเหตุการป่วยของผู้ป่วยใน</a:t>
            </a:r>
            <a:endParaRPr lang="en-US" sz="6000" b="1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868" y="61972"/>
            <a:ext cx="758207" cy="101094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5F5FF95F-9A9C-4A68-92C3-3DBC369D6581}"/>
              </a:ext>
            </a:extLst>
          </p:cNvPr>
          <p:cNvSpPr txBox="1">
            <a:spLocks/>
          </p:cNvSpPr>
          <p:nvPr/>
        </p:nvSpPr>
        <p:spPr>
          <a:xfrm>
            <a:off x="1" y="6400801"/>
            <a:ext cx="9143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graphicFrame>
        <p:nvGraphicFramePr>
          <p:cNvPr id="7" name="แผนภูมิ 1">
            <a:extLst>
              <a:ext uri="{FF2B5EF4-FFF2-40B4-BE49-F238E27FC236}">
                <a16:creationId xmlns:a16="http://schemas.microsoft.com/office/drawing/2014/main" xmlns="" id="{FC3037EF-6659-4456-BFCA-CF6B66B12A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0243457"/>
              </p:ext>
            </p:extLst>
          </p:nvPr>
        </p:nvGraphicFramePr>
        <p:xfrm>
          <a:off x="1127960" y="1191127"/>
          <a:ext cx="7047498" cy="4824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19222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868" y="61972"/>
            <a:ext cx="758207" cy="101094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5F5FF95F-9A9C-4A68-92C3-3DBC369D6581}"/>
              </a:ext>
            </a:extLst>
          </p:cNvPr>
          <p:cNvSpPr txBox="1">
            <a:spLocks/>
          </p:cNvSpPr>
          <p:nvPr/>
        </p:nvSpPr>
        <p:spPr>
          <a:xfrm>
            <a:off x="1" y="6400801"/>
            <a:ext cx="9143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xmlns="" id="{35265CBA-3097-41D8-AAA4-B73E40CBCF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7914343"/>
              </p:ext>
            </p:extLst>
          </p:nvPr>
        </p:nvGraphicFramePr>
        <p:xfrm>
          <a:off x="736134" y="227240"/>
          <a:ext cx="7518633" cy="6157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71725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996803" y="40168"/>
            <a:ext cx="7240772" cy="1323439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defRPr/>
            </a:pPr>
            <a:r>
              <a:rPr lang="th-TH" altLang="en-US" sz="4000" b="1" dirty="0">
                <a:solidFill>
                  <a:schemeClr val="tx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FreesiaUPC" pitchFamily="34" charset="-34"/>
                <a:cs typeface="+mj-cs"/>
              </a:rPr>
              <a:t>สถานการณ์โรคเฝ้าระวังทางระบาดวิทยา จังหวัดชุมพร ประจำปี 2561 </a:t>
            </a:r>
            <a:endParaRPr lang="en-US" altLang="en-US" sz="3600" b="1" dirty="0">
              <a:solidFill>
                <a:schemeClr val="tx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FreesiaUPC" pitchFamily="34" charset="-34"/>
              <a:cs typeface="+mj-cs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9724" y="1148316"/>
            <a:ext cx="7598144" cy="520498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FD310FF-A246-4EFD-A651-1192205BC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868" y="61972"/>
            <a:ext cx="758207" cy="1010943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34640A6F-DAD1-43DE-A2D8-6FA6AD3114E0}"/>
              </a:ext>
            </a:extLst>
          </p:cNvPr>
          <p:cNvSpPr txBox="1">
            <a:spLocks/>
          </p:cNvSpPr>
          <p:nvPr/>
        </p:nvSpPr>
        <p:spPr>
          <a:xfrm>
            <a:off x="1" y="6400801"/>
            <a:ext cx="9143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97818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559</Words>
  <Application>Microsoft Office PowerPoint</Application>
  <PresentationFormat>On-screen Show (4:3)</PresentationFormat>
  <Paragraphs>81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สถานะสุขภาพ</vt:lpstr>
      <vt:lpstr>ปิรามิดประชากร</vt:lpstr>
      <vt:lpstr>PowerPoint Presentation</vt:lpstr>
      <vt:lpstr>PowerPoint Presentation</vt:lpstr>
      <vt:lpstr>PowerPoint Presentation</vt:lpstr>
      <vt:lpstr>สาเหตุการป่วยของผู้ป่วยนอก</vt:lpstr>
      <vt:lpstr>สาเหตุการป่วยของผู้ป่วยใน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Boonyapa</dc:creator>
  <cp:lastModifiedBy>Boonyapa</cp:lastModifiedBy>
  <cp:revision>5</cp:revision>
  <dcterms:created xsi:type="dcterms:W3CDTF">2006-08-16T00:00:00Z</dcterms:created>
  <dcterms:modified xsi:type="dcterms:W3CDTF">2019-02-25T11:56:28Z</dcterms:modified>
</cp:coreProperties>
</file>