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53" r:id="rId2"/>
    <p:sldId id="514" r:id="rId3"/>
    <p:sldId id="472" r:id="rId4"/>
    <p:sldId id="473" r:id="rId5"/>
  </p:sldIdLst>
  <p:sldSz cx="13004800" cy="9753600"/>
  <p:notesSz cx="6669088" cy="992822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6C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4" autoAdjust="0"/>
  </p:normalViewPr>
  <p:slideViewPr>
    <p:cSldViewPr>
      <p:cViewPr varScale="1">
        <p:scale>
          <a:sx n="46" d="100"/>
          <a:sy n="46" d="100"/>
        </p:scale>
        <p:origin x="1518" y="20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44D4FA-03E7-43C9-8745-9B87531B76F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D55145-B803-4121-BB50-429E0B3A2463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2800" b="1" dirty="0" smtClean="0"/>
            <a:t>Health System</a:t>
          </a:r>
        </a:p>
      </dgm:t>
    </dgm:pt>
    <dgm:pt modelId="{2E6C1BA5-1798-4F8C-B77A-3111CD8B9D2A}" type="parTrans" cxnId="{0D400B94-DDB9-495A-9C6D-5DA3B5F71C1A}">
      <dgm:prSet/>
      <dgm:spPr/>
      <dgm:t>
        <a:bodyPr/>
        <a:lstStyle/>
        <a:p>
          <a:endParaRPr lang="en-US" sz="2800"/>
        </a:p>
      </dgm:t>
    </dgm:pt>
    <dgm:pt modelId="{6090851A-538B-4F88-9C4A-2B2917FEAF22}" type="sibTrans" cxnId="{0D400B94-DDB9-495A-9C6D-5DA3B5F71C1A}">
      <dgm:prSet/>
      <dgm:spPr/>
      <dgm:t>
        <a:bodyPr/>
        <a:lstStyle/>
        <a:p>
          <a:endParaRPr lang="en-US" sz="2800"/>
        </a:p>
      </dgm:t>
    </dgm:pt>
    <dgm:pt modelId="{FAA6A704-6CDA-42A2-A2C1-0EDBF0102BB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t"/>
        <a:lstStyle/>
        <a:p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สร้าง นำ ซ่อม อ่อนแอ</a:t>
          </a:r>
          <a:endParaRPr lang="en-US" sz="2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B7DC2BB-5160-4A95-A571-B430C94D63E1}" type="parTrans" cxnId="{E4B2F6E8-445F-449E-9E2F-620BE39830FF}">
      <dgm:prSet/>
      <dgm:spPr/>
      <dgm:t>
        <a:bodyPr/>
        <a:lstStyle/>
        <a:p>
          <a:endParaRPr lang="en-US" sz="2800"/>
        </a:p>
      </dgm:t>
    </dgm:pt>
    <dgm:pt modelId="{DA9BEDBC-7AB9-4C53-9B0B-84618A89D463}" type="sibTrans" cxnId="{E4B2F6E8-445F-449E-9E2F-620BE39830FF}">
      <dgm:prSet/>
      <dgm:spPr/>
      <dgm:t>
        <a:bodyPr/>
        <a:lstStyle/>
        <a:p>
          <a:endParaRPr lang="en-US" sz="2800"/>
        </a:p>
      </dgm:t>
    </dgm:pt>
    <dgm:pt modelId="{1F5975B7-6C8F-4461-9120-D72674F16E5C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t"/>
        <a:lstStyle/>
        <a:p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แออัด คนไข้ล้น รพ.</a:t>
          </a:r>
          <a:endParaRPr lang="en-US" sz="2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FF25185-4F7F-4F20-8F69-0983FF1BE9E4}" type="parTrans" cxnId="{1EEFFC5D-3729-432E-8E1F-1A3934FE58C1}">
      <dgm:prSet/>
      <dgm:spPr/>
      <dgm:t>
        <a:bodyPr/>
        <a:lstStyle/>
        <a:p>
          <a:endParaRPr lang="en-US" sz="2800"/>
        </a:p>
      </dgm:t>
    </dgm:pt>
    <dgm:pt modelId="{E5FA5231-06B1-4743-93DE-E78083C9456A}" type="sibTrans" cxnId="{1EEFFC5D-3729-432E-8E1F-1A3934FE58C1}">
      <dgm:prSet/>
      <dgm:spPr/>
      <dgm:t>
        <a:bodyPr/>
        <a:lstStyle/>
        <a:p>
          <a:endParaRPr lang="en-US" sz="2800"/>
        </a:p>
      </dgm:t>
    </dgm:pt>
    <dgm:pt modelId="{6CBCB7E5-976B-4F31-90EC-758FF1DCEB0E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th-TH" sz="2800" b="1" dirty="0" smtClean="0"/>
            <a:t>ภาคีจัดการสุขภาพ</a:t>
          </a:r>
          <a:endParaRPr lang="en-US" sz="2800" b="1" dirty="0"/>
        </a:p>
      </dgm:t>
    </dgm:pt>
    <dgm:pt modelId="{F4F7DF52-810B-4C5D-B616-DF5F8588887F}" type="parTrans" cxnId="{6BC8330E-BFC6-4EA2-B9C0-85ED6C0C238B}">
      <dgm:prSet/>
      <dgm:spPr/>
      <dgm:t>
        <a:bodyPr/>
        <a:lstStyle/>
        <a:p>
          <a:endParaRPr lang="en-US" sz="2800"/>
        </a:p>
      </dgm:t>
    </dgm:pt>
    <dgm:pt modelId="{37BBFAED-5E81-421D-A496-518538832677}" type="sibTrans" cxnId="{6BC8330E-BFC6-4EA2-B9C0-85ED6C0C238B}">
      <dgm:prSet/>
      <dgm:spPr/>
      <dgm:t>
        <a:bodyPr/>
        <a:lstStyle/>
        <a:p>
          <a:endParaRPr lang="en-US" sz="2800"/>
        </a:p>
      </dgm:t>
    </dgm:pt>
    <dgm:pt modelId="{9CDD20B9-BDC4-43C3-87BD-BF0C290319A5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th-TH" sz="27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ขาด </a:t>
          </a:r>
          <a:r>
            <a:rPr lang="th-TH" sz="2700" b="1" dirty="0" err="1" smtClean="0">
              <a:latin typeface="TH SarabunPSK" panose="020B0500040200020003" pitchFamily="34" charset="-34"/>
              <a:cs typeface="TH SarabunPSK" panose="020B0500040200020003" pitchFamily="34" charset="-34"/>
            </a:rPr>
            <a:t>กบก</a:t>
          </a:r>
          <a:r>
            <a:rPr lang="th-TH" sz="27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.ทำแผนที่มีประสิทธิภาพ</a:t>
          </a:r>
          <a:endParaRPr lang="en-US" sz="27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D8B21A3-7942-43D2-B7E2-92E298B8CF29}" type="parTrans" cxnId="{B44D14B4-6D59-4015-8BFD-B62B0482B13F}">
      <dgm:prSet/>
      <dgm:spPr/>
      <dgm:t>
        <a:bodyPr/>
        <a:lstStyle/>
        <a:p>
          <a:endParaRPr lang="en-US" sz="2800"/>
        </a:p>
      </dgm:t>
    </dgm:pt>
    <dgm:pt modelId="{F720ACBE-B926-4316-814F-C05B62816E24}" type="sibTrans" cxnId="{B44D14B4-6D59-4015-8BFD-B62B0482B13F}">
      <dgm:prSet/>
      <dgm:spPr/>
      <dgm:t>
        <a:bodyPr/>
        <a:lstStyle/>
        <a:p>
          <a:endParaRPr lang="en-US" sz="2800"/>
        </a:p>
      </dgm:t>
    </dgm:pt>
    <dgm:pt modelId="{3EE43587-E519-407B-AC84-3C330520371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th-TH" sz="2800" b="1" dirty="0" err="1" smtClean="0"/>
            <a:t>ปชช</a:t>
          </a:r>
          <a:r>
            <a:rPr lang="th-TH" sz="2800" b="1" dirty="0" smtClean="0"/>
            <a:t>.</a:t>
          </a:r>
          <a:endParaRPr lang="en-US" sz="2800" b="1" dirty="0" smtClean="0"/>
        </a:p>
      </dgm:t>
    </dgm:pt>
    <dgm:pt modelId="{4B96A600-CCF7-4F03-8CD0-FD9A3F1866AA}" type="parTrans" cxnId="{8A65C9CD-3900-4893-95D5-D1E5276FA985}">
      <dgm:prSet/>
      <dgm:spPr/>
      <dgm:t>
        <a:bodyPr/>
        <a:lstStyle/>
        <a:p>
          <a:endParaRPr lang="en-US" sz="2800"/>
        </a:p>
      </dgm:t>
    </dgm:pt>
    <dgm:pt modelId="{552C7752-0039-4699-9701-0E304F02218C}" type="sibTrans" cxnId="{8A65C9CD-3900-4893-95D5-D1E5276FA985}">
      <dgm:prSet/>
      <dgm:spPr/>
      <dgm:t>
        <a:bodyPr/>
        <a:lstStyle/>
        <a:p>
          <a:endParaRPr lang="en-US" sz="2800"/>
        </a:p>
      </dgm:t>
    </dgm:pt>
    <dgm:pt modelId="{7EF362AF-FA8D-4F97-8026-246D7039C3C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SELF CARE  HEALTH LITERACY</a:t>
          </a:r>
          <a:endParaRPr lang="en-US" sz="2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7C2A483-FAF1-47A4-8589-49304C8313B8}" type="parTrans" cxnId="{9E7D8149-619D-4B48-B88C-1F7E09E54B2D}">
      <dgm:prSet/>
      <dgm:spPr/>
      <dgm:t>
        <a:bodyPr/>
        <a:lstStyle/>
        <a:p>
          <a:endParaRPr lang="en-US" sz="2800"/>
        </a:p>
      </dgm:t>
    </dgm:pt>
    <dgm:pt modelId="{AEDDDE9F-868B-4B07-8316-2E3781507CDA}" type="sibTrans" cxnId="{9E7D8149-619D-4B48-B88C-1F7E09E54B2D}">
      <dgm:prSet/>
      <dgm:spPr/>
      <dgm:t>
        <a:bodyPr/>
        <a:lstStyle/>
        <a:p>
          <a:endParaRPr lang="en-US" sz="2800"/>
        </a:p>
      </dgm:t>
    </dgm:pt>
    <dgm:pt modelId="{A3A78769-76D8-4BEA-A9FB-FA703BCCB36E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th-TH" sz="2700" b="1" dirty="0" err="1" smtClean="0">
              <a:latin typeface="TH SarabunPSK" panose="020B0500040200020003" pitchFamily="34" charset="-34"/>
              <a:cs typeface="TH SarabunPSK" panose="020B0500040200020003" pitchFamily="34" charset="-34"/>
            </a:rPr>
            <a:t>กบก</a:t>
          </a:r>
          <a:r>
            <a:rPr lang="th-TH" sz="27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.ขับเคลื่อน </a:t>
          </a:r>
          <a:r>
            <a:rPr lang="en-US" sz="27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HAPPEN</a:t>
          </a:r>
          <a:r>
            <a:rPr lang="th-TH" sz="27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ไม่ชัดเจน</a:t>
          </a:r>
          <a:endParaRPr lang="en-US" sz="27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CDC6FB5-8A64-4D18-8490-3D29C13FED79}" type="parTrans" cxnId="{3CEC6922-BE08-40C5-BDBF-6F480BD7C651}">
      <dgm:prSet/>
      <dgm:spPr/>
      <dgm:t>
        <a:bodyPr/>
        <a:lstStyle/>
        <a:p>
          <a:endParaRPr lang="th-TH" sz="2800"/>
        </a:p>
      </dgm:t>
    </dgm:pt>
    <dgm:pt modelId="{C86FB424-0F98-400D-A390-C6FE4DC79C57}" type="sibTrans" cxnId="{3CEC6922-BE08-40C5-BDBF-6F480BD7C651}">
      <dgm:prSet/>
      <dgm:spPr/>
      <dgm:t>
        <a:bodyPr/>
        <a:lstStyle/>
        <a:p>
          <a:endParaRPr lang="th-TH" sz="2800"/>
        </a:p>
      </dgm:t>
    </dgm:pt>
    <dgm:pt modelId="{4BDEAFA6-408A-4F30-BE1C-776EE12609AE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th-TH" sz="28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ประชานิยม จัดการให้ชุมชน/ท้องถิ่น</a:t>
          </a:r>
          <a:endParaRPr lang="en-US" sz="2800" b="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D25FF8B-2FFD-4810-B7DD-9769EE1A4234}" type="parTrans" cxnId="{1099AD9E-CFD1-4727-AC37-ED0A7E03F524}">
      <dgm:prSet/>
      <dgm:spPr/>
      <dgm:t>
        <a:bodyPr/>
        <a:lstStyle/>
        <a:p>
          <a:endParaRPr lang="th-TH" sz="2800"/>
        </a:p>
      </dgm:t>
    </dgm:pt>
    <dgm:pt modelId="{8D102519-A47D-445F-ADE5-9A5D9AD20AD2}" type="sibTrans" cxnId="{1099AD9E-CFD1-4727-AC37-ED0A7E03F524}">
      <dgm:prSet/>
      <dgm:spPr/>
      <dgm:t>
        <a:bodyPr/>
        <a:lstStyle/>
        <a:p>
          <a:endParaRPr lang="th-TH" sz="2800"/>
        </a:p>
      </dgm:t>
    </dgm:pt>
    <dgm:pt modelId="{F343EABE-CA17-4CCA-99BB-BEB757FD04D2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t"/>
        <a:lstStyle/>
        <a:p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กำลังคนไม่พอ เรียกร้องค่าตอบแทน  ขยายอาคาร  เครื่องมือ</a:t>
          </a:r>
          <a:endParaRPr lang="en-US" sz="2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80C8162-DA5A-450A-9C3C-0F26314FBBE3}" type="parTrans" cxnId="{1AC25799-75F7-421E-8066-189AAD7C7A87}">
      <dgm:prSet/>
      <dgm:spPr/>
      <dgm:t>
        <a:bodyPr/>
        <a:lstStyle/>
        <a:p>
          <a:endParaRPr lang="th-TH" sz="2800"/>
        </a:p>
      </dgm:t>
    </dgm:pt>
    <dgm:pt modelId="{DC39E52E-7B4F-476C-AB48-FA227BC98435}" type="sibTrans" cxnId="{1AC25799-75F7-421E-8066-189AAD7C7A87}">
      <dgm:prSet/>
      <dgm:spPr/>
      <dgm:t>
        <a:bodyPr/>
        <a:lstStyle/>
        <a:p>
          <a:endParaRPr lang="th-TH" sz="2800"/>
        </a:p>
      </dgm:t>
    </dgm:pt>
    <dgm:pt modelId="{6E38B1B9-3DB7-4462-9EC9-B7CCC5FA18F8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t"/>
        <a:lstStyle/>
        <a:p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ค่าใช้จ่ายในระบบสุขภาพไม่พอ</a:t>
          </a:r>
          <a:endParaRPr lang="en-US" sz="2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408B588-EDEE-4A33-9009-1E4595EA316A}" type="parTrans" cxnId="{7E361E3F-6039-45CC-9112-083B683B6A3E}">
      <dgm:prSet/>
      <dgm:spPr/>
      <dgm:t>
        <a:bodyPr/>
        <a:lstStyle/>
        <a:p>
          <a:endParaRPr lang="th-TH" sz="2800"/>
        </a:p>
      </dgm:t>
    </dgm:pt>
    <dgm:pt modelId="{26D706A3-C7D2-424B-B27B-92290E0697F4}" type="sibTrans" cxnId="{7E361E3F-6039-45CC-9112-083B683B6A3E}">
      <dgm:prSet/>
      <dgm:spPr/>
      <dgm:t>
        <a:bodyPr/>
        <a:lstStyle/>
        <a:p>
          <a:endParaRPr lang="th-TH" sz="2800"/>
        </a:p>
      </dgm:t>
    </dgm:pt>
    <dgm:pt modelId="{C4FCCFA2-4639-4704-A085-2D59F4F0CEAF}" type="pres">
      <dgm:prSet presAssocID="{5B44D4FA-03E7-43C9-8745-9B87531B76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970A3B-F1CC-4E55-98D6-DFC439AB7EB4}" type="pres">
      <dgm:prSet presAssocID="{3EE43587-E519-407B-AC84-3C3305203710}" presName="linNode" presStyleCnt="0"/>
      <dgm:spPr/>
    </dgm:pt>
    <dgm:pt modelId="{B38DCF59-B739-4543-AF3D-E1ABC78CE2D4}" type="pres">
      <dgm:prSet presAssocID="{3EE43587-E519-407B-AC84-3C3305203710}" presName="parentText" presStyleLbl="node1" presStyleIdx="0" presStyleCnt="3" custScaleX="63885" custScaleY="62976" custLinFactNeighborX="5720" custLinFactNeighborY="-4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6B6D2-4FF2-4381-8209-D70023C94293}" type="pres">
      <dgm:prSet presAssocID="{3EE43587-E519-407B-AC84-3C3305203710}" presName="descendantText" presStyleLbl="alignAccFollowNode1" presStyleIdx="0" presStyleCnt="3" custScaleX="146466" custScaleY="77709" custLinFactNeighborX="3954" custLinFactNeighborY="2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DA9E9-BBE0-4BC4-B411-826D4E4ABD22}" type="pres">
      <dgm:prSet presAssocID="{552C7752-0039-4699-9701-0E304F02218C}" presName="sp" presStyleCnt="0"/>
      <dgm:spPr/>
    </dgm:pt>
    <dgm:pt modelId="{E66C6C8D-1E46-4300-BCA6-53D559A17BF9}" type="pres">
      <dgm:prSet presAssocID="{A0D55145-B803-4121-BB50-429E0B3A2463}" presName="linNode" presStyleCnt="0"/>
      <dgm:spPr/>
    </dgm:pt>
    <dgm:pt modelId="{DCC8D332-E50B-451F-8BC5-F9978486D7E8}" type="pres">
      <dgm:prSet presAssocID="{A0D55145-B803-4121-BB50-429E0B3A2463}" presName="parentText" presStyleLbl="node1" presStyleIdx="1" presStyleCnt="3" custScaleX="81854" custLinFactNeighborX="-4711" custLinFactNeighborY="42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2C21B-BBA1-462A-BF2A-3AACD0639B46}" type="pres">
      <dgm:prSet presAssocID="{A0D55145-B803-4121-BB50-429E0B3A2463}" presName="descendantText" presStyleLbl="alignAccFollowNode1" presStyleIdx="1" presStyleCnt="3" custScaleX="137969" custScaleY="201973" custLinFactNeighborX="8" custLinFactNeighborY="7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D4DE4-3604-4A34-9833-6B0D65B35C02}" type="pres">
      <dgm:prSet presAssocID="{6090851A-538B-4F88-9C4A-2B2917FEAF22}" presName="sp" presStyleCnt="0"/>
      <dgm:spPr/>
    </dgm:pt>
    <dgm:pt modelId="{8CE2E204-5FB3-492E-9615-8F22F31B72CD}" type="pres">
      <dgm:prSet presAssocID="{6CBCB7E5-976B-4F31-90EC-758FF1DCEB0E}" presName="linNode" presStyleCnt="0"/>
      <dgm:spPr/>
    </dgm:pt>
    <dgm:pt modelId="{6FD4905E-D91C-4362-B4CB-8F33EB88BFEF}" type="pres">
      <dgm:prSet presAssocID="{6CBCB7E5-976B-4F31-90EC-758FF1DCEB0E}" presName="parentText" presStyleLbl="node1" presStyleIdx="2" presStyleCnt="3" custScaleX="63885" custLinFactNeighborX="-30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374C8-CAB2-4E6E-9793-20283EA30AEF}" type="pres">
      <dgm:prSet presAssocID="{6CBCB7E5-976B-4F31-90EC-758FF1DCEB0E}" presName="descendantText" presStyleLbl="alignAccFollowNode1" presStyleIdx="2" presStyleCnt="3" custScaleX="142827" custScaleY="113972" custLinFactNeighborX="3822" custLinFactNeighborY="55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458361-E887-44FA-885A-FB17C1130A24}" type="presOf" srcId="{9CDD20B9-BDC4-43C3-87BD-BF0C290319A5}" destId="{F41374C8-CAB2-4E6E-9793-20283EA30AEF}" srcOrd="0" destOrd="0" presId="urn:microsoft.com/office/officeart/2005/8/layout/vList5"/>
    <dgm:cxn modelId="{F332B98B-BF36-40F6-8DA2-3A89896F3502}" type="presOf" srcId="{F343EABE-CA17-4CCA-99BB-BEB757FD04D2}" destId="{4752C21B-BBA1-462A-BF2A-3AACD0639B46}" srcOrd="0" destOrd="2" presId="urn:microsoft.com/office/officeart/2005/8/layout/vList5"/>
    <dgm:cxn modelId="{E4B2F6E8-445F-449E-9E2F-620BE39830FF}" srcId="{A0D55145-B803-4121-BB50-429E0B3A2463}" destId="{FAA6A704-6CDA-42A2-A2C1-0EDBF0102BB6}" srcOrd="0" destOrd="0" parTransId="{1B7DC2BB-5160-4A95-A571-B430C94D63E1}" sibTransId="{DA9BEDBC-7AB9-4C53-9B0B-84618A89D463}"/>
    <dgm:cxn modelId="{22E180BF-532A-47DB-A08D-22DA9EFE8CEB}" type="presOf" srcId="{6CBCB7E5-976B-4F31-90EC-758FF1DCEB0E}" destId="{6FD4905E-D91C-4362-B4CB-8F33EB88BFEF}" srcOrd="0" destOrd="0" presId="urn:microsoft.com/office/officeart/2005/8/layout/vList5"/>
    <dgm:cxn modelId="{1EEFFC5D-3729-432E-8E1F-1A3934FE58C1}" srcId="{A0D55145-B803-4121-BB50-429E0B3A2463}" destId="{1F5975B7-6C8F-4461-9120-D72674F16E5C}" srcOrd="1" destOrd="0" parTransId="{AFF25185-4F7F-4F20-8F69-0983FF1BE9E4}" sibTransId="{E5FA5231-06B1-4743-93DE-E78083C9456A}"/>
    <dgm:cxn modelId="{8A65C9CD-3900-4893-95D5-D1E5276FA985}" srcId="{5B44D4FA-03E7-43C9-8745-9B87531B76FA}" destId="{3EE43587-E519-407B-AC84-3C3305203710}" srcOrd="0" destOrd="0" parTransId="{4B96A600-CCF7-4F03-8CD0-FD9A3F1866AA}" sibTransId="{552C7752-0039-4699-9701-0E304F02218C}"/>
    <dgm:cxn modelId="{4E4E60D1-25CD-4871-835F-374F235D431B}" type="presOf" srcId="{1F5975B7-6C8F-4461-9120-D72674F16E5C}" destId="{4752C21B-BBA1-462A-BF2A-3AACD0639B46}" srcOrd="0" destOrd="1" presId="urn:microsoft.com/office/officeart/2005/8/layout/vList5"/>
    <dgm:cxn modelId="{0D400B94-DDB9-495A-9C6D-5DA3B5F71C1A}" srcId="{5B44D4FA-03E7-43C9-8745-9B87531B76FA}" destId="{A0D55145-B803-4121-BB50-429E0B3A2463}" srcOrd="1" destOrd="0" parTransId="{2E6C1BA5-1798-4F8C-B77A-3111CD8B9D2A}" sibTransId="{6090851A-538B-4F88-9C4A-2B2917FEAF22}"/>
    <dgm:cxn modelId="{5ED70407-DD11-41BD-B69F-DBC8FB7AE53E}" type="presOf" srcId="{7EF362AF-FA8D-4F97-8026-246D7039C3C6}" destId="{3FC6B6D2-4FF2-4381-8209-D70023C94293}" srcOrd="0" destOrd="0" presId="urn:microsoft.com/office/officeart/2005/8/layout/vList5"/>
    <dgm:cxn modelId="{C6F40352-87BA-4E5A-94C3-2A3AA870DB6B}" type="presOf" srcId="{FAA6A704-6CDA-42A2-A2C1-0EDBF0102BB6}" destId="{4752C21B-BBA1-462A-BF2A-3AACD0639B46}" srcOrd="0" destOrd="0" presId="urn:microsoft.com/office/officeart/2005/8/layout/vList5"/>
    <dgm:cxn modelId="{7E361E3F-6039-45CC-9112-083B683B6A3E}" srcId="{A0D55145-B803-4121-BB50-429E0B3A2463}" destId="{6E38B1B9-3DB7-4462-9EC9-B7CCC5FA18F8}" srcOrd="3" destOrd="0" parTransId="{8408B588-EDEE-4A33-9009-1E4595EA316A}" sibTransId="{26D706A3-C7D2-424B-B27B-92290E0697F4}"/>
    <dgm:cxn modelId="{6BC8330E-BFC6-4EA2-B9C0-85ED6C0C238B}" srcId="{5B44D4FA-03E7-43C9-8745-9B87531B76FA}" destId="{6CBCB7E5-976B-4F31-90EC-758FF1DCEB0E}" srcOrd="2" destOrd="0" parTransId="{F4F7DF52-810B-4C5D-B616-DF5F8588887F}" sibTransId="{37BBFAED-5E81-421D-A496-518538832677}"/>
    <dgm:cxn modelId="{3CEC6922-BE08-40C5-BDBF-6F480BD7C651}" srcId="{6CBCB7E5-976B-4F31-90EC-758FF1DCEB0E}" destId="{A3A78769-76D8-4BEA-A9FB-FA703BCCB36E}" srcOrd="1" destOrd="0" parTransId="{7CDC6FB5-8A64-4D18-8490-3D29C13FED79}" sibTransId="{C86FB424-0F98-400D-A390-C6FE4DC79C57}"/>
    <dgm:cxn modelId="{1AC25799-75F7-421E-8066-189AAD7C7A87}" srcId="{A0D55145-B803-4121-BB50-429E0B3A2463}" destId="{F343EABE-CA17-4CCA-99BB-BEB757FD04D2}" srcOrd="2" destOrd="0" parTransId="{680C8162-DA5A-450A-9C3C-0F26314FBBE3}" sibTransId="{DC39E52E-7B4F-476C-AB48-FA227BC98435}"/>
    <dgm:cxn modelId="{DBD7CE30-E1C2-4705-9D7A-530A3AFEC220}" type="presOf" srcId="{5B44D4FA-03E7-43C9-8745-9B87531B76FA}" destId="{C4FCCFA2-4639-4704-A085-2D59F4F0CEAF}" srcOrd="0" destOrd="0" presId="urn:microsoft.com/office/officeart/2005/8/layout/vList5"/>
    <dgm:cxn modelId="{28DBD955-90B4-429F-8013-9502F805620E}" type="presOf" srcId="{4BDEAFA6-408A-4F30-BE1C-776EE12609AE}" destId="{3FC6B6D2-4FF2-4381-8209-D70023C94293}" srcOrd="0" destOrd="1" presId="urn:microsoft.com/office/officeart/2005/8/layout/vList5"/>
    <dgm:cxn modelId="{DB41AFF3-4D17-4B1E-AA4E-037E6242C1B5}" type="presOf" srcId="{A3A78769-76D8-4BEA-A9FB-FA703BCCB36E}" destId="{F41374C8-CAB2-4E6E-9793-20283EA30AEF}" srcOrd="0" destOrd="1" presId="urn:microsoft.com/office/officeart/2005/8/layout/vList5"/>
    <dgm:cxn modelId="{4B930941-D01B-4337-A5F0-B7A2549E71D3}" type="presOf" srcId="{6E38B1B9-3DB7-4462-9EC9-B7CCC5FA18F8}" destId="{4752C21B-BBA1-462A-BF2A-3AACD0639B46}" srcOrd="0" destOrd="3" presId="urn:microsoft.com/office/officeart/2005/8/layout/vList5"/>
    <dgm:cxn modelId="{1099AD9E-CFD1-4727-AC37-ED0A7E03F524}" srcId="{3EE43587-E519-407B-AC84-3C3305203710}" destId="{4BDEAFA6-408A-4F30-BE1C-776EE12609AE}" srcOrd="1" destOrd="0" parTransId="{CD25FF8B-2FFD-4810-B7DD-9769EE1A4234}" sibTransId="{8D102519-A47D-445F-ADE5-9A5D9AD20AD2}"/>
    <dgm:cxn modelId="{49311322-A488-4EFE-A2E3-627C7A30BB18}" type="presOf" srcId="{3EE43587-E519-407B-AC84-3C3305203710}" destId="{B38DCF59-B739-4543-AF3D-E1ABC78CE2D4}" srcOrd="0" destOrd="0" presId="urn:microsoft.com/office/officeart/2005/8/layout/vList5"/>
    <dgm:cxn modelId="{9E7D8149-619D-4B48-B88C-1F7E09E54B2D}" srcId="{3EE43587-E519-407B-AC84-3C3305203710}" destId="{7EF362AF-FA8D-4F97-8026-246D7039C3C6}" srcOrd="0" destOrd="0" parTransId="{77C2A483-FAF1-47A4-8589-49304C8313B8}" sibTransId="{AEDDDE9F-868B-4B07-8316-2E3781507CDA}"/>
    <dgm:cxn modelId="{B44D14B4-6D59-4015-8BFD-B62B0482B13F}" srcId="{6CBCB7E5-976B-4F31-90EC-758FF1DCEB0E}" destId="{9CDD20B9-BDC4-43C3-87BD-BF0C290319A5}" srcOrd="0" destOrd="0" parTransId="{7D8B21A3-7942-43D2-B7E2-92E298B8CF29}" sibTransId="{F720ACBE-B926-4316-814F-C05B62816E24}"/>
    <dgm:cxn modelId="{4629B46E-1FC8-468A-81B5-8C5ED66B564B}" type="presOf" srcId="{A0D55145-B803-4121-BB50-429E0B3A2463}" destId="{DCC8D332-E50B-451F-8BC5-F9978486D7E8}" srcOrd="0" destOrd="0" presId="urn:microsoft.com/office/officeart/2005/8/layout/vList5"/>
    <dgm:cxn modelId="{9A7E5A4D-C51A-48B9-B384-DC2CC68BDF96}" type="presParOf" srcId="{C4FCCFA2-4639-4704-A085-2D59F4F0CEAF}" destId="{1B970A3B-F1CC-4E55-98D6-DFC439AB7EB4}" srcOrd="0" destOrd="0" presId="urn:microsoft.com/office/officeart/2005/8/layout/vList5"/>
    <dgm:cxn modelId="{8670CDDF-FF42-42CE-8D73-04F4FF5A3379}" type="presParOf" srcId="{1B970A3B-F1CC-4E55-98D6-DFC439AB7EB4}" destId="{B38DCF59-B739-4543-AF3D-E1ABC78CE2D4}" srcOrd="0" destOrd="0" presId="urn:microsoft.com/office/officeart/2005/8/layout/vList5"/>
    <dgm:cxn modelId="{432A1915-2A15-4CE0-A5A6-5817EAADE7EC}" type="presParOf" srcId="{1B970A3B-F1CC-4E55-98D6-DFC439AB7EB4}" destId="{3FC6B6D2-4FF2-4381-8209-D70023C94293}" srcOrd="1" destOrd="0" presId="urn:microsoft.com/office/officeart/2005/8/layout/vList5"/>
    <dgm:cxn modelId="{B7C0CF88-0BCA-4891-912D-01E043F5C659}" type="presParOf" srcId="{C4FCCFA2-4639-4704-A085-2D59F4F0CEAF}" destId="{998DA9E9-BBE0-4BC4-B411-826D4E4ABD22}" srcOrd="1" destOrd="0" presId="urn:microsoft.com/office/officeart/2005/8/layout/vList5"/>
    <dgm:cxn modelId="{BF4F8CA9-CE45-4509-AA1B-98D437B27C06}" type="presParOf" srcId="{C4FCCFA2-4639-4704-A085-2D59F4F0CEAF}" destId="{E66C6C8D-1E46-4300-BCA6-53D559A17BF9}" srcOrd="2" destOrd="0" presId="urn:microsoft.com/office/officeart/2005/8/layout/vList5"/>
    <dgm:cxn modelId="{88F1CBB2-84E5-439E-A11C-44B3A1490966}" type="presParOf" srcId="{E66C6C8D-1E46-4300-BCA6-53D559A17BF9}" destId="{DCC8D332-E50B-451F-8BC5-F9978486D7E8}" srcOrd="0" destOrd="0" presId="urn:microsoft.com/office/officeart/2005/8/layout/vList5"/>
    <dgm:cxn modelId="{A1CF429B-B650-45F1-8461-BAC2DA468AA1}" type="presParOf" srcId="{E66C6C8D-1E46-4300-BCA6-53D559A17BF9}" destId="{4752C21B-BBA1-462A-BF2A-3AACD0639B46}" srcOrd="1" destOrd="0" presId="urn:microsoft.com/office/officeart/2005/8/layout/vList5"/>
    <dgm:cxn modelId="{095B2865-5A5C-4197-9048-6AB36D3FB6E3}" type="presParOf" srcId="{C4FCCFA2-4639-4704-A085-2D59F4F0CEAF}" destId="{76ED4DE4-3604-4A34-9833-6B0D65B35C02}" srcOrd="3" destOrd="0" presId="urn:microsoft.com/office/officeart/2005/8/layout/vList5"/>
    <dgm:cxn modelId="{A9AEFB60-904B-47E9-A080-34FA49B69750}" type="presParOf" srcId="{C4FCCFA2-4639-4704-A085-2D59F4F0CEAF}" destId="{8CE2E204-5FB3-492E-9615-8F22F31B72CD}" srcOrd="4" destOrd="0" presId="urn:microsoft.com/office/officeart/2005/8/layout/vList5"/>
    <dgm:cxn modelId="{19689E72-B972-4682-A36F-70BC72D32E15}" type="presParOf" srcId="{8CE2E204-5FB3-492E-9615-8F22F31B72CD}" destId="{6FD4905E-D91C-4362-B4CB-8F33EB88BFEF}" srcOrd="0" destOrd="0" presId="urn:microsoft.com/office/officeart/2005/8/layout/vList5"/>
    <dgm:cxn modelId="{A982F75A-DB44-4998-86EF-D502AA3DA019}" type="presParOf" srcId="{8CE2E204-5FB3-492E-9615-8F22F31B72CD}" destId="{F41374C8-CAB2-4E6E-9793-20283EA30A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6B6D2-4FF2-4381-8209-D70023C94293}">
      <dsp:nvSpPr>
        <dsp:cNvPr id="0" name=""/>
        <dsp:cNvSpPr/>
      </dsp:nvSpPr>
      <dsp:spPr>
        <a:xfrm rot="5400000">
          <a:off x="2926007" y="-1760433"/>
          <a:ext cx="962742" cy="4569894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SELF CARE  HEALTH LITERACY</a:t>
          </a:r>
          <a:endParaRPr lang="en-US" sz="2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8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ประชานิยม จัดการให้ชุมชน/ท้องถิ่น</a:t>
          </a:r>
          <a:endParaRPr lang="en-US" sz="2800" b="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1122432" y="90139"/>
        <a:ext cx="4522897" cy="868748"/>
      </dsp:txXfrm>
    </dsp:sp>
    <dsp:sp modelId="{B38DCF59-B739-4543-AF3D-E1ABC78CE2D4}">
      <dsp:nvSpPr>
        <dsp:cNvPr id="0" name=""/>
        <dsp:cNvSpPr/>
      </dsp:nvSpPr>
      <dsp:spPr>
        <a:xfrm>
          <a:off x="178607" y="0"/>
          <a:ext cx="1121219" cy="975268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err="1" smtClean="0"/>
            <a:t>ปชช</a:t>
          </a:r>
          <a:r>
            <a:rPr lang="th-TH" sz="2800" b="1" kern="1200" dirty="0" smtClean="0"/>
            <a:t>.</a:t>
          </a:r>
          <a:endParaRPr lang="en-US" sz="2800" b="1" kern="1200" dirty="0" smtClean="0"/>
        </a:p>
      </dsp:txBody>
      <dsp:txXfrm>
        <a:off x="226216" y="47609"/>
        <a:ext cx="1026001" cy="880050"/>
      </dsp:txXfrm>
    </dsp:sp>
    <dsp:sp modelId="{4752C21B-BBA1-462A-BF2A-3AACD0639B46}">
      <dsp:nvSpPr>
        <dsp:cNvPr id="0" name=""/>
        <dsp:cNvSpPr/>
      </dsp:nvSpPr>
      <dsp:spPr>
        <a:xfrm rot="5400000">
          <a:off x="2305384" y="270506"/>
          <a:ext cx="2502259" cy="4265511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สร้าง นำ ซ่อม อ่อนแอ</a:t>
          </a:r>
          <a:endParaRPr lang="en-US" sz="2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แออัด คนไข้ล้น รพ.</a:t>
          </a:r>
          <a:endParaRPr lang="en-US" sz="2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กำลังคนไม่พอ เรียกร้องค่าตอบแทน  ขยายอาคาร  เครื่องมือ</a:t>
          </a:r>
          <a:endParaRPr lang="en-US" sz="2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ค่าใช้จ่ายในระบบสุขภาพไม่พอ</a:t>
          </a:r>
          <a:endParaRPr lang="en-US" sz="2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1423758" y="1274282"/>
        <a:ext cx="4143361" cy="2257959"/>
      </dsp:txXfrm>
    </dsp:sp>
    <dsp:sp modelId="{DCC8D332-E50B-451F-8BC5-F9978486D7E8}">
      <dsp:nvSpPr>
        <dsp:cNvPr id="0" name=""/>
        <dsp:cNvSpPr/>
      </dsp:nvSpPr>
      <dsp:spPr>
        <a:xfrm>
          <a:off x="0" y="1596321"/>
          <a:ext cx="1423482" cy="1548634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Health System</a:t>
          </a:r>
        </a:p>
      </dsp:txBody>
      <dsp:txXfrm>
        <a:off x="69489" y="1665810"/>
        <a:ext cx="1284504" cy="1409656"/>
      </dsp:txXfrm>
    </dsp:sp>
    <dsp:sp modelId="{F41374C8-CAB2-4E6E-9793-20283EA30AEF}">
      <dsp:nvSpPr>
        <dsp:cNvPr id="0" name=""/>
        <dsp:cNvSpPr/>
      </dsp:nvSpPr>
      <dsp:spPr>
        <a:xfrm rot="5400000">
          <a:off x="2712412" y="2201854"/>
          <a:ext cx="1412008" cy="4547818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7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ขาด </a:t>
          </a:r>
          <a:r>
            <a:rPr lang="th-TH" sz="2700" b="1" kern="1200" dirty="0" err="1" smtClean="0">
              <a:latin typeface="TH SarabunPSK" panose="020B0500040200020003" pitchFamily="34" charset="-34"/>
              <a:cs typeface="TH SarabunPSK" panose="020B0500040200020003" pitchFamily="34" charset="-34"/>
            </a:rPr>
            <a:t>กบก</a:t>
          </a:r>
          <a:r>
            <a:rPr lang="th-TH" sz="27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.ทำแผนที่มีประสิทธิภาพ</a:t>
          </a:r>
          <a:endParaRPr lang="en-US" sz="27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700" b="1" kern="1200" dirty="0" err="1" smtClean="0">
              <a:latin typeface="TH SarabunPSK" panose="020B0500040200020003" pitchFamily="34" charset="-34"/>
              <a:cs typeface="TH SarabunPSK" panose="020B0500040200020003" pitchFamily="34" charset="-34"/>
            </a:rPr>
            <a:t>กบก</a:t>
          </a:r>
          <a:r>
            <a:rPr lang="th-TH" sz="27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.ขับเคลื่อน </a:t>
          </a:r>
          <a:r>
            <a:rPr lang="en-US" sz="27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HAPPEN</a:t>
          </a:r>
          <a:r>
            <a:rPr lang="th-TH" sz="27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ไม่ชัดเจน</a:t>
          </a:r>
          <a:endParaRPr lang="en-US" sz="27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1144508" y="3838688"/>
        <a:ext cx="4478889" cy="1274150"/>
      </dsp:txXfrm>
    </dsp:sp>
    <dsp:sp modelId="{6FD4905E-D91C-4362-B4CB-8F33EB88BFEF}">
      <dsp:nvSpPr>
        <dsp:cNvPr id="0" name=""/>
        <dsp:cNvSpPr/>
      </dsp:nvSpPr>
      <dsp:spPr>
        <a:xfrm>
          <a:off x="0" y="3633058"/>
          <a:ext cx="1144232" cy="1548634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/>
            <a:t>ภาคีจัดการสุขภาพ</a:t>
          </a:r>
          <a:endParaRPr lang="en-US" sz="2800" b="1" kern="1200" dirty="0"/>
        </a:p>
      </dsp:txBody>
      <dsp:txXfrm>
        <a:off x="55857" y="3688915"/>
        <a:ext cx="1032518" cy="143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0A5D8-8623-4FF0-8D8B-D0CCED07B118}" type="datetimeFigureOut">
              <a:rPr lang="th-TH" smtClean="0"/>
              <a:t>21/11/61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2AE7F-F174-4E02-A599-47526BB1A87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6274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889212" y="4715907"/>
            <a:ext cx="4890665" cy="44677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9570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5E4582AD-8608-42C1-9BDD-4BF069596300}" type="datetimeFigureOut">
              <a:rPr lang="th-TH"/>
              <a:pPr>
                <a:defRPr/>
              </a:pPr>
              <a:t>21/11/61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369170" y="9296400"/>
            <a:ext cx="259686" cy="3488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7A52-A13E-4E0A-87D6-582B02702C8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955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7136103"/>
            <a:ext cx="10403840" cy="1839775"/>
          </a:xfrm>
        </p:spPr>
        <p:txBody>
          <a:bodyPr anchor="t"/>
          <a:lstStyle>
            <a:lvl1pPr algn="l">
              <a:defRPr sz="57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5497028"/>
            <a:ext cx="10403840" cy="156222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44270" y="780511"/>
            <a:ext cx="1691210" cy="423706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C1262ED4-19FC-46F3-A32F-FA384E390B77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11/21/2018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45690" y="1217360"/>
            <a:ext cx="3195007" cy="42841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th-TH" smtClean="0">
                <a:solidFill>
                  <a:prstClr val="white"/>
                </a:solidFill>
              </a:rPr>
              <a:t>ลิขสิทธินพ.บัญชา สสจ.นครศรี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69170" y="9296400"/>
            <a:ext cx="259686" cy="348813"/>
          </a:xfrm>
        </p:spPr>
        <p:txBody>
          <a:bodyPr/>
          <a:lstStyle/>
          <a:p>
            <a:fld id="{F85778C5-6965-4EFB-B0F7-B587A1AC105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4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2243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713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413" y="31944"/>
            <a:ext cx="1982205" cy="19822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86976" y="1839690"/>
            <a:ext cx="1625826" cy="1054646"/>
          </a:xfrm>
          <a:prstGeom prst="rect">
            <a:avLst/>
          </a:prstGeom>
        </p:spPr>
        <p:txBody>
          <a:bodyPr wrap="none" lIns="130046" tIns="65023" rIns="130046" bIns="65023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6000" spc="71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tx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CPPO</a:t>
            </a:r>
            <a:r>
              <a:rPr lang="en-US" sz="6000" spc="71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tx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3728" y="3508648"/>
            <a:ext cx="12186954" cy="547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algn="ctr"/>
            <a:r>
              <a:rPr lang="th-TH" sz="4800" b="1" dirty="0" smtClean="0">
                <a:solidFill>
                  <a:schemeClr val="tx2">
                    <a:lumMod val="75000"/>
                  </a:schemeClr>
                </a:solidFill>
                <a:effectLst>
                  <a:glow rad="127000">
                    <a:srgbClr val="F8F200"/>
                  </a:glow>
                </a:effectLst>
              </a:rPr>
              <a:t>                                 </a:t>
            </a:r>
            <a:br>
              <a:rPr lang="th-TH" sz="4800" b="1" dirty="0" smtClean="0">
                <a:solidFill>
                  <a:schemeClr val="tx2">
                    <a:lumMod val="75000"/>
                  </a:schemeClr>
                </a:solidFill>
                <a:effectLst>
                  <a:glow rad="127000">
                    <a:srgbClr val="F8F200"/>
                  </a:glow>
                </a:effectLst>
              </a:rPr>
            </a:br>
            <a:r>
              <a:rPr lang="th-TH" sz="4800" b="1" dirty="0" smtClean="0">
                <a:solidFill>
                  <a:schemeClr val="tx2">
                    <a:lumMod val="75000"/>
                  </a:schemeClr>
                </a:solidFill>
                <a:effectLst>
                  <a:glow rad="127000">
                    <a:srgbClr val="F8F200"/>
                  </a:glow>
                </a:effectLst>
              </a:rPr>
              <a:t> คณะกรรมการพัฒนาระบบบริหารจัดการคุณภาพ                            ด้านส่งเสริมสุขภาพ ป้องกันและควบคุมโรค  </a:t>
            </a:r>
            <a:br>
              <a:rPr lang="th-TH" sz="4800" b="1" dirty="0" smtClean="0">
                <a:solidFill>
                  <a:schemeClr val="tx2">
                    <a:lumMod val="75000"/>
                  </a:schemeClr>
                </a:solidFill>
                <a:effectLst>
                  <a:glow rad="127000">
                    <a:srgbClr val="F8F200"/>
                  </a:glow>
                </a:effectLst>
              </a:rPr>
            </a:br>
            <a:r>
              <a:rPr lang="th-TH" sz="4800" b="1" dirty="0" smtClean="0">
                <a:solidFill>
                  <a:schemeClr val="tx2">
                    <a:lumMod val="75000"/>
                  </a:schemeClr>
                </a:solidFill>
                <a:effectLst>
                  <a:glow rad="127000">
                    <a:srgbClr val="F8F200"/>
                  </a:glow>
                </a:effectLst>
              </a:rPr>
              <a:t>เขตสุขภาพที่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effectLst>
                  <a:glow rad="127000">
                    <a:srgbClr val="F8F200"/>
                  </a:glow>
                </a:effectLst>
              </a:rPr>
              <a:t>11</a:t>
            </a:r>
            <a:br>
              <a:rPr lang="en-US" sz="4800" b="1" dirty="0" smtClean="0">
                <a:solidFill>
                  <a:schemeClr val="tx2">
                    <a:lumMod val="75000"/>
                  </a:schemeClr>
                </a:solidFill>
                <a:effectLst>
                  <a:glow rad="127000">
                    <a:srgbClr val="F8F200"/>
                  </a:glow>
                </a:effectLst>
              </a:rPr>
            </a:b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effectLst>
                  <a:glow rad="127000">
                    <a:srgbClr val="F8F200"/>
                  </a:glow>
                </a:effectLst>
              </a:rPr>
              <a:t>   ( CPPO 11 )</a:t>
            </a:r>
            <a:br>
              <a:rPr lang="en-US" sz="4800" b="1" dirty="0" smtClean="0">
                <a:solidFill>
                  <a:schemeClr val="tx2">
                    <a:lumMod val="75000"/>
                  </a:schemeClr>
                </a:solidFill>
                <a:effectLst>
                  <a:glow rad="127000">
                    <a:srgbClr val="F8F200"/>
                  </a:glow>
                </a:effectLst>
              </a:rPr>
            </a:br>
            <a:endParaRPr lang="en-US" sz="4800" b="1" dirty="0">
              <a:solidFill>
                <a:schemeClr val="tx2">
                  <a:lumMod val="75000"/>
                </a:schemeClr>
              </a:solidFill>
              <a:effectLst>
                <a:glow rad="127000">
                  <a:srgbClr val="F8F200"/>
                </a:glow>
              </a:effectLst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-224754" y="783423"/>
            <a:ext cx="11182679" cy="1977975"/>
          </a:xfrm>
          <a:prstGeom prst="rect">
            <a:avLst/>
          </a:prstGeom>
        </p:spPr>
        <p:txBody>
          <a:bodyPr wrap="square" lIns="130046" tIns="65023" rIns="130046" bIns="65023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th-TH" sz="6000" spc="7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tx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การขับเคลื่อน </a:t>
            </a:r>
            <a:r>
              <a:rPr lang="en-US" sz="6000" spc="7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tx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PP Excellence </a:t>
            </a:r>
            <a:endParaRPr lang="th-TH" sz="6000" spc="71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27000">
                  <a:schemeClr val="tx1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th-TH" sz="6000" spc="7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tx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ปี</a:t>
            </a:r>
            <a:r>
              <a:rPr lang="en-US" sz="6000" spc="7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tx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2561 </a:t>
            </a:r>
            <a:endParaRPr lang="en-US" sz="6000" spc="71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27000">
                  <a:schemeClr val="tx1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6020973" y="3073658"/>
            <a:ext cx="1052464" cy="869980"/>
          </a:xfrm>
          <a:prstGeom prst="rect">
            <a:avLst/>
          </a:prstGeom>
        </p:spPr>
        <p:txBody>
          <a:bodyPr wrap="none" lIns="130046" tIns="65023" rIns="130046" bIns="65023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th-TH" sz="4800" spc="7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tx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โดย</a:t>
            </a:r>
            <a:r>
              <a:rPr lang="en-US" sz="4800" spc="7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tx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en-US" sz="4800" spc="71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27000">
                  <a:schemeClr val="tx1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7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15"/>
          <p:cNvSpPr/>
          <p:nvPr/>
        </p:nvSpPr>
        <p:spPr>
          <a:xfrm>
            <a:off x="6358384" y="2757200"/>
            <a:ext cx="2629987" cy="2952328"/>
          </a:xfrm>
          <a:prstGeom prst="downArrow">
            <a:avLst>
              <a:gd name="adj1" fmla="val 100000"/>
              <a:gd name="adj2" fmla="val 2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300460" hangingPunct="1"/>
            <a:r>
              <a:rPr lang="en-US" sz="3600" b="0" kern="1200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LilyUPC" pitchFamily="34" charset="-34"/>
                <a:cs typeface="LilyUPC" pitchFamily="34" charset="-34"/>
              </a:rPr>
              <a:t>PHB</a:t>
            </a:r>
          </a:p>
          <a:p>
            <a:pPr defTabSz="1300460" hangingPunct="1">
              <a:lnSpc>
                <a:spcPts val="2844"/>
              </a:lnSpc>
            </a:pPr>
            <a:r>
              <a:rPr lang="th-TH" sz="32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ท้องถิ่น                มาตรฐานจัดการสุขภาพชุมชน</a:t>
            </a:r>
            <a:endParaRPr lang="th-TH" sz="3200" b="0" kern="1200" dirty="0">
              <a:solidFill>
                <a:prstClr val="white"/>
              </a:solidFill>
              <a:effectLst>
                <a:glow rad="127000">
                  <a:srgbClr val="94147C">
                    <a:lumMod val="75000"/>
                  </a:srgbClr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1300460" hangingPunct="1">
              <a:lnSpc>
                <a:spcPts val="2844"/>
              </a:lnSpc>
            </a:pPr>
            <a:r>
              <a:rPr lang="th-TH" sz="3200" b="0" kern="1200" dirty="0" err="1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รร</a:t>
            </a:r>
            <a:r>
              <a:rPr lang="th-TH" sz="3200" b="0" kern="1200" dirty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.ส่งเสริมสุขภาพ</a:t>
            </a:r>
            <a:endParaRPr lang="en-US" sz="3200" b="0" kern="1200" dirty="0">
              <a:solidFill>
                <a:prstClr val="white"/>
              </a:solidFill>
              <a:effectLst>
                <a:glow rad="127000">
                  <a:srgbClr val="FF0000"/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1300460" hangingPunct="1"/>
            <a:r>
              <a:rPr lang="en-US" sz="3600" kern="1200" dirty="0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DHB</a:t>
            </a:r>
            <a:endParaRPr lang="en-US" sz="3600" kern="1200" dirty="0">
              <a:solidFill>
                <a:srgbClr val="FF0000"/>
              </a:solidFill>
              <a:effectLst>
                <a:glow rad="127000">
                  <a:srgbClr val="F8F200"/>
                </a:glow>
              </a:effectLst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680" y="-19744"/>
            <a:ext cx="8019073" cy="1041290"/>
          </a:xfrm>
          <a:ln>
            <a:noFill/>
          </a:ln>
          <a:effectLst>
            <a:outerShdw blurRad="50800" dist="50800" dir="5400000" algn="ctr" rotWithShape="0">
              <a:srgbClr val="0070C0"/>
            </a:outerShdw>
          </a:effectLst>
        </p:spPr>
        <p:txBody>
          <a:bodyPr>
            <a:noAutofit/>
          </a:bodyPr>
          <a:lstStyle/>
          <a:p>
            <a:pPr algn="l"/>
            <a:r>
              <a:rPr lang="th-TH" sz="4800" b="1" dirty="0" smtClean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 แผนขับเคลื่อน</a:t>
            </a:r>
            <a:r>
              <a:rPr lang="en-US" sz="4800" b="1" dirty="0" smtClean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PP Excellence  </a:t>
            </a:r>
            <a:r>
              <a:rPr lang="th-TH" sz="4800" b="1" dirty="0" smtClean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ปี</a:t>
            </a:r>
            <a:r>
              <a:rPr lang="en-US" sz="4800" b="1" dirty="0" smtClean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2561</a:t>
            </a:r>
            <a:endParaRPr lang="en-US" sz="4800" b="1" dirty="0">
              <a:solidFill>
                <a:schemeClr val="tx1"/>
              </a:solidFill>
              <a:effectLst>
                <a:glow rad="177800">
                  <a:schemeClr val="accent4">
                    <a:lumMod val="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lyUPC" pitchFamily="34" charset="-34"/>
              <a:cs typeface="LilyUPC" pitchFamily="34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61080" y="953496"/>
            <a:ext cx="1316634" cy="1276018"/>
            <a:chOff x="5329709" y="345330"/>
            <a:chExt cx="1382477" cy="1382477"/>
          </a:xfrm>
        </p:grpSpPr>
        <p:sp>
          <p:nvSpPr>
            <p:cNvPr id="6" name="Oval 5"/>
            <p:cNvSpPr/>
            <p:nvPr/>
          </p:nvSpPr>
          <p:spPr>
            <a:xfrm>
              <a:off x="5329709" y="345330"/>
              <a:ext cx="1382477" cy="138247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7529741"/>
                <a:satOff val="66780"/>
                <a:lumOff val="-12939"/>
                <a:alphaOff val="0"/>
              </a:schemeClr>
            </a:fillRef>
            <a:effectRef idx="0">
              <a:schemeClr val="accent3">
                <a:hueOff val="17529741"/>
                <a:satOff val="66780"/>
                <a:lumOff val="-12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5430938" y="517004"/>
              <a:ext cx="1180018" cy="113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574" tIns="50574" rIns="50574" bIns="50574" numCol="1" spcCol="1270" anchor="ctr" anchorCtr="0">
              <a:noAutofit/>
            </a:bodyPr>
            <a:lstStyle/>
            <a:p>
              <a:pPr defTabSz="1770070" hangingPunct="1">
                <a:lnSpc>
                  <a:spcPts val="2844"/>
                </a:lnSpc>
                <a:spcBef>
                  <a:spcPct val="0"/>
                </a:spcBef>
              </a:pPr>
              <a:r>
                <a:rPr lang="en-US" sz="3600" b="0" kern="1200" dirty="0" smtClean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ilyUPC" pitchFamily="34" charset="-34"/>
                  <a:cs typeface="LilyUPC" pitchFamily="34" charset="-34"/>
                </a:rPr>
                <a:t>CPPO</a:t>
              </a:r>
              <a:endParaRPr lang="en-US" sz="3600" b="0" kern="1200" dirty="0">
                <a:solidFill>
                  <a:prstClr val="white"/>
                </a:solidFill>
                <a:effectLst>
                  <a:glow rad="88900">
                    <a:srgbClr val="00206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endParaRPr>
            </a:p>
          </p:txBody>
        </p:sp>
      </p:grp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568667030"/>
              </p:ext>
            </p:extLst>
          </p:nvPr>
        </p:nvGraphicFramePr>
        <p:xfrm>
          <a:off x="306018" y="2140496"/>
          <a:ext cx="5692326" cy="518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Pentagon 30"/>
          <p:cNvSpPr/>
          <p:nvPr/>
        </p:nvSpPr>
        <p:spPr>
          <a:xfrm>
            <a:off x="1605856" y="1204392"/>
            <a:ext cx="4329467" cy="774226"/>
          </a:xfrm>
          <a:prstGeom prst="homePlate">
            <a:avLst>
              <a:gd name="adj" fmla="val 30403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r>
              <a:rPr lang="th-TH" sz="3982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ปัญหาในระบบ </a:t>
            </a:r>
            <a:r>
              <a:rPr lang="en-US" sz="3982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PP&amp;P</a:t>
            </a:r>
            <a:r>
              <a:rPr lang="th-TH" sz="3982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US" sz="3982" b="0" kern="1200" dirty="0">
              <a:solidFill>
                <a:prstClr val="white"/>
              </a:solidFill>
              <a:effectLst>
                <a:glow rad="127000">
                  <a:srgbClr val="0070C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3622080" y="7520776"/>
            <a:ext cx="3600401" cy="1021135"/>
          </a:xfrm>
          <a:prstGeom prst="homePlate">
            <a:avLst>
              <a:gd name="adj" fmla="val 30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1300460" hangingPunct="1"/>
            <a:r>
              <a:rPr lang="en-US" sz="3982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 </a:t>
            </a:r>
            <a:r>
              <a:rPr lang="en-US" sz="3982" kern="1200" dirty="0" smtClean="0">
                <a:solidFill>
                  <a:schemeClr val="tx1"/>
                </a:solidFill>
                <a:effectLst>
                  <a:glow rad="127000">
                    <a:srgbClr val="0070C0"/>
                  </a:glow>
                </a:effectLst>
              </a:rPr>
              <a:t> Output  </a:t>
            </a:r>
            <a:r>
              <a:rPr lang="en-US" sz="3982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:  KPI </a:t>
            </a:r>
            <a:r>
              <a:rPr lang="th-TH" sz="3982" kern="1200" dirty="0" err="1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สธ</a:t>
            </a:r>
            <a:r>
              <a:rPr lang="th-TH" sz="3982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.</a:t>
            </a:r>
            <a:r>
              <a:rPr lang="en-US" sz="3982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 </a:t>
            </a:r>
            <a:endParaRPr lang="en-US" sz="3982" b="0" kern="1200" dirty="0">
              <a:solidFill>
                <a:prstClr val="white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9011633" y="7189544"/>
            <a:ext cx="3857064" cy="1661412"/>
          </a:xfrm>
          <a:prstGeom prst="leftArrow">
            <a:avLst>
              <a:gd name="adj1" fmla="val 100000"/>
              <a:gd name="adj2" fmla="val 32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1300460" hangingPunct="1"/>
            <a:r>
              <a:rPr lang="en-US" sz="3982" kern="1200" dirty="0" smtClean="0">
                <a:solidFill>
                  <a:schemeClr val="tx1"/>
                </a:solidFill>
                <a:effectLst>
                  <a:glow rad="127000">
                    <a:srgbClr val="0070C0"/>
                  </a:glow>
                </a:effectLst>
              </a:rPr>
              <a:t>Outcome </a:t>
            </a:r>
            <a:r>
              <a:rPr lang="en-US" sz="3982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 : </a:t>
            </a:r>
            <a:r>
              <a:rPr lang="th-TH" sz="3982" b="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อัตราผู้ป่วย</a:t>
            </a:r>
          </a:p>
          <a:p>
            <a:pPr algn="l" defTabSz="1300460" hangingPunct="1"/>
            <a:r>
              <a:rPr lang="th-TH" sz="3982" b="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ใน รพ. ลดลง </a:t>
            </a:r>
            <a:r>
              <a:rPr lang="en-US" sz="3982" b="0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10</a:t>
            </a:r>
            <a:r>
              <a:rPr lang="en-US" sz="3982" b="0" kern="12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%</a:t>
            </a:r>
            <a:endParaRPr lang="en-US" sz="3982" b="0" kern="1200" dirty="0">
              <a:solidFill>
                <a:prstClr val="white"/>
              </a:solidFill>
            </a:endParaRPr>
          </a:p>
        </p:txBody>
      </p:sp>
      <p:sp>
        <p:nvSpPr>
          <p:cNvPr id="35" name="Up Arrow Callout 34"/>
          <p:cNvSpPr/>
          <p:nvPr/>
        </p:nvSpPr>
        <p:spPr>
          <a:xfrm>
            <a:off x="4990232" y="8702496"/>
            <a:ext cx="6228692" cy="942820"/>
          </a:xfrm>
          <a:prstGeom prst="upArrowCallout">
            <a:avLst>
              <a:gd name="adj1" fmla="val 84772"/>
              <a:gd name="adj2" fmla="val 41092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r>
              <a:rPr lang="en-US" sz="3413" kern="1200" dirty="0" smtClean="0">
                <a:solidFill>
                  <a:schemeClr val="tx1"/>
                </a:solidFill>
                <a:effectLst>
                  <a:glow rad="127000">
                    <a:srgbClr val="0070C0"/>
                  </a:glow>
                </a:effectLst>
              </a:rPr>
              <a:t>IMPACT</a:t>
            </a:r>
            <a:r>
              <a:rPr lang="en-US" sz="3413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 : </a:t>
            </a:r>
            <a:r>
              <a:rPr lang="th-TH" sz="3413" kern="1200" dirty="0" smtClean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อัตราป่วย ตาย ลดลง</a:t>
            </a:r>
            <a:endParaRPr lang="en-US" sz="3413" b="0" kern="1200" dirty="0">
              <a:solidFill>
                <a:prstClr val="white"/>
              </a:solidFill>
            </a:endParaRPr>
          </a:p>
        </p:txBody>
      </p:sp>
      <p:grpSp>
        <p:nvGrpSpPr>
          <p:cNvPr id="26" name="Group 27"/>
          <p:cNvGrpSpPr/>
          <p:nvPr/>
        </p:nvGrpSpPr>
        <p:grpSpPr>
          <a:xfrm>
            <a:off x="7222480" y="7077680"/>
            <a:ext cx="1748908" cy="1627688"/>
            <a:chOff x="2949285" y="345330"/>
            <a:chExt cx="1382477" cy="1382477"/>
          </a:xfrm>
        </p:grpSpPr>
        <p:sp>
          <p:nvSpPr>
            <p:cNvPr id="27" name="Oval 28"/>
            <p:cNvSpPr/>
            <p:nvPr/>
          </p:nvSpPr>
          <p:spPr>
            <a:xfrm>
              <a:off x="2949285" y="345330"/>
              <a:ext cx="1382477" cy="138247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7529741"/>
                <a:satOff val="66780"/>
                <a:lumOff val="-12939"/>
                <a:alphaOff val="0"/>
              </a:schemeClr>
            </a:fillRef>
            <a:effectRef idx="0">
              <a:schemeClr val="accent3">
                <a:hueOff val="17529741"/>
                <a:satOff val="66780"/>
                <a:lumOff val="-12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4"/>
            <p:cNvSpPr/>
            <p:nvPr/>
          </p:nvSpPr>
          <p:spPr>
            <a:xfrm>
              <a:off x="3025202" y="548551"/>
              <a:ext cx="1180018" cy="977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574" tIns="50574" rIns="50574" bIns="50574" numCol="1" spcCol="1270" anchor="ctr" anchorCtr="0">
              <a:noAutofit/>
            </a:bodyPr>
            <a:lstStyle/>
            <a:p>
              <a:pPr defTabSz="1770070" hangingPunct="1">
                <a:lnSpc>
                  <a:spcPts val="2844"/>
                </a:lnSpc>
                <a:spcBef>
                  <a:spcPct val="0"/>
                </a:spcBef>
              </a:pPr>
              <a:r>
                <a:rPr lang="en-US" sz="4400" b="0" kern="1200" dirty="0" smtClean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ilyUPC" pitchFamily="34" charset="-34"/>
                  <a:cs typeface="LilyUPC" pitchFamily="34" charset="-34"/>
                </a:rPr>
                <a:t>Result</a:t>
              </a:r>
              <a:endParaRPr lang="en-US" sz="4400" b="0" kern="1200" dirty="0">
                <a:solidFill>
                  <a:prstClr val="white"/>
                </a:solidFill>
                <a:effectLst>
                  <a:glow rad="88900">
                    <a:srgbClr val="00206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endParaRPr>
            </a:p>
          </p:txBody>
        </p:sp>
      </p:grpSp>
      <p:sp>
        <p:nvSpPr>
          <p:cNvPr id="39" name="Down Arrow 15"/>
          <p:cNvSpPr/>
          <p:nvPr/>
        </p:nvSpPr>
        <p:spPr>
          <a:xfrm>
            <a:off x="6322380" y="5853544"/>
            <a:ext cx="4932548" cy="1197529"/>
          </a:xfrm>
          <a:prstGeom prst="downArrow">
            <a:avLst>
              <a:gd name="adj1" fmla="val 100000"/>
              <a:gd name="adj2" fmla="val 2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300460" hangingPunct="1"/>
            <a:r>
              <a:rPr lang="en-US" sz="3600" b="0" kern="1200" dirty="0" smtClean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LilyUPC" pitchFamily="34" charset="-34"/>
                <a:cs typeface="LilyUPC" pitchFamily="34" charset="-34"/>
              </a:rPr>
              <a:t>10 Road Map                              11</a:t>
            </a:r>
            <a:r>
              <a:rPr lang="en-US" sz="3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 Action Plan </a:t>
            </a:r>
            <a:r>
              <a:rPr lang="th-TH" sz="3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ปี </a:t>
            </a:r>
            <a:r>
              <a:rPr lang="en-US" sz="36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2561</a:t>
            </a:r>
            <a:endParaRPr lang="th-TH" sz="3600" b="0" kern="1200" dirty="0" smtClean="0">
              <a:solidFill>
                <a:prstClr val="white"/>
              </a:solidFill>
              <a:effectLst>
                <a:glow rad="127000">
                  <a:srgbClr val="94147C">
                    <a:lumMod val="75000"/>
                  </a:srgbClr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1300460" hangingPunct="1">
              <a:lnSpc>
                <a:spcPts val="2844"/>
              </a:lnSpc>
            </a:pPr>
            <a:endParaRPr lang="en-US" sz="3600" kern="1200" dirty="0">
              <a:solidFill>
                <a:srgbClr val="FF0000"/>
              </a:solidFill>
              <a:effectLst>
                <a:glow rad="127000">
                  <a:srgbClr val="F8F200"/>
                </a:glow>
              </a:effectLst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47" name="Down Arrow 15"/>
          <p:cNvSpPr/>
          <p:nvPr/>
        </p:nvSpPr>
        <p:spPr>
          <a:xfrm>
            <a:off x="9414088" y="2716560"/>
            <a:ext cx="3096344" cy="2992968"/>
          </a:xfrm>
          <a:prstGeom prst="downArrow">
            <a:avLst>
              <a:gd name="adj1" fmla="val 100000"/>
              <a:gd name="adj2" fmla="val 2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300460" hangingPunct="1"/>
            <a:r>
              <a:rPr lang="en-US" sz="2800" b="0" kern="1200" dirty="0" smtClean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LilyUPC" pitchFamily="34" charset="-34"/>
                <a:cs typeface="LilyUPC" pitchFamily="34" charset="-34"/>
              </a:rPr>
              <a:t>NST Model</a:t>
            </a:r>
          </a:p>
          <a:p>
            <a:pPr defTabSz="1300460" hangingPunct="1"/>
            <a:r>
              <a:rPr lang="en-US" sz="2800" b="0" kern="1200" dirty="0" smtClean="0">
                <a:solidFill>
                  <a:schemeClr val="tx2"/>
                </a:solidFill>
                <a:effectLst>
                  <a:glow rad="127000">
                    <a:srgbClr val="FFFF00"/>
                  </a:glow>
                </a:effectLst>
                <a:latin typeface="LilyUPC" pitchFamily="34" charset="-34"/>
                <a:cs typeface="LilyUPC" pitchFamily="34" charset="-34"/>
              </a:rPr>
              <a:t>PHB </a:t>
            </a:r>
            <a:r>
              <a:rPr lang="th-TH" sz="2800" b="0" kern="1200" dirty="0" smtClean="0">
                <a:solidFill>
                  <a:schemeClr val="tx2"/>
                </a:solidFill>
                <a:effectLst>
                  <a:glow rad="127000">
                    <a:srgbClr val="FFFF00"/>
                  </a:glow>
                </a:effectLst>
                <a:latin typeface="LilyUPC" pitchFamily="34" charset="-34"/>
                <a:cs typeface="LilyUPC" pitchFamily="34" charset="-34"/>
              </a:rPr>
              <a:t>กำหนดนโยบาย</a:t>
            </a:r>
            <a:endParaRPr lang="en-US" sz="2800" b="0" kern="1200" dirty="0">
              <a:solidFill>
                <a:schemeClr val="tx2"/>
              </a:solidFill>
              <a:effectLst>
                <a:glow rad="127000">
                  <a:srgbClr val="FFFF00"/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1300460" hangingPunct="1">
              <a:lnSpc>
                <a:spcPts val="2844"/>
              </a:lnSpc>
            </a:pPr>
            <a:r>
              <a:rPr lang="th-TH" sz="2800" kern="1200" dirty="0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ส่งต่อ สู่ </a:t>
            </a:r>
            <a:r>
              <a:rPr lang="th-TH" sz="2800" kern="1200" dirty="0" err="1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สสอ</a:t>
            </a:r>
            <a:r>
              <a:rPr lang="th-TH" sz="2800" kern="1200" dirty="0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.  </a:t>
            </a:r>
            <a:r>
              <a:rPr lang="th-TH" sz="2800" kern="1200" dirty="0" err="1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รพช</a:t>
            </a:r>
            <a:r>
              <a:rPr lang="th-TH" sz="2800" kern="1200" dirty="0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.</a:t>
            </a:r>
            <a:r>
              <a:rPr lang="en-US" sz="2800" kern="1200" dirty="0" smtClean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 </a:t>
            </a:r>
            <a:r>
              <a:rPr lang="en-US" sz="2800" kern="1200" dirty="0" smtClean="0">
                <a:solidFill>
                  <a:schemeClr val="tx2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DHB</a:t>
            </a:r>
            <a:endParaRPr lang="en-US" sz="2800" kern="1200" dirty="0">
              <a:solidFill>
                <a:schemeClr val="tx2"/>
              </a:solidFill>
              <a:effectLst>
                <a:glow rad="127000">
                  <a:srgbClr val="F8F200"/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1300460" hangingPunct="1">
              <a:lnSpc>
                <a:spcPts val="2844"/>
              </a:lnSpc>
            </a:pPr>
            <a:r>
              <a:rPr lang="th-TH" sz="2800" b="0" kern="1200" dirty="0" err="1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สธ</a:t>
            </a:r>
            <a:r>
              <a:rPr lang="th-TH" sz="28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. </a:t>
            </a:r>
            <a:r>
              <a:rPr lang="en-US" sz="28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Operation Package</a:t>
            </a:r>
            <a:r>
              <a:rPr lang="th-TH" sz="28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 </a:t>
            </a:r>
            <a:r>
              <a:rPr lang="en-US" sz="28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:</a:t>
            </a:r>
            <a:r>
              <a:rPr lang="th-TH" sz="28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         เน้นบทบาท</a:t>
            </a:r>
            <a:r>
              <a:rPr lang="en-US" sz="28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 </a:t>
            </a:r>
            <a:r>
              <a:rPr lang="th-TH" sz="2800" b="0" kern="1200" dirty="0" err="1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จว</a:t>
            </a:r>
            <a:r>
              <a:rPr lang="th-TH" sz="28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./</a:t>
            </a:r>
            <a:r>
              <a:rPr lang="th-TH" sz="2800" b="0" kern="1200" dirty="0" err="1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สสอ</a:t>
            </a:r>
            <a:r>
              <a:rPr lang="th-TH" sz="28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.</a:t>
            </a:r>
            <a:r>
              <a:rPr lang="en-US" sz="2800" b="0" kern="1200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 </a:t>
            </a:r>
            <a:r>
              <a:rPr lang="en-US" sz="2800" b="0" kern="1200" dirty="0" smtClean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: PICR</a:t>
            </a:r>
            <a:endParaRPr lang="th-TH" sz="2800" b="0" kern="1200" dirty="0">
              <a:solidFill>
                <a:prstClr val="white"/>
              </a:solidFill>
              <a:effectLst>
                <a:glow rad="127000">
                  <a:srgbClr val="94147C">
                    <a:lumMod val="75000"/>
                  </a:srgbClr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1300460" hangingPunct="1">
              <a:lnSpc>
                <a:spcPts val="2844"/>
              </a:lnSpc>
            </a:pPr>
            <a:r>
              <a:rPr lang="th-TH" sz="28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พื้นที่ทำแผน</a:t>
            </a:r>
            <a:r>
              <a:rPr lang="th-TH" sz="2800" b="0" kern="1200" dirty="0" err="1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ปฎิบัติ</a:t>
            </a:r>
            <a:r>
              <a:rPr lang="th-TH" sz="28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การ นโยบาย </a:t>
            </a:r>
            <a:r>
              <a:rPr lang="en-US" sz="28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   10 </a:t>
            </a:r>
            <a:r>
              <a:rPr lang="th-TH" sz="28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ประเด็น </a:t>
            </a:r>
            <a:r>
              <a:rPr lang="en-US" sz="28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+</a:t>
            </a:r>
            <a:r>
              <a:rPr lang="th-TH" sz="2800" b="0" kern="1200" dirty="0" smtClean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ะ ปัญหาพื้นที่</a:t>
            </a:r>
            <a:endParaRPr lang="en-US" sz="2800" b="0" kern="1200" dirty="0">
              <a:solidFill>
                <a:prstClr val="white"/>
              </a:solidFill>
              <a:effectLst>
                <a:glow rad="127000">
                  <a:srgbClr val="FF0000"/>
                </a:glow>
              </a:effectLst>
              <a:latin typeface="LilyUPC" pitchFamily="34" charset="-34"/>
              <a:cs typeface="LilyUPC" pitchFamily="34" charset="-34"/>
            </a:endParaRPr>
          </a:p>
        </p:txBody>
      </p:sp>
      <p:cxnSp>
        <p:nvCxnSpPr>
          <p:cNvPr id="9" name="ตัวเชื่อมต่อตรง 8"/>
          <p:cNvCxnSpPr/>
          <p:nvPr/>
        </p:nvCxnSpPr>
        <p:spPr>
          <a:xfrm>
            <a:off x="7347952" y="1591505"/>
            <a:ext cx="87819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80044" y="289574"/>
            <a:ext cx="2454804" cy="23439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" name="Group 4"/>
          <p:cNvGrpSpPr/>
          <p:nvPr/>
        </p:nvGrpSpPr>
        <p:grpSpPr>
          <a:xfrm>
            <a:off x="11313664" y="792470"/>
            <a:ext cx="1649136" cy="1564050"/>
            <a:chOff x="5329709" y="345330"/>
            <a:chExt cx="1382477" cy="1382477"/>
          </a:xfrm>
        </p:grpSpPr>
        <p:sp>
          <p:nvSpPr>
            <p:cNvPr id="20" name="Oval 5"/>
            <p:cNvSpPr/>
            <p:nvPr/>
          </p:nvSpPr>
          <p:spPr>
            <a:xfrm>
              <a:off x="5329709" y="345330"/>
              <a:ext cx="1382477" cy="138247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7529741"/>
                <a:satOff val="66780"/>
                <a:lumOff val="-12939"/>
                <a:alphaOff val="0"/>
              </a:schemeClr>
            </a:fillRef>
            <a:effectRef idx="0">
              <a:schemeClr val="accent3">
                <a:hueOff val="17529741"/>
                <a:satOff val="66780"/>
                <a:lumOff val="-12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5430938" y="517004"/>
              <a:ext cx="1180018" cy="113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574" tIns="50574" rIns="50574" bIns="50574" numCol="1" spcCol="1270" anchor="ctr" anchorCtr="0">
              <a:noAutofit/>
            </a:bodyPr>
            <a:lstStyle/>
            <a:p>
              <a:pPr defTabSz="1770070" hangingPunct="1">
                <a:lnSpc>
                  <a:spcPts val="2844"/>
                </a:lnSpc>
                <a:spcBef>
                  <a:spcPct val="0"/>
                </a:spcBef>
              </a:pPr>
              <a:r>
                <a:rPr lang="th-TH" sz="2800" b="0" kern="1200" dirty="0" smtClean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ilyUPC" pitchFamily="34" charset="-34"/>
                  <a:cs typeface="LilyUPC" pitchFamily="34" charset="-34"/>
                </a:rPr>
                <a:t>ระบบประกันคุณภาพ</a:t>
              </a:r>
              <a:r>
                <a:rPr lang="en-US" sz="3600" b="0" kern="1200" dirty="0" smtClean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ilyUPC" pitchFamily="34" charset="-34"/>
                  <a:cs typeface="LilyUPC" pitchFamily="34" charset="-34"/>
                </a:rPr>
                <a:t>PP</a:t>
              </a:r>
              <a:endParaRPr lang="en-US" sz="3600" b="0" kern="1200" dirty="0">
                <a:solidFill>
                  <a:prstClr val="white"/>
                </a:solidFill>
                <a:effectLst>
                  <a:glow rad="88900">
                    <a:srgbClr val="00206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endParaRPr>
            </a:p>
          </p:txBody>
        </p:sp>
      </p:grpSp>
      <p:cxnSp>
        <p:nvCxnSpPr>
          <p:cNvPr id="24" name="ตัวเชื่อมต่อตรง 23"/>
          <p:cNvCxnSpPr/>
          <p:nvPr/>
        </p:nvCxnSpPr>
        <p:spPr>
          <a:xfrm>
            <a:off x="10442520" y="1564432"/>
            <a:ext cx="87819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ลูกศรซ้าย-ขวา 10"/>
          <p:cNvSpPr/>
          <p:nvPr/>
        </p:nvSpPr>
        <p:spPr>
          <a:xfrm>
            <a:off x="9011633" y="3940696"/>
            <a:ext cx="356774" cy="272348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h-TH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737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แผนสร้างกระแส “ Like HAPPEN”"/>
          <p:cNvSpPr txBox="1"/>
          <p:nvPr/>
        </p:nvSpPr>
        <p:spPr>
          <a:xfrm>
            <a:off x="149925" y="124272"/>
            <a:ext cx="10304907" cy="162412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>
              <a:defRPr sz="36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h-TH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...จาก </a:t>
            </a:r>
            <a:r>
              <a:rPr lang="en-US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Road Map </a:t>
            </a:r>
            <a:r>
              <a:rPr lang="th-TH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&gt;&gt;&gt;</a:t>
            </a:r>
            <a:r>
              <a:rPr lang="th-TH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Action Plan</a:t>
            </a:r>
            <a:r>
              <a:rPr lang="th-TH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...                                                                        </a:t>
            </a:r>
            <a:r>
              <a:rPr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ขับเคลื่อน</a:t>
            </a:r>
            <a:r>
              <a:rPr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PP Excellence</a:t>
            </a:r>
            <a:r>
              <a:rPr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r>
              <a:rPr lang="th-TH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en-US" sz="5400" dirty="0" smtClean="0">
                <a:solidFill>
                  <a:srgbClr val="1306C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  <a:endParaRPr sz="5400" dirty="0">
              <a:solidFill>
                <a:srgbClr val="1306C2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8" name="C8A33C27-E492-4625-B9BE-FDEEC25FE8B3-L0-001.jpeg" descr="C8A33C27-E492-4625-B9BE-FDEEC25FE8B3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23522" y="48924"/>
            <a:ext cx="2959598" cy="151401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ลูกศรขวา 3"/>
          <p:cNvSpPr/>
          <p:nvPr/>
        </p:nvSpPr>
        <p:spPr>
          <a:xfrm>
            <a:off x="129606" y="5216342"/>
            <a:ext cx="12833194" cy="1182013"/>
          </a:xfrm>
          <a:prstGeom prst="rightArrow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FFFFFF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Action Plan</a:t>
            </a:r>
            <a:endParaRPr kumimoji="0" lang="th-TH" sz="3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2325936" y="6177200"/>
            <a:ext cx="2289175" cy="1579920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8.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เวที                 แลกเปลี่ยนเรียนรู้ หลังนิเทศ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4630192" y="7041296"/>
            <a:ext cx="2289175" cy="1579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9.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ผลิตสื่อ 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เผยแพร่ผ่าน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Social Network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9265044" y="8909248"/>
            <a:ext cx="181952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เมย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./</a:t>
            </a: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สค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61</a:t>
            </a:r>
            <a:endParaRPr kumimoji="0" lang="th-TH" sz="2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756572" y="4107938"/>
            <a:ext cx="1913840" cy="108747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เยี่ยม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สำรวจสถานการณ์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PP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694088" y="2648808"/>
            <a:ext cx="2160240" cy="1579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 WS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ทำแผนประกันคุณภาพ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PP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Excellence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8086576" y="2508344"/>
            <a:ext cx="2088232" cy="1579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5.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นิเทศ                       เสริมพลัง/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KM </a:t>
            </a:r>
            <a:endParaRPr lang="th-TH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74889" y="6969288"/>
            <a:ext cx="2251048" cy="1579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7.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นิเทศ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เสริมพลัง /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KM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10220010" y="3780437"/>
            <a:ext cx="2289175" cy="1579920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เวที                        แลกเปลี่ยนเรียนรู้                  หลังนิเทศ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8973607" y="7428631"/>
            <a:ext cx="2145701" cy="1579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11.PP 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Excellence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Award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5854328" y="3852624"/>
            <a:ext cx="2232248" cy="1579920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ประชุมแกนนำขับเคลื่อน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PP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ระดับอำเภอ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6934448" y="6180345"/>
            <a:ext cx="2011567" cy="1579920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10.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พัฒนาระบบ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PP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145376" y="2624232"/>
            <a:ext cx="1568988" cy="1579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ประชุม กรรมการ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CPPO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5994522" y="3345656"/>
            <a:ext cx="181952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h-TH" sz="2800" dirty="0" err="1" smtClean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ม</a:t>
            </a: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61</a:t>
            </a:r>
            <a:endParaRPr kumimoji="0" lang="th-TH" sz="2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108876" y="1608177"/>
            <a:ext cx="171300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h-TH" sz="2800" dirty="0" err="1" smtClean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ตค</a:t>
            </a:r>
            <a:r>
              <a:rPr lang="th-TH" sz="2800" dirty="0" smtClean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lang="en-US" sz="2800" dirty="0" smtClean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60/ </a:t>
            </a: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มค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61</a:t>
            </a:r>
            <a:endParaRPr kumimoji="0" lang="th-TH" sz="280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h-TH" sz="2800" dirty="0" err="1" smtClean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มีค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lang="en-US" sz="2800" dirty="0" smtClean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61/ </a:t>
            </a:r>
            <a:r>
              <a:rPr lang="th-TH" sz="2800" dirty="0" err="1" smtClean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กค</a:t>
            </a:r>
            <a:r>
              <a:rPr lang="th-TH" sz="2800" dirty="0" smtClean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61</a:t>
            </a:r>
            <a:endParaRPr kumimoji="0" lang="th-TH" sz="2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1749872" y="3344312"/>
            <a:ext cx="181952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ตค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.-</a:t>
            </a: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ธค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60</a:t>
            </a:r>
            <a:endParaRPr kumimoji="0" lang="th-TH" sz="2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6934448" y="7685112"/>
            <a:ext cx="181952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ตค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.-</a:t>
            </a: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ธค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60</a:t>
            </a:r>
            <a:endParaRPr kumimoji="0" lang="th-TH" sz="2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4841117" y="8626286"/>
            <a:ext cx="181952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ตค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60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-</a:t>
            </a:r>
            <a:r>
              <a:rPr lang="th-TH" sz="2800" dirty="0" err="1" smtClean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กย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61</a:t>
            </a:r>
            <a:endParaRPr kumimoji="0" lang="th-TH" sz="2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2505309" y="7688207"/>
            <a:ext cx="1819528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สค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61</a:t>
            </a:r>
            <a:r>
              <a:rPr lang="en-US" sz="4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Helvetica Neue Medium"/>
              </a:rPr>
              <a:t>**</a:t>
            </a:r>
            <a:endParaRPr lang="th-TH" sz="40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h-TH" sz="2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145714" y="8498105"/>
            <a:ext cx="196419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th-TH" sz="2800" dirty="0" err="1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พ</a:t>
            </a: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.-</a:t>
            </a: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มิย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61</a:t>
            </a:r>
            <a:r>
              <a:rPr lang="en-US" sz="4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Helvetica Neue Medium"/>
              </a:rPr>
              <a:t>**</a:t>
            </a:r>
            <a:endParaRPr kumimoji="0" lang="th-TH" sz="4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8263928" y="1834654"/>
            <a:ext cx="195608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มค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.-</a:t>
            </a: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มีค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61</a:t>
            </a:r>
            <a:r>
              <a:rPr lang="en-US" sz="36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Helvetica Neue Medium"/>
              </a:rPr>
              <a:t>**</a:t>
            </a:r>
            <a:endParaRPr lang="th-TH" sz="36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h-TH" sz="2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3864444" y="1916836"/>
            <a:ext cx="181952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ธค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60 </a:t>
            </a:r>
            <a:r>
              <a:rPr lang="en-US" sz="4000" dirty="0" smtClean="0">
                <a:solidFill>
                  <a:srgbClr val="FF000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**</a:t>
            </a:r>
            <a:endParaRPr kumimoji="0" lang="th-TH" sz="40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10454833" y="3123297"/>
            <a:ext cx="181952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th-TH" sz="2800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เมย</a:t>
            </a:r>
            <a:r>
              <a:rPr kumimoji="0" lang="th-TH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.</a:t>
            </a: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  <a:sym typeface="Helvetica Neue Medium"/>
              </a:rPr>
              <a:t>61</a:t>
            </a:r>
            <a:r>
              <a:rPr lang="en-US" sz="40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Helvetica Neue Medium"/>
              </a:rPr>
              <a:t>**</a:t>
            </a:r>
            <a:endParaRPr kumimoji="0" lang="th-TH" sz="2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3797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แผนถ่ายทอดนโยบาย สู่การปฏิบัติ"/>
          <p:cNvSpPr txBox="1"/>
          <p:nvPr/>
        </p:nvSpPr>
        <p:spPr>
          <a:xfrm>
            <a:off x="1568364" y="412304"/>
            <a:ext cx="7886364" cy="944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defTabSz="268731">
              <a:defRPr sz="368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แผน</a:t>
            </a:r>
            <a:r>
              <a:rPr lang="th-TH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งบประมาณ ปี 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  <a:endParaRPr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defTabSz="268731">
              <a:defRPr sz="3680" b="0">
                <a:latin typeface="+mn-lt"/>
                <a:ea typeface="+mn-ea"/>
                <a:cs typeface="+mn-cs"/>
                <a:sym typeface="Helvetica Neue Medium"/>
              </a:defRPr>
            </a:pP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j-cs"/>
            </a:endParaRPr>
          </a:p>
        </p:txBody>
      </p:sp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85495"/>
              </p:ext>
            </p:extLst>
          </p:nvPr>
        </p:nvGraphicFramePr>
        <p:xfrm>
          <a:off x="237704" y="1737036"/>
          <a:ext cx="12529392" cy="73418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050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3600" b="1" dirty="0" smtClean="0"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แหล่ง             งบประมาณ</a:t>
                      </a:r>
                      <a:endParaRPr lang="en-US" sz="3600" b="1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4000" b="1" dirty="0" smtClean="0">
                          <a:effectLst/>
                          <a:latin typeface="Cordia New"/>
                          <a:ea typeface="Cordia New"/>
                          <a:cs typeface="Angsana New"/>
                        </a:rPr>
                        <a:t>งบประมาณรวม</a:t>
                      </a:r>
                      <a:endParaRPr lang="en-US" sz="4000" b="1" dirty="0">
                        <a:effectLst/>
                        <a:latin typeface="Cordia New"/>
                        <a:ea typeface="Cordia New"/>
                        <a:cs typeface="Angsana New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4400" b="1" dirty="0">
                          <a:effectLst/>
                          <a:latin typeface="Helvetica Neue Light"/>
                          <a:ea typeface="Cordia New"/>
                          <a:cs typeface="TH SarabunIT๙"/>
                        </a:rPr>
                        <a:t>งบประมาณราย</a:t>
                      </a:r>
                      <a:r>
                        <a:rPr lang="th-TH" sz="4400" b="1" dirty="0" err="1">
                          <a:effectLst/>
                          <a:latin typeface="Helvetica Neue Light"/>
                          <a:ea typeface="Cordia New"/>
                          <a:cs typeface="TH SarabunIT๙"/>
                        </a:rPr>
                        <a:t>ไตร</a:t>
                      </a:r>
                      <a:r>
                        <a:rPr lang="th-TH" sz="4400" b="1" dirty="0" err="1" smtClean="0">
                          <a:effectLst/>
                          <a:latin typeface="Helvetica Neue Light"/>
                          <a:ea typeface="Cordia New"/>
                          <a:cs typeface="TH SarabunIT๙"/>
                        </a:rPr>
                        <a:t>มาส</a:t>
                      </a:r>
                      <a:r>
                        <a:rPr lang="th-TH" sz="4400" b="1" dirty="0" smtClean="0">
                          <a:effectLst/>
                          <a:latin typeface="Helvetica Neue Light"/>
                          <a:ea typeface="Cordia New"/>
                          <a:cs typeface="TH SarabunIT๙"/>
                        </a:rPr>
                        <a:t> </a:t>
                      </a:r>
                      <a:r>
                        <a:rPr lang="th-TH" sz="4400" b="1" dirty="0">
                          <a:effectLst/>
                          <a:latin typeface="Helvetica Neue Light"/>
                          <a:ea typeface="Cordia New"/>
                          <a:cs typeface="TH SarabunIT๙"/>
                        </a:rPr>
                        <a:t>(บาท</a:t>
                      </a:r>
                      <a:r>
                        <a:rPr lang="th-TH" sz="4800" dirty="0">
                          <a:effectLst/>
                          <a:latin typeface="Helvetica Neue Light"/>
                          <a:ea typeface="Cordia New"/>
                          <a:cs typeface="TH SarabunIT๙"/>
                        </a:rPr>
                        <a:t>)</a:t>
                      </a:r>
                      <a:endParaRPr lang="en-US" sz="4800" dirty="0">
                        <a:effectLst/>
                        <a:latin typeface="Helvetica Neue Light"/>
                        <a:ea typeface="Cordia New"/>
                        <a:cs typeface="Angsana New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Cordia New"/>
                        <a:ea typeface="Cordia New"/>
                        <a:cs typeface="Angsana New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4400" b="1" dirty="0">
                        <a:effectLst/>
                        <a:latin typeface="Cordia New"/>
                        <a:ea typeface="Cordia New"/>
                        <a:cs typeface="Angsana New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3600" b="1" dirty="0" err="1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ไตรมาส</a:t>
                      </a:r>
                      <a:r>
                        <a:rPr lang="th-TH" sz="3600" b="1" dirty="0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 </a:t>
                      </a:r>
                      <a:r>
                        <a:rPr lang="en-US" sz="3600" b="1" dirty="0" smtClean="0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1</a:t>
                      </a:r>
                      <a:endParaRPr lang="en-US" sz="3600" b="1" dirty="0">
                        <a:effectLst/>
                        <a:latin typeface="Cordia New"/>
                        <a:ea typeface="Cordia New"/>
                        <a:cs typeface="Angsana New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3600" b="1" dirty="0" err="1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ไตร</a:t>
                      </a:r>
                      <a:r>
                        <a:rPr lang="th-TH" sz="3600" b="1" dirty="0" err="1" smtClean="0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มาส</a:t>
                      </a:r>
                      <a:r>
                        <a:rPr lang="en-US" sz="3600" b="1" dirty="0" smtClean="0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 2</a:t>
                      </a:r>
                      <a:endParaRPr lang="en-US" sz="3600" b="1" dirty="0">
                        <a:effectLst/>
                        <a:latin typeface="Cordia New"/>
                        <a:ea typeface="Cordia New"/>
                        <a:cs typeface="Angsana New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3600" b="1" dirty="0" err="1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ไตรมาส</a:t>
                      </a:r>
                      <a:r>
                        <a:rPr lang="th-TH" sz="3600" b="1" dirty="0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 </a:t>
                      </a:r>
                      <a:r>
                        <a:rPr lang="en-US" sz="3600" b="1" dirty="0" smtClean="0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3</a:t>
                      </a:r>
                      <a:endParaRPr lang="en-US" sz="3600" b="1" dirty="0">
                        <a:effectLst/>
                        <a:latin typeface="Cordia New"/>
                        <a:ea typeface="Cordia New"/>
                        <a:cs typeface="Angsana New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3600" b="1" dirty="0" err="1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ไตรมาส</a:t>
                      </a:r>
                      <a:r>
                        <a:rPr lang="th-TH" sz="3600" b="1" dirty="0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 </a:t>
                      </a:r>
                      <a:r>
                        <a:rPr lang="en-US" sz="3600" b="1" dirty="0" smtClean="0">
                          <a:effectLst/>
                          <a:latin typeface="Cordia New"/>
                          <a:ea typeface="Cordia New"/>
                          <a:cs typeface="TH SarabunIT๙"/>
                        </a:rPr>
                        <a:t>4</a:t>
                      </a:r>
                      <a:endParaRPr lang="en-US" sz="3600" b="1" dirty="0">
                        <a:effectLst/>
                        <a:latin typeface="Cordia New"/>
                        <a:ea typeface="Cordia New"/>
                        <a:cs typeface="Angsana New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7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3600" b="1" baseline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ศูนย์อนามัยที่</a:t>
                      </a:r>
                      <a:r>
                        <a:rPr lang="en-US" sz="3600" b="1" baseline="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</a:t>
                      </a:r>
                      <a:r>
                        <a:rPr lang="th-TH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3600" b="1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3600" dirty="0" smtClean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r>
                        <a:rPr lang="th-TH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205</a:t>
                      </a:r>
                      <a:r>
                        <a:rPr lang="th-TH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500</a:t>
                      </a:r>
                      <a:r>
                        <a:rPr lang="th-TH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3600" b="1" dirty="0" smtClean="0">
                          <a:solidFill>
                            <a:srgbClr val="1306C2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(61.48 %)</a:t>
                      </a:r>
                      <a:endParaRPr lang="en-US" sz="3600" b="1" dirty="0">
                        <a:solidFill>
                          <a:srgbClr val="1306C2"/>
                        </a:solidFill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r>
                        <a:rPr lang="th-TH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085</a:t>
                      </a:r>
                      <a:r>
                        <a:rPr lang="th-TH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000</a:t>
                      </a:r>
                      <a:endParaRPr lang="en-US" sz="3600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</a:t>
                      </a:r>
                      <a:r>
                        <a:rPr lang="th-TH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000</a:t>
                      </a:r>
                      <a:endParaRPr lang="en-US" sz="3600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480</a:t>
                      </a:r>
                      <a:r>
                        <a:rPr lang="th-TH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000</a:t>
                      </a:r>
                      <a:endParaRPr lang="en-US" sz="3600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540</a:t>
                      </a:r>
                      <a:r>
                        <a:rPr lang="th-TH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000</a:t>
                      </a:r>
                      <a:endParaRPr lang="en-US" sz="3600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ขอสนับสนุน              เขต</a:t>
                      </a:r>
                      <a:r>
                        <a:rPr lang="th-TH" sz="3600" b="1" dirty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สุขภาพ</a:t>
                      </a:r>
                      <a:r>
                        <a:rPr lang="th-TH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</a:t>
                      </a: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         </a:t>
                      </a:r>
                      <a:r>
                        <a:rPr lang="en-US" sz="32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(5 </a:t>
                      </a:r>
                      <a:r>
                        <a:rPr lang="th-TH" sz="32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กิจกรรม</a:t>
                      </a:r>
                      <a:r>
                        <a:rPr lang="en-US" sz="3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**</a:t>
                      </a:r>
                      <a:r>
                        <a:rPr lang="th-TH" sz="32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en-US" sz="3200" b="1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3600" b="1" dirty="0" smtClean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r>
                        <a:rPr lang="th-TH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382</a:t>
                      </a:r>
                      <a:r>
                        <a:rPr lang="th-TH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000</a:t>
                      </a: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solidFill>
                            <a:srgbClr val="1306C2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(38.52 %)</a:t>
                      </a:r>
                      <a:endParaRPr lang="en-US" sz="3600" b="1" dirty="0" smtClean="0">
                        <a:solidFill>
                          <a:srgbClr val="1306C2"/>
                        </a:solidFill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US" sz="3600" b="1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b="1" dirty="0" smtClean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110</a:t>
                      </a:r>
                      <a:r>
                        <a:rPr lang="th-TH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500</a:t>
                      </a:r>
                      <a:endParaRPr lang="en-US" sz="3600" b="1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b="1" dirty="0" smtClean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r>
                        <a:rPr lang="th-TH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500</a:t>
                      </a:r>
                      <a:endParaRPr lang="en-US" sz="3600" b="1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b="1" dirty="0" smtClean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630</a:t>
                      </a:r>
                      <a:r>
                        <a:rPr lang="th-TH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500</a:t>
                      </a:r>
                      <a:endParaRPr lang="en-US" sz="3600" b="1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b="1" dirty="0" smtClean="0"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630</a:t>
                      </a:r>
                      <a:r>
                        <a:rPr lang="th-TH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500</a:t>
                      </a:r>
                      <a:endParaRPr lang="en-US" sz="3600" b="1" dirty="0"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4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ศูนย์อนามัยที่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11                </a:t>
                      </a:r>
                      <a:r>
                        <a:rPr lang="en-US" sz="48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+</a:t>
                      </a:r>
                      <a:r>
                        <a:rPr lang="th-TH" sz="48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  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                                        เขตสุขภาพที่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ea typeface="Cordia New"/>
                          <a:cs typeface="TH SarabunPSK" panose="020B0500040200020003" pitchFamily="34" charset="-34"/>
                        </a:rPr>
                        <a:t> 11</a:t>
                      </a:r>
                      <a:endParaRPr lang="en-US" sz="3600" b="1" dirty="0">
                        <a:solidFill>
                          <a:schemeClr val="bg1"/>
                        </a:solidFill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>
                    <a:solidFill>
                      <a:srgbClr val="1306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587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600" b="1" dirty="0">
                        <a:solidFill>
                          <a:schemeClr val="bg1"/>
                        </a:solidFill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solidFill>
                      <a:srgbClr val="1306C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195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500</a:t>
                      </a:r>
                      <a:endParaRPr lang="en-US" sz="3600" b="1" dirty="0">
                        <a:solidFill>
                          <a:schemeClr val="bg1"/>
                        </a:solidFill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solidFill>
                      <a:srgbClr val="1306C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110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500</a:t>
                      </a:r>
                      <a:endParaRPr lang="en-US" sz="3600" b="1" dirty="0">
                        <a:solidFill>
                          <a:schemeClr val="bg1"/>
                        </a:solidFill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solidFill>
                      <a:srgbClr val="1306C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110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500</a:t>
                      </a:r>
                      <a:endParaRPr lang="en-US" sz="3600" b="1" dirty="0">
                        <a:solidFill>
                          <a:schemeClr val="bg1"/>
                        </a:solidFill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solidFill>
                      <a:srgbClr val="1306C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170</a:t>
                      </a:r>
                      <a:r>
                        <a:rPr lang="th-TH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500</a:t>
                      </a:r>
                      <a:endParaRPr lang="en-US" sz="3600" b="1" dirty="0">
                        <a:solidFill>
                          <a:schemeClr val="bg1"/>
                        </a:solidFill>
                        <a:effectLst/>
                        <a:latin typeface="TH SarabunPSK" panose="020B0500040200020003" pitchFamily="34" charset="-34"/>
                        <a:ea typeface="Cordia New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 anchor="ctr">
                    <a:solidFill>
                      <a:srgbClr val="1306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4686" y="11624"/>
            <a:ext cx="1638434" cy="15644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04185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กำหนดเอง 2">
      <a:majorFont>
        <a:latin typeface="FreesiaUPC"/>
        <a:ea typeface="Helvetica Neue Medium"/>
        <a:cs typeface="LilyUPC"/>
      </a:majorFont>
      <a:minorFont>
        <a:latin typeface="Helvetica Neue Medium"/>
        <a:ea typeface="Helvetica Neue Medium"/>
        <a:cs typeface="FreesiaUP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1406</TotalTime>
  <Words>408</Words>
  <Application>Microsoft Office PowerPoint</Application>
  <PresentationFormat>Custom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Angsana New</vt:lpstr>
      <vt:lpstr>Cordia New</vt:lpstr>
      <vt:lpstr>FreesiaUPC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LilyUPC</vt:lpstr>
      <vt:lpstr>TH SarabunIT๙</vt:lpstr>
      <vt:lpstr>TH SarabunPSK</vt:lpstr>
      <vt:lpstr>White</vt:lpstr>
      <vt:lpstr>PowerPoint Presentation</vt:lpstr>
      <vt:lpstr> แผนขับเคลื่อนPP Excellence  ปี2561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DOH-1XH4H</dc:creator>
  <cp:lastModifiedBy>Mimi</cp:lastModifiedBy>
  <cp:revision>128</cp:revision>
  <cp:lastPrinted>2017-10-10T07:15:12Z</cp:lastPrinted>
  <dcterms:modified xsi:type="dcterms:W3CDTF">2018-11-21T09:06:27Z</dcterms:modified>
</cp:coreProperties>
</file>