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62" r:id="rId3"/>
    <p:sldId id="264" r:id="rId4"/>
    <p:sldId id="263" r:id="rId5"/>
    <p:sldId id="265" r:id="rId6"/>
    <p:sldId id="257" r:id="rId7"/>
    <p:sldId id="266" r:id="rId8"/>
    <p:sldId id="258" r:id="rId9"/>
    <p:sldId id="261" r:id="rId10"/>
    <p:sldId id="260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44D4FA-03E7-43C9-8745-9B87531B76F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D55145-B803-4121-BB50-429E0B3A2463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sz="28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Health System</a:t>
          </a:r>
        </a:p>
      </dgm:t>
    </dgm:pt>
    <dgm:pt modelId="{2E6C1BA5-1798-4F8C-B77A-3111CD8B9D2A}" type="parTrans" cxnId="{0D400B94-DDB9-495A-9C6D-5DA3B5F71C1A}">
      <dgm:prSet/>
      <dgm:spPr/>
      <dgm:t>
        <a:bodyPr/>
        <a:lstStyle/>
        <a:p>
          <a:endParaRPr lang="en-US" sz="2800"/>
        </a:p>
      </dgm:t>
    </dgm:pt>
    <dgm:pt modelId="{6090851A-538B-4F88-9C4A-2B2917FEAF22}" type="sibTrans" cxnId="{0D400B94-DDB9-495A-9C6D-5DA3B5F71C1A}">
      <dgm:prSet/>
      <dgm:spPr/>
      <dgm:t>
        <a:bodyPr/>
        <a:lstStyle/>
        <a:p>
          <a:endParaRPr lang="en-US" sz="2800"/>
        </a:p>
      </dgm:t>
    </dgm:pt>
    <dgm:pt modelId="{FAA6A704-6CDA-42A2-A2C1-0EDBF0102BB6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 anchor="t"/>
        <a:lstStyle/>
        <a:p>
          <a:r>
            <a:rPr lang="th-TH" sz="26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สร้าง นำ ซ่อม อ่อนแอ</a:t>
          </a:r>
          <a:endParaRPr lang="en-US" sz="26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1B7DC2BB-5160-4A95-A571-B430C94D63E1}" type="parTrans" cxnId="{E4B2F6E8-445F-449E-9E2F-620BE39830FF}">
      <dgm:prSet/>
      <dgm:spPr/>
      <dgm:t>
        <a:bodyPr/>
        <a:lstStyle/>
        <a:p>
          <a:endParaRPr lang="en-US" sz="2800"/>
        </a:p>
      </dgm:t>
    </dgm:pt>
    <dgm:pt modelId="{DA9BEDBC-7AB9-4C53-9B0B-84618A89D463}" type="sibTrans" cxnId="{E4B2F6E8-445F-449E-9E2F-620BE39830FF}">
      <dgm:prSet/>
      <dgm:spPr/>
      <dgm:t>
        <a:bodyPr/>
        <a:lstStyle/>
        <a:p>
          <a:endParaRPr lang="en-US" sz="2800"/>
        </a:p>
      </dgm:t>
    </dgm:pt>
    <dgm:pt modelId="{1F5975B7-6C8F-4461-9120-D72674F16E5C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 anchor="t"/>
        <a:lstStyle/>
        <a:p>
          <a:r>
            <a:rPr lang="th-TH" sz="26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แออัด คนไข้ล้น รพ.</a:t>
          </a:r>
          <a:endParaRPr lang="en-US" sz="26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AFF25185-4F7F-4F20-8F69-0983FF1BE9E4}" type="parTrans" cxnId="{1EEFFC5D-3729-432E-8E1F-1A3934FE58C1}">
      <dgm:prSet/>
      <dgm:spPr/>
      <dgm:t>
        <a:bodyPr/>
        <a:lstStyle/>
        <a:p>
          <a:endParaRPr lang="en-US" sz="2800"/>
        </a:p>
      </dgm:t>
    </dgm:pt>
    <dgm:pt modelId="{E5FA5231-06B1-4743-93DE-E78083C9456A}" type="sibTrans" cxnId="{1EEFFC5D-3729-432E-8E1F-1A3934FE58C1}">
      <dgm:prSet/>
      <dgm:spPr/>
      <dgm:t>
        <a:bodyPr/>
        <a:lstStyle/>
        <a:p>
          <a:endParaRPr lang="en-US" sz="2800"/>
        </a:p>
      </dgm:t>
    </dgm:pt>
    <dgm:pt modelId="{6CBCB7E5-976B-4F31-90EC-758FF1DCEB0E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th-TH" sz="28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ภาคีจัดการสุขภาพ</a:t>
          </a:r>
          <a:endParaRPr lang="en-US" sz="28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F4F7DF52-810B-4C5D-B616-DF5F8588887F}" type="parTrans" cxnId="{6BC8330E-BFC6-4EA2-B9C0-85ED6C0C238B}">
      <dgm:prSet/>
      <dgm:spPr/>
      <dgm:t>
        <a:bodyPr/>
        <a:lstStyle/>
        <a:p>
          <a:endParaRPr lang="en-US" sz="2800"/>
        </a:p>
      </dgm:t>
    </dgm:pt>
    <dgm:pt modelId="{37BBFAED-5E81-421D-A496-518538832677}" type="sibTrans" cxnId="{6BC8330E-BFC6-4EA2-B9C0-85ED6C0C238B}">
      <dgm:prSet/>
      <dgm:spPr/>
      <dgm:t>
        <a:bodyPr/>
        <a:lstStyle/>
        <a:p>
          <a:endParaRPr lang="en-US" sz="2800"/>
        </a:p>
      </dgm:t>
    </dgm:pt>
    <dgm:pt modelId="{9CDD20B9-BDC4-43C3-87BD-BF0C290319A5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th-TH" sz="26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ขาด </a:t>
          </a:r>
          <a:r>
            <a:rPr lang="th-TH" sz="2600" b="1" dirty="0" err="1" smtClean="0">
              <a:latin typeface="TH SarabunPSK" panose="020B0500040200020003" pitchFamily="34" charset="-34"/>
              <a:cs typeface="TH SarabunPSK" panose="020B0500040200020003" pitchFamily="34" charset="-34"/>
            </a:rPr>
            <a:t>กบก</a:t>
          </a:r>
          <a:r>
            <a:rPr lang="th-TH" sz="26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.ทำแผนที่มีประสิทธิภาพ</a:t>
          </a:r>
          <a:endParaRPr lang="en-US" sz="26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7D8B21A3-7942-43D2-B7E2-92E298B8CF29}" type="parTrans" cxnId="{B44D14B4-6D59-4015-8BFD-B62B0482B13F}">
      <dgm:prSet/>
      <dgm:spPr/>
      <dgm:t>
        <a:bodyPr/>
        <a:lstStyle/>
        <a:p>
          <a:endParaRPr lang="en-US" sz="2800"/>
        </a:p>
      </dgm:t>
    </dgm:pt>
    <dgm:pt modelId="{F720ACBE-B926-4316-814F-C05B62816E24}" type="sibTrans" cxnId="{B44D14B4-6D59-4015-8BFD-B62B0482B13F}">
      <dgm:prSet/>
      <dgm:spPr/>
      <dgm:t>
        <a:bodyPr/>
        <a:lstStyle/>
        <a:p>
          <a:endParaRPr lang="en-US" sz="2800"/>
        </a:p>
      </dgm:t>
    </dgm:pt>
    <dgm:pt modelId="{3EE43587-E519-407B-AC84-3C3305203710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th-TH" sz="2800" b="1" dirty="0" err="1" smtClean="0">
              <a:latin typeface="TH SarabunPSK" panose="020B0500040200020003" pitchFamily="34" charset="-34"/>
              <a:cs typeface="TH SarabunPSK" panose="020B0500040200020003" pitchFamily="34" charset="-34"/>
            </a:rPr>
            <a:t>ปชช</a:t>
          </a:r>
          <a:r>
            <a:rPr lang="th-TH" sz="28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.</a:t>
          </a:r>
          <a:endParaRPr lang="en-US" sz="2800" b="1" dirty="0" smtClean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4B96A600-CCF7-4F03-8CD0-FD9A3F1866AA}" type="parTrans" cxnId="{8A65C9CD-3900-4893-95D5-D1E5276FA985}">
      <dgm:prSet/>
      <dgm:spPr/>
      <dgm:t>
        <a:bodyPr/>
        <a:lstStyle/>
        <a:p>
          <a:endParaRPr lang="en-US" sz="2800"/>
        </a:p>
      </dgm:t>
    </dgm:pt>
    <dgm:pt modelId="{552C7752-0039-4699-9701-0E304F02218C}" type="sibTrans" cxnId="{8A65C9CD-3900-4893-95D5-D1E5276FA985}">
      <dgm:prSet/>
      <dgm:spPr/>
      <dgm:t>
        <a:bodyPr/>
        <a:lstStyle/>
        <a:p>
          <a:endParaRPr lang="en-US" sz="2800"/>
        </a:p>
      </dgm:t>
    </dgm:pt>
    <dgm:pt modelId="{7EF362AF-FA8D-4F97-8026-246D7039C3C6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6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SELF CARE  HEALTH LITERACY</a:t>
          </a:r>
          <a:endParaRPr lang="en-US" sz="26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77C2A483-FAF1-47A4-8589-49304C8313B8}" type="parTrans" cxnId="{9E7D8149-619D-4B48-B88C-1F7E09E54B2D}">
      <dgm:prSet/>
      <dgm:spPr/>
      <dgm:t>
        <a:bodyPr/>
        <a:lstStyle/>
        <a:p>
          <a:endParaRPr lang="en-US" sz="2800"/>
        </a:p>
      </dgm:t>
    </dgm:pt>
    <dgm:pt modelId="{AEDDDE9F-868B-4B07-8316-2E3781507CDA}" type="sibTrans" cxnId="{9E7D8149-619D-4B48-B88C-1F7E09E54B2D}">
      <dgm:prSet/>
      <dgm:spPr/>
      <dgm:t>
        <a:bodyPr/>
        <a:lstStyle/>
        <a:p>
          <a:endParaRPr lang="en-US" sz="2800"/>
        </a:p>
      </dgm:t>
    </dgm:pt>
    <dgm:pt modelId="{A3A78769-76D8-4BEA-A9FB-FA703BCCB36E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 anchor="ctr"/>
        <a:lstStyle/>
        <a:p>
          <a:r>
            <a:rPr lang="th-TH" sz="2600" b="1" dirty="0" err="1" smtClean="0">
              <a:latin typeface="TH SarabunPSK" panose="020B0500040200020003" pitchFamily="34" charset="-34"/>
              <a:cs typeface="TH SarabunPSK" panose="020B0500040200020003" pitchFamily="34" charset="-34"/>
            </a:rPr>
            <a:t>กบก</a:t>
          </a:r>
          <a:r>
            <a:rPr lang="th-TH" sz="26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.ขับเคลื่อน </a:t>
          </a:r>
          <a:r>
            <a:rPr lang="en-US" sz="26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HAPPEN</a:t>
          </a:r>
          <a:r>
            <a:rPr lang="th-TH" sz="26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 ไม่ชัดเจน</a:t>
          </a:r>
          <a:endParaRPr lang="en-US" sz="26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7CDC6FB5-8A64-4D18-8490-3D29C13FED79}" type="parTrans" cxnId="{3CEC6922-BE08-40C5-BDBF-6F480BD7C651}">
      <dgm:prSet/>
      <dgm:spPr/>
      <dgm:t>
        <a:bodyPr/>
        <a:lstStyle/>
        <a:p>
          <a:endParaRPr lang="th-TH" sz="2800"/>
        </a:p>
      </dgm:t>
    </dgm:pt>
    <dgm:pt modelId="{C86FB424-0F98-400D-A390-C6FE4DC79C57}" type="sibTrans" cxnId="{3CEC6922-BE08-40C5-BDBF-6F480BD7C651}">
      <dgm:prSet/>
      <dgm:spPr/>
      <dgm:t>
        <a:bodyPr/>
        <a:lstStyle/>
        <a:p>
          <a:endParaRPr lang="th-TH" sz="2800"/>
        </a:p>
      </dgm:t>
    </dgm:pt>
    <dgm:pt modelId="{4BDEAFA6-408A-4F30-BE1C-776EE12609AE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th-TH" sz="2600" b="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ประชานิยม จัดการให้ชุมชน/ท้องถิ่น</a:t>
          </a:r>
          <a:endParaRPr lang="en-US" sz="2600" b="0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CD25FF8B-2FFD-4810-B7DD-9769EE1A4234}" type="parTrans" cxnId="{1099AD9E-CFD1-4727-AC37-ED0A7E03F524}">
      <dgm:prSet/>
      <dgm:spPr/>
      <dgm:t>
        <a:bodyPr/>
        <a:lstStyle/>
        <a:p>
          <a:endParaRPr lang="th-TH" sz="2800"/>
        </a:p>
      </dgm:t>
    </dgm:pt>
    <dgm:pt modelId="{8D102519-A47D-445F-ADE5-9A5D9AD20AD2}" type="sibTrans" cxnId="{1099AD9E-CFD1-4727-AC37-ED0A7E03F524}">
      <dgm:prSet/>
      <dgm:spPr/>
      <dgm:t>
        <a:bodyPr/>
        <a:lstStyle/>
        <a:p>
          <a:endParaRPr lang="th-TH" sz="2800"/>
        </a:p>
      </dgm:t>
    </dgm:pt>
    <dgm:pt modelId="{F343EABE-CA17-4CCA-99BB-BEB757FD04D2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 anchor="t"/>
        <a:lstStyle/>
        <a:p>
          <a:r>
            <a:rPr lang="th-TH" sz="26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กำลังคนไม่พอ เรียกร้องค่าตอบแทน  ขยายอาคาร  เครื่องมือ</a:t>
          </a:r>
          <a:endParaRPr lang="en-US" sz="26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680C8162-DA5A-450A-9C3C-0F26314FBBE3}" type="parTrans" cxnId="{1AC25799-75F7-421E-8066-189AAD7C7A87}">
      <dgm:prSet/>
      <dgm:spPr/>
      <dgm:t>
        <a:bodyPr/>
        <a:lstStyle/>
        <a:p>
          <a:endParaRPr lang="th-TH" sz="2800"/>
        </a:p>
      </dgm:t>
    </dgm:pt>
    <dgm:pt modelId="{DC39E52E-7B4F-476C-AB48-FA227BC98435}" type="sibTrans" cxnId="{1AC25799-75F7-421E-8066-189AAD7C7A87}">
      <dgm:prSet/>
      <dgm:spPr/>
      <dgm:t>
        <a:bodyPr/>
        <a:lstStyle/>
        <a:p>
          <a:endParaRPr lang="th-TH" sz="2800"/>
        </a:p>
      </dgm:t>
    </dgm:pt>
    <dgm:pt modelId="{6E38B1B9-3DB7-4462-9EC9-B7CCC5FA18F8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 anchor="t"/>
        <a:lstStyle/>
        <a:p>
          <a:r>
            <a:rPr lang="th-TH" sz="2600" b="1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ค่าใช้จ่ายในระบบสุขภาพไม่พอ</a:t>
          </a:r>
          <a:endParaRPr lang="en-US" sz="2600" b="1" dirty="0">
            <a:latin typeface="TH SarabunPSK" panose="020B0500040200020003" pitchFamily="34" charset="-34"/>
            <a:cs typeface="TH SarabunPSK" panose="020B0500040200020003" pitchFamily="34" charset="-34"/>
          </a:endParaRPr>
        </a:p>
      </dgm:t>
    </dgm:pt>
    <dgm:pt modelId="{8408B588-EDEE-4A33-9009-1E4595EA316A}" type="parTrans" cxnId="{7E361E3F-6039-45CC-9112-083B683B6A3E}">
      <dgm:prSet/>
      <dgm:spPr/>
      <dgm:t>
        <a:bodyPr/>
        <a:lstStyle/>
        <a:p>
          <a:endParaRPr lang="th-TH" sz="2800"/>
        </a:p>
      </dgm:t>
    </dgm:pt>
    <dgm:pt modelId="{26D706A3-C7D2-424B-B27B-92290E0697F4}" type="sibTrans" cxnId="{7E361E3F-6039-45CC-9112-083B683B6A3E}">
      <dgm:prSet/>
      <dgm:spPr/>
      <dgm:t>
        <a:bodyPr/>
        <a:lstStyle/>
        <a:p>
          <a:endParaRPr lang="th-TH" sz="2800"/>
        </a:p>
      </dgm:t>
    </dgm:pt>
    <dgm:pt modelId="{C4FCCFA2-4639-4704-A085-2D59F4F0CEAF}" type="pres">
      <dgm:prSet presAssocID="{5B44D4FA-03E7-43C9-8745-9B87531B76F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970A3B-F1CC-4E55-98D6-DFC439AB7EB4}" type="pres">
      <dgm:prSet presAssocID="{3EE43587-E519-407B-AC84-3C3305203710}" presName="linNode" presStyleCnt="0"/>
      <dgm:spPr/>
    </dgm:pt>
    <dgm:pt modelId="{B38DCF59-B739-4543-AF3D-E1ABC78CE2D4}" type="pres">
      <dgm:prSet presAssocID="{3EE43587-E519-407B-AC84-3C3305203710}" presName="parentText" presStyleLbl="node1" presStyleIdx="0" presStyleCnt="3" custScaleX="108925" custScaleY="62976" custLinFactNeighborX="5720" custLinFactNeighborY="-40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C6B6D2-4FF2-4381-8209-D70023C94293}" type="pres">
      <dgm:prSet presAssocID="{3EE43587-E519-407B-AC84-3C3305203710}" presName="descendantText" presStyleLbl="alignAccFollowNode1" presStyleIdx="0" presStyleCnt="3" custScaleX="146466" custScaleY="77709" custLinFactNeighborX="3954" custLinFactNeighborY="29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8DA9E9-BBE0-4BC4-B411-826D4E4ABD22}" type="pres">
      <dgm:prSet presAssocID="{552C7752-0039-4699-9701-0E304F02218C}" presName="sp" presStyleCnt="0"/>
      <dgm:spPr/>
    </dgm:pt>
    <dgm:pt modelId="{E66C6C8D-1E46-4300-BCA6-53D559A17BF9}" type="pres">
      <dgm:prSet presAssocID="{A0D55145-B803-4121-BB50-429E0B3A2463}" presName="linNode" presStyleCnt="0"/>
      <dgm:spPr/>
    </dgm:pt>
    <dgm:pt modelId="{DCC8D332-E50B-451F-8BC5-F9978486D7E8}" type="pres">
      <dgm:prSet presAssocID="{A0D55145-B803-4121-BB50-429E0B3A2463}" presName="parentText" presStyleLbl="node1" presStyleIdx="1" presStyleCnt="3" custScaleX="146873" custLinFactNeighborX="-4711" custLinFactNeighborY="427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52C21B-BBA1-462A-BF2A-3AACD0639B46}" type="pres">
      <dgm:prSet presAssocID="{A0D55145-B803-4121-BB50-429E0B3A2463}" presName="descendantText" presStyleLbl="alignAccFollowNode1" presStyleIdx="1" presStyleCnt="3" custScaleX="137969" custScaleY="201973" custLinFactNeighborX="8" custLinFactNeighborY="79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ED4DE4-3604-4A34-9833-6B0D65B35C02}" type="pres">
      <dgm:prSet presAssocID="{6090851A-538B-4F88-9C4A-2B2917FEAF22}" presName="sp" presStyleCnt="0"/>
      <dgm:spPr/>
    </dgm:pt>
    <dgm:pt modelId="{8CE2E204-5FB3-492E-9615-8F22F31B72CD}" type="pres">
      <dgm:prSet presAssocID="{6CBCB7E5-976B-4F31-90EC-758FF1DCEB0E}" presName="linNode" presStyleCnt="0"/>
      <dgm:spPr/>
    </dgm:pt>
    <dgm:pt modelId="{6FD4905E-D91C-4362-B4CB-8F33EB88BFEF}" type="pres">
      <dgm:prSet presAssocID="{6CBCB7E5-976B-4F31-90EC-758FF1DCEB0E}" presName="parentText" presStyleLbl="node1" presStyleIdx="2" presStyleCnt="3" custScaleX="109315" custLinFactNeighborX="-308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1374C8-CAB2-4E6E-9793-20283EA30AEF}" type="pres">
      <dgm:prSet presAssocID="{6CBCB7E5-976B-4F31-90EC-758FF1DCEB0E}" presName="descendantText" presStyleLbl="alignAccFollowNode1" presStyleIdx="2" presStyleCnt="3" custScaleX="142827" custScaleY="113972" custLinFactNeighborX="3822" custLinFactNeighborY="55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458361-E887-44FA-885A-FB17C1130A24}" type="presOf" srcId="{9CDD20B9-BDC4-43C3-87BD-BF0C290319A5}" destId="{F41374C8-CAB2-4E6E-9793-20283EA30AEF}" srcOrd="0" destOrd="0" presId="urn:microsoft.com/office/officeart/2005/8/layout/vList5"/>
    <dgm:cxn modelId="{F332B98B-BF36-40F6-8DA2-3A89896F3502}" type="presOf" srcId="{F343EABE-CA17-4CCA-99BB-BEB757FD04D2}" destId="{4752C21B-BBA1-462A-BF2A-3AACD0639B46}" srcOrd="0" destOrd="2" presId="urn:microsoft.com/office/officeart/2005/8/layout/vList5"/>
    <dgm:cxn modelId="{E4B2F6E8-445F-449E-9E2F-620BE39830FF}" srcId="{A0D55145-B803-4121-BB50-429E0B3A2463}" destId="{FAA6A704-6CDA-42A2-A2C1-0EDBF0102BB6}" srcOrd="0" destOrd="0" parTransId="{1B7DC2BB-5160-4A95-A571-B430C94D63E1}" sibTransId="{DA9BEDBC-7AB9-4C53-9B0B-84618A89D463}"/>
    <dgm:cxn modelId="{22E180BF-532A-47DB-A08D-22DA9EFE8CEB}" type="presOf" srcId="{6CBCB7E5-976B-4F31-90EC-758FF1DCEB0E}" destId="{6FD4905E-D91C-4362-B4CB-8F33EB88BFEF}" srcOrd="0" destOrd="0" presId="urn:microsoft.com/office/officeart/2005/8/layout/vList5"/>
    <dgm:cxn modelId="{1EEFFC5D-3729-432E-8E1F-1A3934FE58C1}" srcId="{A0D55145-B803-4121-BB50-429E0B3A2463}" destId="{1F5975B7-6C8F-4461-9120-D72674F16E5C}" srcOrd="1" destOrd="0" parTransId="{AFF25185-4F7F-4F20-8F69-0983FF1BE9E4}" sibTransId="{E5FA5231-06B1-4743-93DE-E78083C9456A}"/>
    <dgm:cxn modelId="{4E4E60D1-25CD-4871-835F-374F235D431B}" type="presOf" srcId="{1F5975B7-6C8F-4461-9120-D72674F16E5C}" destId="{4752C21B-BBA1-462A-BF2A-3AACD0639B46}" srcOrd="0" destOrd="1" presId="urn:microsoft.com/office/officeart/2005/8/layout/vList5"/>
    <dgm:cxn modelId="{8A65C9CD-3900-4893-95D5-D1E5276FA985}" srcId="{5B44D4FA-03E7-43C9-8745-9B87531B76FA}" destId="{3EE43587-E519-407B-AC84-3C3305203710}" srcOrd="0" destOrd="0" parTransId="{4B96A600-CCF7-4F03-8CD0-FD9A3F1866AA}" sibTransId="{552C7752-0039-4699-9701-0E304F02218C}"/>
    <dgm:cxn modelId="{0D400B94-DDB9-495A-9C6D-5DA3B5F71C1A}" srcId="{5B44D4FA-03E7-43C9-8745-9B87531B76FA}" destId="{A0D55145-B803-4121-BB50-429E0B3A2463}" srcOrd="1" destOrd="0" parTransId="{2E6C1BA5-1798-4F8C-B77A-3111CD8B9D2A}" sibTransId="{6090851A-538B-4F88-9C4A-2B2917FEAF22}"/>
    <dgm:cxn modelId="{5ED70407-DD11-41BD-B69F-DBC8FB7AE53E}" type="presOf" srcId="{7EF362AF-FA8D-4F97-8026-246D7039C3C6}" destId="{3FC6B6D2-4FF2-4381-8209-D70023C94293}" srcOrd="0" destOrd="0" presId="urn:microsoft.com/office/officeart/2005/8/layout/vList5"/>
    <dgm:cxn modelId="{C6F40352-87BA-4E5A-94C3-2A3AA870DB6B}" type="presOf" srcId="{FAA6A704-6CDA-42A2-A2C1-0EDBF0102BB6}" destId="{4752C21B-BBA1-462A-BF2A-3AACD0639B46}" srcOrd="0" destOrd="0" presId="urn:microsoft.com/office/officeart/2005/8/layout/vList5"/>
    <dgm:cxn modelId="{7E361E3F-6039-45CC-9112-083B683B6A3E}" srcId="{A0D55145-B803-4121-BB50-429E0B3A2463}" destId="{6E38B1B9-3DB7-4462-9EC9-B7CCC5FA18F8}" srcOrd="3" destOrd="0" parTransId="{8408B588-EDEE-4A33-9009-1E4595EA316A}" sibTransId="{26D706A3-C7D2-424B-B27B-92290E0697F4}"/>
    <dgm:cxn modelId="{6BC8330E-BFC6-4EA2-B9C0-85ED6C0C238B}" srcId="{5B44D4FA-03E7-43C9-8745-9B87531B76FA}" destId="{6CBCB7E5-976B-4F31-90EC-758FF1DCEB0E}" srcOrd="2" destOrd="0" parTransId="{F4F7DF52-810B-4C5D-B616-DF5F8588887F}" sibTransId="{37BBFAED-5E81-421D-A496-518538832677}"/>
    <dgm:cxn modelId="{3CEC6922-BE08-40C5-BDBF-6F480BD7C651}" srcId="{6CBCB7E5-976B-4F31-90EC-758FF1DCEB0E}" destId="{A3A78769-76D8-4BEA-A9FB-FA703BCCB36E}" srcOrd="1" destOrd="0" parTransId="{7CDC6FB5-8A64-4D18-8490-3D29C13FED79}" sibTransId="{C86FB424-0F98-400D-A390-C6FE4DC79C57}"/>
    <dgm:cxn modelId="{1AC25799-75F7-421E-8066-189AAD7C7A87}" srcId="{A0D55145-B803-4121-BB50-429E0B3A2463}" destId="{F343EABE-CA17-4CCA-99BB-BEB757FD04D2}" srcOrd="2" destOrd="0" parTransId="{680C8162-DA5A-450A-9C3C-0F26314FBBE3}" sibTransId="{DC39E52E-7B4F-476C-AB48-FA227BC98435}"/>
    <dgm:cxn modelId="{DBD7CE30-E1C2-4705-9D7A-530A3AFEC220}" type="presOf" srcId="{5B44D4FA-03E7-43C9-8745-9B87531B76FA}" destId="{C4FCCFA2-4639-4704-A085-2D59F4F0CEAF}" srcOrd="0" destOrd="0" presId="urn:microsoft.com/office/officeart/2005/8/layout/vList5"/>
    <dgm:cxn modelId="{28DBD955-90B4-429F-8013-9502F805620E}" type="presOf" srcId="{4BDEAFA6-408A-4F30-BE1C-776EE12609AE}" destId="{3FC6B6D2-4FF2-4381-8209-D70023C94293}" srcOrd="0" destOrd="1" presId="urn:microsoft.com/office/officeart/2005/8/layout/vList5"/>
    <dgm:cxn modelId="{DB41AFF3-4D17-4B1E-AA4E-037E6242C1B5}" type="presOf" srcId="{A3A78769-76D8-4BEA-A9FB-FA703BCCB36E}" destId="{F41374C8-CAB2-4E6E-9793-20283EA30AEF}" srcOrd="0" destOrd="1" presId="urn:microsoft.com/office/officeart/2005/8/layout/vList5"/>
    <dgm:cxn modelId="{4B930941-D01B-4337-A5F0-B7A2549E71D3}" type="presOf" srcId="{6E38B1B9-3DB7-4462-9EC9-B7CCC5FA18F8}" destId="{4752C21B-BBA1-462A-BF2A-3AACD0639B46}" srcOrd="0" destOrd="3" presId="urn:microsoft.com/office/officeart/2005/8/layout/vList5"/>
    <dgm:cxn modelId="{1099AD9E-CFD1-4727-AC37-ED0A7E03F524}" srcId="{3EE43587-E519-407B-AC84-3C3305203710}" destId="{4BDEAFA6-408A-4F30-BE1C-776EE12609AE}" srcOrd="1" destOrd="0" parTransId="{CD25FF8B-2FFD-4810-B7DD-9769EE1A4234}" sibTransId="{8D102519-A47D-445F-ADE5-9A5D9AD20AD2}"/>
    <dgm:cxn modelId="{49311322-A488-4EFE-A2E3-627C7A30BB18}" type="presOf" srcId="{3EE43587-E519-407B-AC84-3C3305203710}" destId="{B38DCF59-B739-4543-AF3D-E1ABC78CE2D4}" srcOrd="0" destOrd="0" presId="urn:microsoft.com/office/officeart/2005/8/layout/vList5"/>
    <dgm:cxn modelId="{9E7D8149-619D-4B48-B88C-1F7E09E54B2D}" srcId="{3EE43587-E519-407B-AC84-3C3305203710}" destId="{7EF362AF-FA8D-4F97-8026-246D7039C3C6}" srcOrd="0" destOrd="0" parTransId="{77C2A483-FAF1-47A4-8589-49304C8313B8}" sibTransId="{AEDDDE9F-868B-4B07-8316-2E3781507CDA}"/>
    <dgm:cxn modelId="{B44D14B4-6D59-4015-8BFD-B62B0482B13F}" srcId="{6CBCB7E5-976B-4F31-90EC-758FF1DCEB0E}" destId="{9CDD20B9-BDC4-43C3-87BD-BF0C290319A5}" srcOrd="0" destOrd="0" parTransId="{7D8B21A3-7942-43D2-B7E2-92E298B8CF29}" sibTransId="{F720ACBE-B926-4316-814F-C05B62816E24}"/>
    <dgm:cxn modelId="{4629B46E-1FC8-468A-81B5-8C5ED66B564B}" type="presOf" srcId="{A0D55145-B803-4121-BB50-429E0B3A2463}" destId="{DCC8D332-E50B-451F-8BC5-F9978486D7E8}" srcOrd="0" destOrd="0" presId="urn:microsoft.com/office/officeart/2005/8/layout/vList5"/>
    <dgm:cxn modelId="{9A7E5A4D-C51A-48B9-B384-DC2CC68BDF96}" type="presParOf" srcId="{C4FCCFA2-4639-4704-A085-2D59F4F0CEAF}" destId="{1B970A3B-F1CC-4E55-98D6-DFC439AB7EB4}" srcOrd="0" destOrd="0" presId="urn:microsoft.com/office/officeart/2005/8/layout/vList5"/>
    <dgm:cxn modelId="{8670CDDF-FF42-42CE-8D73-04F4FF5A3379}" type="presParOf" srcId="{1B970A3B-F1CC-4E55-98D6-DFC439AB7EB4}" destId="{B38DCF59-B739-4543-AF3D-E1ABC78CE2D4}" srcOrd="0" destOrd="0" presId="urn:microsoft.com/office/officeart/2005/8/layout/vList5"/>
    <dgm:cxn modelId="{432A1915-2A15-4CE0-A5A6-5817EAADE7EC}" type="presParOf" srcId="{1B970A3B-F1CC-4E55-98D6-DFC439AB7EB4}" destId="{3FC6B6D2-4FF2-4381-8209-D70023C94293}" srcOrd="1" destOrd="0" presId="urn:microsoft.com/office/officeart/2005/8/layout/vList5"/>
    <dgm:cxn modelId="{B7C0CF88-0BCA-4891-912D-01E043F5C659}" type="presParOf" srcId="{C4FCCFA2-4639-4704-A085-2D59F4F0CEAF}" destId="{998DA9E9-BBE0-4BC4-B411-826D4E4ABD22}" srcOrd="1" destOrd="0" presId="urn:microsoft.com/office/officeart/2005/8/layout/vList5"/>
    <dgm:cxn modelId="{BF4F8CA9-CE45-4509-AA1B-98D437B27C06}" type="presParOf" srcId="{C4FCCFA2-4639-4704-A085-2D59F4F0CEAF}" destId="{E66C6C8D-1E46-4300-BCA6-53D559A17BF9}" srcOrd="2" destOrd="0" presId="urn:microsoft.com/office/officeart/2005/8/layout/vList5"/>
    <dgm:cxn modelId="{88F1CBB2-84E5-439E-A11C-44B3A1490966}" type="presParOf" srcId="{E66C6C8D-1E46-4300-BCA6-53D559A17BF9}" destId="{DCC8D332-E50B-451F-8BC5-F9978486D7E8}" srcOrd="0" destOrd="0" presId="urn:microsoft.com/office/officeart/2005/8/layout/vList5"/>
    <dgm:cxn modelId="{A1CF429B-B650-45F1-8461-BAC2DA468AA1}" type="presParOf" srcId="{E66C6C8D-1E46-4300-BCA6-53D559A17BF9}" destId="{4752C21B-BBA1-462A-BF2A-3AACD0639B46}" srcOrd="1" destOrd="0" presId="urn:microsoft.com/office/officeart/2005/8/layout/vList5"/>
    <dgm:cxn modelId="{095B2865-5A5C-4197-9048-6AB36D3FB6E3}" type="presParOf" srcId="{C4FCCFA2-4639-4704-A085-2D59F4F0CEAF}" destId="{76ED4DE4-3604-4A34-9833-6B0D65B35C02}" srcOrd="3" destOrd="0" presId="urn:microsoft.com/office/officeart/2005/8/layout/vList5"/>
    <dgm:cxn modelId="{A9AEFB60-904B-47E9-A080-34FA49B69750}" type="presParOf" srcId="{C4FCCFA2-4639-4704-A085-2D59F4F0CEAF}" destId="{8CE2E204-5FB3-492E-9615-8F22F31B72CD}" srcOrd="4" destOrd="0" presId="urn:microsoft.com/office/officeart/2005/8/layout/vList5"/>
    <dgm:cxn modelId="{19689E72-B972-4682-A36F-70BC72D32E15}" type="presParOf" srcId="{8CE2E204-5FB3-492E-9615-8F22F31B72CD}" destId="{6FD4905E-D91C-4362-B4CB-8F33EB88BFEF}" srcOrd="0" destOrd="0" presId="urn:microsoft.com/office/officeart/2005/8/layout/vList5"/>
    <dgm:cxn modelId="{A982F75A-DB44-4998-86EF-D502AA3DA019}" type="presParOf" srcId="{8CE2E204-5FB3-492E-9615-8F22F31B72CD}" destId="{F41374C8-CAB2-4E6E-9793-20283EA30AE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6B6D2-4FF2-4381-8209-D70023C94293}">
      <dsp:nvSpPr>
        <dsp:cNvPr id="0" name=""/>
        <dsp:cNvSpPr/>
      </dsp:nvSpPr>
      <dsp:spPr>
        <a:xfrm rot="5400000">
          <a:off x="2253365" y="-1041787"/>
          <a:ext cx="676928" cy="2821174"/>
        </a:xfrm>
        <a:prstGeom prst="round2Same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SELF CARE  HEALTH LITERACY</a:t>
          </a:r>
          <a:endParaRPr lang="en-US" sz="26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2600" b="0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ประชานิยม จัดการให้ชุมชน/ท้องถิ่น</a:t>
          </a:r>
          <a:endParaRPr lang="en-US" sz="2600" b="0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-5400000">
        <a:off x="1181243" y="63380"/>
        <a:ext cx="2788129" cy="610838"/>
      </dsp:txXfrm>
    </dsp:sp>
    <dsp:sp modelId="{B38DCF59-B739-4543-AF3D-E1ABC78CE2D4}">
      <dsp:nvSpPr>
        <dsp:cNvPr id="0" name=""/>
        <dsp:cNvSpPr/>
      </dsp:nvSpPr>
      <dsp:spPr>
        <a:xfrm>
          <a:off x="110427" y="0"/>
          <a:ext cx="1180166" cy="685735"/>
        </a:xfrm>
        <a:prstGeom prst="roundRect">
          <a:avLst/>
        </a:prstGeom>
        <a:solidFill>
          <a:schemeClr val="accent6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err="1" smtClean="0">
              <a:latin typeface="TH SarabunPSK" panose="020B0500040200020003" pitchFamily="34" charset="-34"/>
              <a:cs typeface="TH SarabunPSK" panose="020B0500040200020003" pitchFamily="34" charset="-34"/>
            </a:rPr>
            <a:t>ปชช</a:t>
          </a:r>
          <a:r>
            <a:rPr lang="th-TH" sz="28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.</a:t>
          </a:r>
          <a:endParaRPr lang="en-US" sz="2800" b="1" kern="1200" dirty="0" smtClean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143902" y="33475"/>
        <a:ext cx="1113216" cy="618785"/>
      </dsp:txXfrm>
    </dsp:sp>
    <dsp:sp modelId="{4752C21B-BBA1-462A-BF2A-3AACD0639B46}">
      <dsp:nvSpPr>
        <dsp:cNvPr id="0" name=""/>
        <dsp:cNvSpPr/>
      </dsp:nvSpPr>
      <dsp:spPr>
        <a:xfrm rot="5400000">
          <a:off x="1870052" y="438694"/>
          <a:ext cx="1759401" cy="2502199"/>
        </a:xfrm>
        <a:prstGeom prst="round2Same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26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สร้าง นำ ซ่อม อ่อนแอ</a:t>
          </a:r>
          <a:endParaRPr lang="en-US" sz="26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26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แออัด คนไข้ล้น รพ.</a:t>
          </a:r>
          <a:endParaRPr lang="en-US" sz="26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26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กำลังคนไม่พอ เรียกร้องค่าตอบแทน  ขยายอาคาร  เครื่องมือ</a:t>
          </a:r>
          <a:endParaRPr lang="en-US" sz="26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26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ค่าใช้จ่ายในระบบสุขภาพไม่พอ</a:t>
          </a:r>
          <a:endParaRPr lang="en-US" sz="26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-5400000">
        <a:off x="1498654" y="895980"/>
        <a:ext cx="2416312" cy="1587627"/>
      </dsp:txXfrm>
    </dsp:sp>
    <dsp:sp modelId="{DCC8D332-E50B-451F-8BC5-F9978486D7E8}">
      <dsp:nvSpPr>
        <dsp:cNvPr id="0" name=""/>
        <dsp:cNvSpPr/>
      </dsp:nvSpPr>
      <dsp:spPr>
        <a:xfrm>
          <a:off x="0" y="1122413"/>
          <a:ext cx="1498320" cy="1088883"/>
        </a:xfrm>
        <a:prstGeom prst="roundRect">
          <a:avLst/>
        </a:prstGeom>
        <a:solidFill>
          <a:schemeClr val="accent6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Health System</a:t>
          </a:r>
        </a:p>
      </dsp:txBody>
      <dsp:txXfrm>
        <a:off x="53155" y="1175568"/>
        <a:ext cx="1392010" cy="982573"/>
      </dsp:txXfrm>
    </dsp:sp>
    <dsp:sp modelId="{F41374C8-CAB2-4E6E-9793-20283EA30AEF}">
      <dsp:nvSpPr>
        <dsp:cNvPr id="0" name=""/>
        <dsp:cNvSpPr/>
      </dsp:nvSpPr>
      <dsp:spPr>
        <a:xfrm rot="5400000">
          <a:off x="2107243" y="1748257"/>
          <a:ext cx="992818" cy="2797527"/>
        </a:xfrm>
        <a:prstGeom prst="round2Same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26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ขาด </a:t>
          </a:r>
          <a:r>
            <a:rPr lang="th-TH" sz="2600" b="1" kern="1200" dirty="0" err="1" smtClean="0">
              <a:latin typeface="TH SarabunPSK" panose="020B0500040200020003" pitchFamily="34" charset="-34"/>
              <a:cs typeface="TH SarabunPSK" panose="020B0500040200020003" pitchFamily="34" charset="-34"/>
            </a:rPr>
            <a:t>กบก</a:t>
          </a:r>
          <a:r>
            <a:rPr lang="th-TH" sz="26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.ทำแผนที่มีประสิทธิภาพ</a:t>
          </a:r>
          <a:endParaRPr lang="en-US" sz="26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th-TH" sz="2600" b="1" kern="1200" dirty="0" err="1" smtClean="0">
              <a:latin typeface="TH SarabunPSK" panose="020B0500040200020003" pitchFamily="34" charset="-34"/>
              <a:cs typeface="TH SarabunPSK" panose="020B0500040200020003" pitchFamily="34" charset="-34"/>
            </a:rPr>
            <a:t>กบก</a:t>
          </a:r>
          <a:r>
            <a:rPr lang="th-TH" sz="26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.ขับเคลื่อน </a:t>
          </a:r>
          <a:r>
            <a:rPr lang="en-US" sz="26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HAPPEN</a:t>
          </a:r>
          <a:r>
            <a:rPr lang="th-TH" sz="26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 ไม่ชัดเจน</a:t>
          </a:r>
          <a:endParaRPr lang="en-US" sz="26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 rot="-5400000">
        <a:off x="1204889" y="2699077"/>
        <a:ext cx="2749062" cy="895888"/>
      </dsp:txXfrm>
    </dsp:sp>
    <dsp:sp modelId="{6FD4905E-D91C-4362-B4CB-8F33EB88BFEF}">
      <dsp:nvSpPr>
        <dsp:cNvPr id="0" name=""/>
        <dsp:cNvSpPr/>
      </dsp:nvSpPr>
      <dsp:spPr>
        <a:xfrm>
          <a:off x="0" y="2554494"/>
          <a:ext cx="1204387" cy="1088883"/>
        </a:xfrm>
        <a:prstGeom prst="roundRect">
          <a:avLst/>
        </a:prstGeom>
        <a:solidFill>
          <a:schemeClr val="accent6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h-TH" sz="2800" b="1" kern="1200" dirty="0" smtClean="0">
              <a:latin typeface="TH SarabunPSK" panose="020B0500040200020003" pitchFamily="34" charset="-34"/>
              <a:cs typeface="TH SarabunPSK" panose="020B0500040200020003" pitchFamily="34" charset="-34"/>
            </a:rPr>
            <a:t>ภาคีจัดการสุขภาพ</a:t>
          </a:r>
          <a:endParaRPr lang="en-US" sz="2800" b="1" kern="1200" dirty="0">
            <a:latin typeface="TH SarabunPSK" panose="020B0500040200020003" pitchFamily="34" charset="-34"/>
            <a:cs typeface="TH SarabunPSK" panose="020B0500040200020003" pitchFamily="34" charset="-34"/>
          </a:endParaRPr>
        </a:p>
      </dsp:txBody>
      <dsp:txXfrm>
        <a:off x="53155" y="2607649"/>
        <a:ext cx="1098077" cy="982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FA28-B26C-4EA7-9C94-F33F32E840D8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D113-6C31-4DA2-AF4F-F540833CF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24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FA28-B26C-4EA7-9C94-F33F32E840D8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D113-6C31-4DA2-AF4F-F540833CF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87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FA28-B26C-4EA7-9C94-F33F32E840D8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D113-6C31-4DA2-AF4F-F540833CF58B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0086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FA28-B26C-4EA7-9C94-F33F32E840D8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D113-6C31-4DA2-AF4F-F540833CF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28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FA28-B26C-4EA7-9C94-F33F32E840D8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D113-6C31-4DA2-AF4F-F540833CF58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7626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FA28-B26C-4EA7-9C94-F33F32E840D8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D113-6C31-4DA2-AF4F-F540833CF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343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FA28-B26C-4EA7-9C94-F33F32E840D8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D113-6C31-4DA2-AF4F-F540833CF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798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FA28-B26C-4EA7-9C94-F33F32E840D8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D113-6C31-4DA2-AF4F-F540833CF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50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FA28-B26C-4EA7-9C94-F33F32E840D8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D113-6C31-4DA2-AF4F-F540833CF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47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FA28-B26C-4EA7-9C94-F33F32E840D8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D113-6C31-4DA2-AF4F-F540833CF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28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FA28-B26C-4EA7-9C94-F33F32E840D8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D113-6C31-4DA2-AF4F-F540833CF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3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FA28-B26C-4EA7-9C94-F33F32E840D8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D113-6C31-4DA2-AF4F-F540833CF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94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FA28-B26C-4EA7-9C94-F33F32E840D8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D113-6C31-4DA2-AF4F-F540833CF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70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FA28-B26C-4EA7-9C94-F33F32E840D8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D113-6C31-4DA2-AF4F-F540833CF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90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FA28-B26C-4EA7-9C94-F33F32E840D8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D113-6C31-4DA2-AF4F-F540833CF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57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FA28-B26C-4EA7-9C94-F33F32E840D8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D113-6C31-4DA2-AF4F-F540833CF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87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8FA28-B26C-4EA7-9C94-F33F32E840D8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13D113-6C31-4DA2-AF4F-F540833CF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4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5437" y="2000524"/>
            <a:ext cx="10058400" cy="1184857"/>
          </a:xfrm>
        </p:spPr>
        <p:txBody>
          <a:bodyPr>
            <a:normAutofit fontScale="90000"/>
          </a:bodyPr>
          <a:lstStyle/>
          <a:p>
            <a:pPr algn="ctr"/>
            <a:r>
              <a:rPr lang="th-TH" sz="6000" dirty="0" smtClean="0"/>
              <a:t>นโยบายการดำเนินการควบคุมโรคและภัยสุขภาพ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5079" y="3643533"/>
            <a:ext cx="4108362" cy="63333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th-TH" sz="3600" b="1" dirty="0" smtClean="0"/>
              <a:t>เขตสุขภาพที่ 11</a:t>
            </a:r>
            <a:endParaRPr lang="en-GB" sz="360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75437" y="4634249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65823" y="5037357"/>
            <a:ext cx="8306874" cy="734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4000" dirty="0" smtClean="0">
                <a:solidFill>
                  <a:schemeClr val="tx1"/>
                </a:solidFill>
              </a:rPr>
              <a:t>โดย ดร.นายแพทย์ พิทักษ์พล บุณยมาลิก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503054" y="5725730"/>
            <a:ext cx="5832412" cy="734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h-TH" sz="3600" dirty="0" smtClean="0">
                <a:solidFill>
                  <a:schemeClr val="tx1"/>
                </a:solidFill>
              </a:rPr>
              <a:t>ผู้ตรวจราชการกระทรวงสาธารณสุข</a:t>
            </a:r>
            <a:endParaRPr lang="en-GB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84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 smtClean="0"/>
              <a:t>สารเคมีในเกษตรกร</a:t>
            </a:r>
            <a:endParaRPr lang="en-GB" sz="4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97279" y="2169298"/>
            <a:ext cx="1052263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3600" dirty="0" smtClean="0"/>
              <a:t> สร้างความตระหนักแก่เกษตรกร ( </a:t>
            </a:r>
            <a:r>
              <a:rPr lang="en-US" sz="2800" dirty="0" smtClean="0">
                <a:latin typeface="Tahoma" panose="020B0604030504040204" pitchFamily="34" charset="0"/>
                <a:cs typeface="Tahoma" panose="020B0604030504040204" pitchFamily="34" charset="0"/>
              </a:rPr>
              <a:t>Key message : </a:t>
            </a:r>
            <a:r>
              <a:rPr lang="th-TH" sz="3600" dirty="0" smtClean="0">
                <a:latin typeface="Tahoma" panose="020B0604030504040204" pitchFamily="34" charset="0"/>
                <a:cs typeface="DilleniaUPC" panose="02020603050405020304" pitchFamily="18" charset="-34"/>
              </a:rPr>
              <a:t>อ่าน ใส่ ถอด ทิ้ง ปลอดภัยจากสารเคมีกำจัดศัตรูพืช )</a:t>
            </a:r>
            <a:endParaRPr lang="th-TH" sz="3600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h-TH" sz="3600" dirty="0" smtClean="0"/>
              <a:t> สร้างการมีส่วนร่วมของเครือข่ายผู้มีส่วนได้ส่วนเสีย เพื่อลดการใช้สารเคมีกำจัดศัตรูพืช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3600" dirty="0" smtClean="0"/>
              <a:t> บังคับใช้กฎหมายและการทำสิ่งแวดล้อมให้ปลอดบุหรี่และสุรา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3600" dirty="0" smtClean="0"/>
              <a:t> พัฒนาการจัดบริการอาชีวอนามัยของหน่วยบริการสาธารณสุข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8687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662" y="285458"/>
            <a:ext cx="10571998" cy="970450"/>
          </a:xfrm>
        </p:spPr>
        <p:txBody>
          <a:bodyPr/>
          <a:lstStyle/>
          <a:p>
            <a:r>
              <a:rPr lang="th-TH" sz="4800" dirty="0" smtClean="0"/>
              <a:t>หมอกควัน</a:t>
            </a:r>
            <a:endParaRPr lang="en-GB" sz="4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53" y="2160588"/>
            <a:ext cx="8495732" cy="3881437"/>
          </a:xfrm>
        </p:spPr>
      </p:pic>
    </p:spTree>
    <p:extLst>
      <p:ext uri="{BB962C8B-B14F-4D97-AF65-F5344CB8AC3E}">
        <p14:creationId xmlns:p14="http://schemas.microsoft.com/office/powerpoint/2010/main" val="249853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การขับเคลื่อนงาน </a:t>
            </a:r>
            <a:r>
              <a:rPr lang="en-US" dirty="0" smtClean="0"/>
              <a:t>PP&amp;P Excellent </a:t>
            </a:r>
            <a:r>
              <a:rPr lang="th-TH" dirty="0" smtClean="0"/>
              <a:t>เขตสุขภาพที่ 11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4400" dirty="0" smtClean="0"/>
              <a:t>“คณะทำงานพัฒนาคุณภาพระบบส่งเสริมสุขภาพป้องกันและควบคุมโรค”</a:t>
            </a:r>
          </a:p>
          <a:p>
            <a:pPr marL="0" indent="0" algn="ctr">
              <a:buNone/>
            </a:pPr>
            <a:r>
              <a:rPr lang="en-US" sz="3600" dirty="0" smtClean="0"/>
              <a:t>CPPO</a:t>
            </a:r>
            <a:endParaRPr lang="en-GB" sz="3600" dirty="0"/>
          </a:p>
        </p:txBody>
      </p:sp>
      <p:pic>
        <p:nvPicPr>
          <p:cNvPr id="4" name="209059FC-67F9-4700-A780-41D01C0CAA19-L0-001.jpeg" descr="209059FC-67F9-4700-A780-41D01C0CAA19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27212" y="0"/>
            <a:ext cx="1964788" cy="187604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059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15"/>
          <p:cNvSpPr/>
          <p:nvPr/>
        </p:nvSpPr>
        <p:spPr>
          <a:xfrm>
            <a:off x="5994739" y="1938656"/>
            <a:ext cx="1849210" cy="2075856"/>
          </a:xfrm>
          <a:prstGeom prst="downArrow">
            <a:avLst>
              <a:gd name="adj1" fmla="val 100000"/>
              <a:gd name="adj2" fmla="val 22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3"/>
            <a:r>
              <a:rPr lang="en-US" sz="2531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latin typeface="LilyUPC" pitchFamily="34" charset="-34"/>
                <a:cs typeface="LilyUPC" pitchFamily="34" charset="-34"/>
              </a:rPr>
              <a:t>PHB</a:t>
            </a:r>
          </a:p>
          <a:p>
            <a:pPr defTabSz="914353">
              <a:lnSpc>
                <a:spcPts val="2000"/>
              </a:lnSpc>
            </a:pPr>
            <a:r>
              <a:rPr lang="th-TH" sz="2250" dirty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ท้องถิ่น                มาตรฐานจัดการสุขภาพชุมชน</a:t>
            </a:r>
            <a:endParaRPr lang="th-TH" sz="2250" dirty="0">
              <a:solidFill>
                <a:prstClr val="white"/>
              </a:solidFill>
              <a:effectLst>
                <a:glow rad="127000">
                  <a:srgbClr val="94147C">
                    <a:lumMod val="75000"/>
                  </a:srgbClr>
                </a:glow>
              </a:effectLst>
              <a:latin typeface="LilyUPC" pitchFamily="34" charset="-34"/>
              <a:cs typeface="LilyUPC" pitchFamily="34" charset="-34"/>
            </a:endParaRPr>
          </a:p>
          <a:p>
            <a:pPr defTabSz="914353">
              <a:lnSpc>
                <a:spcPts val="2000"/>
              </a:lnSpc>
            </a:pPr>
            <a:r>
              <a:rPr lang="th-TH" sz="2250" dirty="0" err="1">
                <a:solidFill>
                  <a:prstClr val="white"/>
                </a:solidFill>
                <a:effectLst>
                  <a:glow rad="127000">
                    <a:srgbClr val="FF0000"/>
                  </a:glow>
                </a:effectLst>
                <a:latin typeface="LilyUPC" pitchFamily="34" charset="-34"/>
                <a:cs typeface="LilyUPC" pitchFamily="34" charset="-34"/>
              </a:rPr>
              <a:t>รร</a:t>
            </a:r>
            <a:r>
              <a:rPr lang="th-TH" sz="2250" dirty="0">
                <a:solidFill>
                  <a:prstClr val="white"/>
                </a:solidFill>
                <a:effectLst>
                  <a:glow rad="127000">
                    <a:srgbClr val="FF0000"/>
                  </a:glow>
                </a:effectLst>
                <a:latin typeface="LilyUPC" pitchFamily="34" charset="-34"/>
                <a:cs typeface="LilyUPC" pitchFamily="34" charset="-34"/>
              </a:rPr>
              <a:t>.ส่งเสริมสุขภาพ</a:t>
            </a:r>
            <a:endParaRPr lang="en-US" sz="2250" dirty="0">
              <a:solidFill>
                <a:prstClr val="white"/>
              </a:solidFill>
              <a:effectLst>
                <a:glow rad="127000">
                  <a:srgbClr val="FF0000"/>
                </a:glow>
              </a:effectLst>
              <a:latin typeface="LilyUPC" pitchFamily="34" charset="-34"/>
              <a:cs typeface="LilyUPC" pitchFamily="34" charset="-34"/>
            </a:endParaRPr>
          </a:p>
          <a:p>
            <a:pPr defTabSz="914353"/>
            <a:r>
              <a:rPr lang="en-US" sz="2531" dirty="0">
                <a:solidFill>
                  <a:srgbClr val="FF0000"/>
                </a:solidFill>
                <a:effectLst>
                  <a:glow rad="127000">
                    <a:srgbClr val="F8F200"/>
                  </a:glow>
                </a:effectLst>
                <a:latin typeface="LilyUPC" pitchFamily="34" charset="-34"/>
                <a:cs typeface="LilyUPC" pitchFamily="34" charset="-34"/>
              </a:rPr>
              <a:t>DHB</a:t>
            </a:r>
            <a:endParaRPr lang="en-US" sz="2531" dirty="0">
              <a:solidFill>
                <a:srgbClr val="FF0000"/>
              </a:solidFill>
              <a:effectLst>
                <a:glow rad="127000">
                  <a:srgbClr val="F8F200"/>
                </a:glow>
              </a:effectLst>
              <a:latin typeface="LilyUPC" pitchFamily="34" charset="-34"/>
              <a:cs typeface="LilyUPC" pitchFamily="34" charset="-34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39244" y="-13882"/>
            <a:ext cx="5638411" cy="732157"/>
          </a:xfrm>
          <a:ln>
            <a:noFill/>
          </a:ln>
          <a:effectLst>
            <a:outerShdw blurRad="50800" dist="50800" dir="5400000" algn="ctr" rotWithShape="0">
              <a:srgbClr val="0070C0"/>
            </a:outerShdw>
          </a:effectLst>
        </p:spPr>
        <p:txBody>
          <a:bodyPr>
            <a:noAutofit/>
          </a:bodyPr>
          <a:lstStyle/>
          <a:p>
            <a:pPr algn="l"/>
            <a:r>
              <a:rPr lang="th-TH" sz="3375" dirty="0">
                <a:solidFill>
                  <a:schemeClr val="tx1"/>
                </a:solidFill>
                <a:effectLst>
                  <a:glow rad="177800">
                    <a:schemeClr val="accent4">
                      <a:lumMod val="7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itchFamily="34" charset="-34"/>
                <a:cs typeface="LilyUPC" pitchFamily="34" charset="-34"/>
              </a:rPr>
              <a:t> แผนขับเคลื่อน</a:t>
            </a:r>
            <a:r>
              <a:rPr lang="en-US" sz="3375" dirty="0">
                <a:solidFill>
                  <a:schemeClr val="tx1"/>
                </a:solidFill>
                <a:effectLst>
                  <a:glow rad="177800">
                    <a:schemeClr val="accent4">
                      <a:lumMod val="7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itchFamily="34" charset="-34"/>
                <a:cs typeface="LilyUPC" pitchFamily="34" charset="-34"/>
              </a:rPr>
              <a:t>PP Excellence  </a:t>
            </a:r>
            <a:r>
              <a:rPr lang="th-TH" sz="3375" dirty="0">
                <a:solidFill>
                  <a:schemeClr val="tx1"/>
                </a:solidFill>
                <a:effectLst>
                  <a:glow rad="177800">
                    <a:schemeClr val="accent4">
                      <a:lumMod val="7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itchFamily="34" charset="-34"/>
                <a:cs typeface="LilyUPC" pitchFamily="34" charset="-34"/>
              </a:rPr>
              <a:t>ปี</a:t>
            </a:r>
            <a:r>
              <a:rPr lang="en-US" sz="3375" dirty="0" smtClean="0">
                <a:solidFill>
                  <a:schemeClr val="tx1"/>
                </a:solidFill>
                <a:effectLst>
                  <a:glow rad="177800">
                    <a:schemeClr val="accent4">
                      <a:lumMod val="7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itchFamily="34" charset="-34"/>
                <a:cs typeface="LilyUPC" pitchFamily="34" charset="-34"/>
              </a:rPr>
              <a:t>2562</a:t>
            </a:r>
            <a:endParaRPr lang="en-US" sz="3375" dirty="0">
              <a:solidFill>
                <a:schemeClr val="tx1"/>
              </a:solidFill>
              <a:effectLst>
                <a:glow rad="177800">
                  <a:schemeClr val="accent4">
                    <a:lumMod val="7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lyUPC" pitchFamily="34" charset="-34"/>
              <a:cs typeface="LilyUPC" pitchFamily="34" charset="-3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85697" y="670427"/>
            <a:ext cx="925758" cy="897200"/>
            <a:chOff x="5329709" y="345330"/>
            <a:chExt cx="1382477" cy="1382477"/>
          </a:xfrm>
        </p:grpSpPr>
        <p:sp>
          <p:nvSpPr>
            <p:cNvPr id="6" name="Oval 5"/>
            <p:cNvSpPr/>
            <p:nvPr/>
          </p:nvSpPr>
          <p:spPr>
            <a:xfrm>
              <a:off x="5329709" y="345330"/>
              <a:ext cx="1382477" cy="138247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7529741"/>
                <a:satOff val="66780"/>
                <a:lumOff val="-12939"/>
                <a:alphaOff val="0"/>
              </a:schemeClr>
            </a:fillRef>
            <a:effectRef idx="0">
              <a:schemeClr val="accent3">
                <a:hueOff val="17529741"/>
                <a:satOff val="66780"/>
                <a:lumOff val="-1293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Oval 4"/>
            <p:cNvSpPr/>
            <p:nvPr/>
          </p:nvSpPr>
          <p:spPr>
            <a:xfrm>
              <a:off x="5430938" y="517004"/>
              <a:ext cx="1180018" cy="1133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defTabSz="1244536">
                <a:lnSpc>
                  <a:spcPts val="2000"/>
                </a:lnSpc>
                <a:spcBef>
                  <a:spcPct val="0"/>
                </a:spcBef>
              </a:pPr>
              <a:r>
                <a:rPr lang="en-US" sz="2531" dirty="0">
                  <a:solidFill>
                    <a:prstClr val="white"/>
                  </a:solidFill>
                  <a:effectLst>
                    <a:glow rad="88900">
                      <a:srgbClr val="002060"/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ilyUPC" pitchFamily="34" charset="-34"/>
                  <a:cs typeface="LilyUPC" pitchFamily="34" charset="-34"/>
                </a:rPr>
                <a:t>CPPO</a:t>
              </a:r>
              <a:endParaRPr lang="en-US" sz="2531" dirty="0">
                <a:solidFill>
                  <a:prstClr val="white"/>
                </a:solidFill>
                <a:effectLst>
                  <a:glow rad="88900">
                    <a:srgbClr val="00206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itchFamily="34" charset="-34"/>
                <a:cs typeface="LilyUPC" pitchFamily="34" charset="-34"/>
              </a:endParaRPr>
            </a:p>
          </p:txBody>
        </p:sp>
      </p:grp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180473428"/>
              </p:ext>
            </p:extLst>
          </p:nvPr>
        </p:nvGraphicFramePr>
        <p:xfrm>
          <a:off x="1739169" y="1505036"/>
          <a:ext cx="4002417" cy="3643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" name="Pentagon 30"/>
          <p:cNvSpPr/>
          <p:nvPr/>
        </p:nvSpPr>
        <p:spPr>
          <a:xfrm>
            <a:off x="2653118" y="846838"/>
            <a:ext cx="3044156" cy="544378"/>
          </a:xfrm>
          <a:prstGeom prst="homePlate">
            <a:avLst>
              <a:gd name="adj" fmla="val 30403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/>
            <a:r>
              <a:rPr lang="th-TH" sz="2800" dirty="0">
                <a:solidFill>
                  <a:prstClr val="white"/>
                </a:solidFill>
                <a:effectLst>
                  <a:glow rad="127000">
                    <a:srgbClr val="0070C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ปัญหาในระบบ </a:t>
            </a:r>
            <a:r>
              <a:rPr lang="en-US" sz="2800" dirty="0">
                <a:solidFill>
                  <a:prstClr val="white"/>
                </a:solidFill>
                <a:effectLst>
                  <a:glow rad="127000">
                    <a:srgbClr val="0070C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PP&amp;P</a:t>
            </a:r>
            <a:r>
              <a:rPr lang="th-TH" sz="2800" dirty="0">
                <a:solidFill>
                  <a:prstClr val="white"/>
                </a:solidFill>
                <a:effectLst>
                  <a:glow rad="127000">
                    <a:srgbClr val="0070C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endParaRPr lang="en-US" sz="2800" dirty="0">
              <a:solidFill>
                <a:prstClr val="white"/>
              </a:solidFill>
              <a:effectLst>
                <a:glow rad="127000">
                  <a:srgbClr val="0070C0"/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Pentagon 32"/>
          <p:cNvSpPr/>
          <p:nvPr/>
        </p:nvSpPr>
        <p:spPr>
          <a:xfrm>
            <a:off x="4070775" y="5288046"/>
            <a:ext cx="2531532" cy="717986"/>
          </a:xfrm>
          <a:prstGeom prst="homePlate">
            <a:avLst>
              <a:gd name="adj" fmla="val 304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/>
            <a:r>
              <a:rPr lang="en-US" sz="2800" dirty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solidFill>
                  <a:schemeClr val="tx1"/>
                </a:solidFill>
                <a:effectLst>
                  <a:glow rad="127000">
                    <a:srgbClr val="0070C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Output  </a:t>
            </a:r>
            <a:r>
              <a:rPr lang="en-US" sz="2800" dirty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:  KPI </a:t>
            </a:r>
            <a:r>
              <a:rPr lang="th-TH" sz="2800" dirty="0" err="1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สธ</a:t>
            </a:r>
            <a:r>
              <a:rPr lang="th-TH" sz="2800" dirty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en-US" sz="2800" dirty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800" dirty="0">
              <a:solidFill>
                <a:prstClr val="white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4" name="Left Arrow 33"/>
          <p:cNvSpPr/>
          <p:nvPr/>
        </p:nvSpPr>
        <p:spPr>
          <a:xfrm>
            <a:off x="7860305" y="5055148"/>
            <a:ext cx="2711998" cy="1168180"/>
          </a:xfrm>
          <a:prstGeom prst="leftArrow">
            <a:avLst>
              <a:gd name="adj1" fmla="val 100000"/>
              <a:gd name="adj2" fmla="val 32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/>
            <a:r>
              <a:rPr lang="en-US" sz="2800" dirty="0">
                <a:solidFill>
                  <a:schemeClr val="tx1"/>
                </a:solidFill>
                <a:effectLst>
                  <a:glow rad="127000">
                    <a:srgbClr val="0070C0"/>
                  </a:glow>
                </a:effectLst>
              </a:rPr>
              <a:t>Outcome </a:t>
            </a:r>
            <a:r>
              <a:rPr lang="en-US" sz="2800" dirty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</a:rPr>
              <a:t> : </a:t>
            </a:r>
            <a:r>
              <a:rPr lang="th-TH" sz="2800" dirty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</a:rPr>
              <a:t>อัตราผู้ป่วย</a:t>
            </a:r>
          </a:p>
          <a:p>
            <a:pPr defTabSz="914353"/>
            <a:r>
              <a:rPr lang="th-TH" sz="2800" dirty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</a:rPr>
              <a:t>ใน รพ. ลดลง </a:t>
            </a:r>
            <a:r>
              <a:rPr lang="en-US" sz="2800" dirty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</a:rPr>
              <a:t>10</a:t>
            </a:r>
            <a:r>
              <a:rPr lang="en-US" sz="2800" dirty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</a:rPr>
              <a:t>%</a:t>
            </a:r>
            <a:endParaRPr lang="en-US" sz="2800" dirty="0">
              <a:solidFill>
                <a:prstClr val="white"/>
              </a:solidFill>
            </a:endParaRPr>
          </a:p>
        </p:txBody>
      </p:sp>
      <p:sp>
        <p:nvSpPr>
          <p:cNvPr id="35" name="Up Arrow Callout 34"/>
          <p:cNvSpPr/>
          <p:nvPr/>
        </p:nvSpPr>
        <p:spPr>
          <a:xfrm>
            <a:off x="5032757" y="6118943"/>
            <a:ext cx="4379549" cy="662920"/>
          </a:xfrm>
          <a:prstGeom prst="upArrowCallout">
            <a:avLst>
              <a:gd name="adj1" fmla="val 84772"/>
              <a:gd name="adj2" fmla="val 41092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53"/>
            <a:r>
              <a:rPr lang="en-US" sz="2400" dirty="0">
                <a:solidFill>
                  <a:schemeClr val="tx1"/>
                </a:solidFill>
                <a:effectLst>
                  <a:glow rad="127000">
                    <a:srgbClr val="0070C0"/>
                  </a:glow>
                </a:effectLst>
              </a:rPr>
              <a:t>IMPACT</a:t>
            </a:r>
            <a:r>
              <a:rPr lang="en-US" sz="2400" dirty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</a:rPr>
              <a:t> : </a:t>
            </a:r>
            <a:r>
              <a:rPr lang="th-TH" sz="2400" dirty="0">
                <a:solidFill>
                  <a:prstClr val="white"/>
                </a:solidFill>
                <a:effectLst>
                  <a:glow rad="127000">
                    <a:srgbClr val="0070C0"/>
                  </a:glow>
                </a:effectLst>
              </a:rPr>
              <a:t>อัตราป่วย ตาย ลดลง</a:t>
            </a:r>
            <a:endParaRPr lang="en-US" sz="2400" dirty="0">
              <a:solidFill>
                <a:prstClr val="white"/>
              </a:solidFill>
            </a:endParaRPr>
          </a:p>
        </p:txBody>
      </p:sp>
      <p:grpSp>
        <p:nvGrpSpPr>
          <p:cNvPr id="26" name="Group 27"/>
          <p:cNvGrpSpPr/>
          <p:nvPr/>
        </p:nvGrpSpPr>
        <p:grpSpPr>
          <a:xfrm>
            <a:off x="6602306" y="4976494"/>
            <a:ext cx="1229701" cy="1144468"/>
            <a:chOff x="2949285" y="345330"/>
            <a:chExt cx="1382477" cy="1382477"/>
          </a:xfrm>
        </p:grpSpPr>
        <p:sp>
          <p:nvSpPr>
            <p:cNvPr id="27" name="Oval 28"/>
            <p:cNvSpPr/>
            <p:nvPr/>
          </p:nvSpPr>
          <p:spPr>
            <a:xfrm>
              <a:off x="2949285" y="345330"/>
              <a:ext cx="1382477" cy="138247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7529741"/>
                <a:satOff val="66780"/>
                <a:lumOff val="-12939"/>
                <a:alphaOff val="0"/>
              </a:schemeClr>
            </a:fillRef>
            <a:effectRef idx="0">
              <a:schemeClr val="accent3">
                <a:hueOff val="17529741"/>
                <a:satOff val="66780"/>
                <a:lumOff val="-1293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Oval 4"/>
            <p:cNvSpPr/>
            <p:nvPr/>
          </p:nvSpPr>
          <p:spPr>
            <a:xfrm>
              <a:off x="3025202" y="548551"/>
              <a:ext cx="1180018" cy="9775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defTabSz="1244536">
                <a:lnSpc>
                  <a:spcPts val="2000"/>
                </a:lnSpc>
                <a:spcBef>
                  <a:spcPct val="0"/>
                </a:spcBef>
              </a:pPr>
              <a:r>
                <a:rPr lang="en-US" sz="3094" dirty="0">
                  <a:solidFill>
                    <a:prstClr val="white"/>
                  </a:solidFill>
                  <a:effectLst>
                    <a:glow rad="88900">
                      <a:srgbClr val="002060"/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ilyUPC" pitchFamily="34" charset="-34"/>
                  <a:cs typeface="LilyUPC" pitchFamily="34" charset="-34"/>
                </a:rPr>
                <a:t>Result</a:t>
              </a:r>
              <a:endParaRPr lang="en-US" sz="3094" dirty="0">
                <a:solidFill>
                  <a:prstClr val="white"/>
                </a:solidFill>
                <a:effectLst>
                  <a:glow rad="88900">
                    <a:srgbClr val="00206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itchFamily="34" charset="-34"/>
                <a:cs typeface="LilyUPC" pitchFamily="34" charset="-34"/>
              </a:endParaRPr>
            </a:p>
          </p:txBody>
        </p:sp>
      </p:grpSp>
      <p:sp>
        <p:nvSpPr>
          <p:cNvPr id="39" name="Down Arrow 15"/>
          <p:cNvSpPr/>
          <p:nvPr/>
        </p:nvSpPr>
        <p:spPr>
          <a:xfrm>
            <a:off x="5969423" y="4115773"/>
            <a:ext cx="3468198" cy="842013"/>
          </a:xfrm>
          <a:prstGeom prst="downArrow">
            <a:avLst>
              <a:gd name="adj1" fmla="val 100000"/>
              <a:gd name="adj2" fmla="val 22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3"/>
            <a:r>
              <a:rPr lang="en-US" sz="2531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latin typeface="LilyUPC" pitchFamily="34" charset="-34"/>
                <a:cs typeface="LilyUPC" pitchFamily="34" charset="-34"/>
              </a:rPr>
              <a:t>10 Road Map                              11</a:t>
            </a:r>
            <a:r>
              <a:rPr lang="en-US" sz="2531" dirty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 Action Plan </a:t>
            </a:r>
            <a:r>
              <a:rPr lang="th-TH" sz="2531" dirty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ปี </a:t>
            </a:r>
            <a:r>
              <a:rPr lang="en-US" sz="2531" dirty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2561</a:t>
            </a:r>
            <a:endParaRPr lang="th-TH" sz="2531" dirty="0">
              <a:solidFill>
                <a:prstClr val="white"/>
              </a:solidFill>
              <a:effectLst>
                <a:glow rad="127000">
                  <a:srgbClr val="94147C">
                    <a:lumMod val="75000"/>
                  </a:srgbClr>
                </a:glow>
              </a:effectLst>
              <a:latin typeface="LilyUPC" pitchFamily="34" charset="-34"/>
              <a:cs typeface="LilyUPC" pitchFamily="34" charset="-34"/>
            </a:endParaRPr>
          </a:p>
          <a:p>
            <a:pPr defTabSz="914353">
              <a:lnSpc>
                <a:spcPts val="2000"/>
              </a:lnSpc>
            </a:pPr>
            <a:endParaRPr lang="en-US" sz="2531" dirty="0">
              <a:solidFill>
                <a:srgbClr val="FF0000"/>
              </a:solidFill>
              <a:effectLst>
                <a:glow rad="127000">
                  <a:srgbClr val="F8F200"/>
                </a:glow>
              </a:effectLst>
              <a:latin typeface="LilyUPC" pitchFamily="34" charset="-34"/>
              <a:cs typeface="LilyUPC" pitchFamily="34" charset="-34"/>
            </a:endParaRPr>
          </a:p>
        </p:txBody>
      </p:sp>
      <p:sp>
        <p:nvSpPr>
          <p:cNvPr id="47" name="Down Arrow 15"/>
          <p:cNvSpPr/>
          <p:nvPr/>
        </p:nvSpPr>
        <p:spPr>
          <a:xfrm>
            <a:off x="8143281" y="1910081"/>
            <a:ext cx="2177117" cy="2104431"/>
          </a:xfrm>
          <a:prstGeom prst="downArrow">
            <a:avLst>
              <a:gd name="adj1" fmla="val 100000"/>
              <a:gd name="adj2" fmla="val 22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353"/>
            <a:r>
              <a:rPr lang="en-US" sz="1969" dirty="0">
                <a:solidFill>
                  <a:srgbClr val="FF0000"/>
                </a:solidFill>
                <a:effectLst>
                  <a:glow rad="127000">
                    <a:srgbClr val="FFFF00"/>
                  </a:glow>
                </a:effectLst>
                <a:latin typeface="LilyUPC" pitchFamily="34" charset="-34"/>
                <a:cs typeface="LilyUPC" pitchFamily="34" charset="-34"/>
              </a:rPr>
              <a:t>NST Model</a:t>
            </a:r>
          </a:p>
          <a:p>
            <a:pPr defTabSz="914353"/>
            <a:r>
              <a:rPr lang="en-US" sz="1969" dirty="0">
                <a:solidFill>
                  <a:schemeClr val="tx2"/>
                </a:solidFill>
                <a:effectLst>
                  <a:glow rad="127000">
                    <a:srgbClr val="FFFF00"/>
                  </a:glow>
                </a:effectLst>
                <a:latin typeface="LilyUPC" pitchFamily="34" charset="-34"/>
                <a:cs typeface="LilyUPC" pitchFamily="34" charset="-34"/>
              </a:rPr>
              <a:t>PHB </a:t>
            </a:r>
            <a:r>
              <a:rPr lang="th-TH" sz="1969" dirty="0">
                <a:solidFill>
                  <a:schemeClr val="tx2"/>
                </a:solidFill>
                <a:effectLst>
                  <a:glow rad="127000">
                    <a:srgbClr val="FFFF00"/>
                  </a:glow>
                </a:effectLst>
                <a:latin typeface="LilyUPC" pitchFamily="34" charset="-34"/>
                <a:cs typeface="LilyUPC" pitchFamily="34" charset="-34"/>
              </a:rPr>
              <a:t>กำหนดนโยบาย</a:t>
            </a:r>
            <a:endParaRPr lang="en-US" sz="1969" dirty="0">
              <a:solidFill>
                <a:schemeClr val="tx2"/>
              </a:solidFill>
              <a:effectLst>
                <a:glow rad="127000">
                  <a:srgbClr val="FFFF00"/>
                </a:glow>
              </a:effectLst>
              <a:latin typeface="LilyUPC" pitchFamily="34" charset="-34"/>
              <a:cs typeface="LilyUPC" pitchFamily="34" charset="-34"/>
            </a:endParaRPr>
          </a:p>
          <a:p>
            <a:pPr defTabSz="914353">
              <a:lnSpc>
                <a:spcPts val="2000"/>
              </a:lnSpc>
            </a:pPr>
            <a:r>
              <a:rPr lang="th-TH" sz="1969" dirty="0">
                <a:solidFill>
                  <a:srgbClr val="FF0000"/>
                </a:solidFill>
                <a:effectLst>
                  <a:glow rad="127000">
                    <a:srgbClr val="F8F200"/>
                  </a:glow>
                </a:effectLst>
                <a:latin typeface="LilyUPC" pitchFamily="34" charset="-34"/>
                <a:cs typeface="LilyUPC" pitchFamily="34" charset="-34"/>
              </a:rPr>
              <a:t>ส่งต่อ สู่ </a:t>
            </a:r>
            <a:r>
              <a:rPr lang="th-TH" sz="1969" dirty="0" err="1">
                <a:solidFill>
                  <a:srgbClr val="FF0000"/>
                </a:solidFill>
                <a:effectLst>
                  <a:glow rad="127000">
                    <a:srgbClr val="F8F200"/>
                  </a:glow>
                </a:effectLst>
                <a:latin typeface="LilyUPC" pitchFamily="34" charset="-34"/>
                <a:cs typeface="LilyUPC" pitchFamily="34" charset="-34"/>
              </a:rPr>
              <a:t>สสอ</a:t>
            </a:r>
            <a:r>
              <a:rPr lang="th-TH" sz="1969" dirty="0">
                <a:solidFill>
                  <a:srgbClr val="FF0000"/>
                </a:solidFill>
                <a:effectLst>
                  <a:glow rad="127000">
                    <a:srgbClr val="F8F200"/>
                  </a:glow>
                </a:effectLst>
                <a:latin typeface="LilyUPC" pitchFamily="34" charset="-34"/>
                <a:cs typeface="LilyUPC" pitchFamily="34" charset="-34"/>
              </a:rPr>
              <a:t>.  </a:t>
            </a:r>
            <a:r>
              <a:rPr lang="th-TH" sz="1969" dirty="0" err="1">
                <a:solidFill>
                  <a:srgbClr val="FF0000"/>
                </a:solidFill>
                <a:effectLst>
                  <a:glow rad="127000">
                    <a:srgbClr val="F8F200"/>
                  </a:glow>
                </a:effectLst>
                <a:latin typeface="LilyUPC" pitchFamily="34" charset="-34"/>
                <a:cs typeface="LilyUPC" pitchFamily="34" charset="-34"/>
              </a:rPr>
              <a:t>รพช</a:t>
            </a:r>
            <a:r>
              <a:rPr lang="th-TH" sz="1969" dirty="0">
                <a:solidFill>
                  <a:srgbClr val="FF0000"/>
                </a:solidFill>
                <a:effectLst>
                  <a:glow rad="127000">
                    <a:srgbClr val="F8F200"/>
                  </a:glow>
                </a:effectLst>
                <a:latin typeface="LilyUPC" pitchFamily="34" charset="-34"/>
                <a:cs typeface="LilyUPC" pitchFamily="34" charset="-34"/>
              </a:rPr>
              <a:t>.</a:t>
            </a:r>
            <a:r>
              <a:rPr lang="en-US" sz="1969" dirty="0">
                <a:solidFill>
                  <a:srgbClr val="FF0000"/>
                </a:solidFill>
                <a:effectLst>
                  <a:glow rad="127000">
                    <a:srgbClr val="F8F200"/>
                  </a:glow>
                </a:effectLst>
                <a:latin typeface="LilyUPC" pitchFamily="34" charset="-34"/>
                <a:cs typeface="LilyUPC" pitchFamily="34" charset="-34"/>
              </a:rPr>
              <a:t> </a:t>
            </a:r>
            <a:r>
              <a:rPr lang="en-US" sz="1969" dirty="0">
                <a:solidFill>
                  <a:schemeClr val="tx2"/>
                </a:solidFill>
                <a:effectLst>
                  <a:glow rad="127000">
                    <a:srgbClr val="F8F200"/>
                  </a:glow>
                </a:effectLst>
                <a:latin typeface="LilyUPC" pitchFamily="34" charset="-34"/>
                <a:cs typeface="LilyUPC" pitchFamily="34" charset="-34"/>
              </a:rPr>
              <a:t>DHB</a:t>
            </a:r>
            <a:endParaRPr lang="en-US" sz="1969" dirty="0">
              <a:solidFill>
                <a:schemeClr val="tx2"/>
              </a:solidFill>
              <a:effectLst>
                <a:glow rad="127000">
                  <a:srgbClr val="F8F200"/>
                </a:glow>
              </a:effectLst>
              <a:latin typeface="LilyUPC" pitchFamily="34" charset="-34"/>
              <a:cs typeface="LilyUPC" pitchFamily="34" charset="-34"/>
            </a:endParaRPr>
          </a:p>
          <a:p>
            <a:pPr defTabSz="914353">
              <a:lnSpc>
                <a:spcPts val="2000"/>
              </a:lnSpc>
            </a:pPr>
            <a:r>
              <a:rPr lang="th-TH" sz="1969" dirty="0" err="1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สธ</a:t>
            </a:r>
            <a:r>
              <a:rPr lang="th-TH" sz="1969" dirty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. </a:t>
            </a:r>
            <a:r>
              <a:rPr lang="en-US" sz="1969" dirty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Operation Package</a:t>
            </a:r>
            <a:r>
              <a:rPr lang="th-TH" sz="1969" dirty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 </a:t>
            </a:r>
            <a:r>
              <a:rPr lang="en-US" sz="1969" dirty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:</a:t>
            </a:r>
            <a:r>
              <a:rPr lang="th-TH" sz="1969" dirty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         เน้นบทบาท</a:t>
            </a:r>
            <a:r>
              <a:rPr lang="en-US" sz="1969" dirty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 </a:t>
            </a:r>
            <a:r>
              <a:rPr lang="th-TH" sz="1969" dirty="0" err="1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จว</a:t>
            </a:r>
            <a:r>
              <a:rPr lang="th-TH" sz="1969" dirty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./</a:t>
            </a:r>
            <a:r>
              <a:rPr lang="th-TH" sz="1969" dirty="0" err="1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สสอ</a:t>
            </a:r>
            <a:r>
              <a:rPr lang="th-TH" sz="1969" dirty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.</a:t>
            </a:r>
            <a:r>
              <a:rPr lang="en-US" sz="1969" dirty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 </a:t>
            </a:r>
            <a:r>
              <a:rPr lang="en-US" sz="1969" dirty="0">
                <a:solidFill>
                  <a:prstClr val="white"/>
                </a:solidFill>
                <a:effectLst>
                  <a:glow rad="127000">
                    <a:srgbClr val="94147C">
                      <a:lumMod val="75000"/>
                    </a:srgbClr>
                  </a:glow>
                </a:effectLst>
                <a:latin typeface="LilyUPC" pitchFamily="34" charset="-34"/>
                <a:cs typeface="LilyUPC" pitchFamily="34" charset="-34"/>
              </a:rPr>
              <a:t>: PICR</a:t>
            </a:r>
            <a:endParaRPr lang="th-TH" sz="1969" dirty="0">
              <a:solidFill>
                <a:prstClr val="white"/>
              </a:solidFill>
              <a:effectLst>
                <a:glow rad="127000">
                  <a:srgbClr val="94147C">
                    <a:lumMod val="75000"/>
                  </a:srgbClr>
                </a:glow>
              </a:effectLst>
              <a:latin typeface="LilyUPC" pitchFamily="34" charset="-34"/>
              <a:cs typeface="LilyUPC" pitchFamily="34" charset="-34"/>
            </a:endParaRPr>
          </a:p>
          <a:p>
            <a:pPr defTabSz="914353">
              <a:lnSpc>
                <a:spcPts val="2000"/>
              </a:lnSpc>
            </a:pPr>
            <a:r>
              <a:rPr lang="th-TH" sz="1969" dirty="0">
                <a:solidFill>
                  <a:prstClr val="white"/>
                </a:solidFill>
                <a:effectLst>
                  <a:glow rad="127000">
                    <a:srgbClr val="FF0000"/>
                  </a:glow>
                </a:effectLst>
                <a:latin typeface="LilyUPC" pitchFamily="34" charset="-34"/>
                <a:cs typeface="LilyUPC" pitchFamily="34" charset="-34"/>
              </a:rPr>
              <a:t>พื้นที่ทำแผน</a:t>
            </a:r>
            <a:r>
              <a:rPr lang="th-TH" sz="1969" dirty="0" err="1">
                <a:solidFill>
                  <a:prstClr val="white"/>
                </a:solidFill>
                <a:effectLst>
                  <a:glow rad="127000">
                    <a:srgbClr val="FF0000"/>
                  </a:glow>
                </a:effectLst>
                <a:latin typeface="LilyUPC" pitchFamily="34" charset="-34"/>
                <a:cs typeface="LilyUPC" pitchFamily="34" charset="-34"/>
              </a:rPr>
              <a:t>ปฎิบัติ</a:t>
            </a:r>
            <a:r>
              <a:rPr lang="th-TH" sz="1969" dirty="0">
                <a:solidFill>
                  <a:prstClr val="white"/>
                </a:solidFill>
                <a:effectLst>
                  <a:glow rad="127000">
                    <a:srgbClr val="FF0000"/>
                  </a:glow>
                </a:effectLst>
                <a:latin typeface="LilyUPC" pitchFamily="34" charset="-34"/>
                <a:cs typeface="LilyUPC" pitchFamily="34" charset="-34"/>
              </a:rPr>
              <a:t>การ นโยบาย </a:t>
            </a:r>
            <a:r>
              <a:rPr lang="en-US" sz="1969" dirty="0">
                <a:solidFill>
                  <a:prstClr val="white"/>
                </a:solidFill>
                <a:effectLst>
                  <a:glow rad="127000">
                    <a:srgbClr val="FF0000"/>
                  </a:glow>
                </a:effectLst>
                <a:latin typeface="LilyUPC" pitchFamily="34" charset="-34"/>
                <a:cs typeface="LilyUPC" pitchFamily="34" charset="-34"/>
              </a:rPr>
              <a:t>   10 </a:t>
            </a:r>
            <a:r>
              <a:rPr lang="th-TH" sz="1969" dirty="0">
                <a:solidFill>
                  <a:prstClr val="white"/>
                </a:solidFill>
                <a:effectLst>
                  <a:glow rad="127000">
                    <a:srgbClr val="FF0000"/>
                  </a:glow>
                </a:effectLst>
                <a:latin typeface="LilyUPC" pitchFamily="34" charset="-34"/>
                <a:cs typeface="LilyUPC" pitchFamily="34" charset="-34"/>
              </a:rPr>
              <a:t>ประเด็น </a:t>
            </a:r>
            <a:r>
              <a:rPr lang="en-US" sz="1969" dirty="0">
                <a:solidFill>
                  <a:prstClr val="white"/>
                </a:solidFill>
                <a:effectLst>
                  <a:glow rad="127000">
                    <a:srgbClr val="FF0000"/>
                  </a:glow>
                </a:effectLst>
                <a:latin typeface="LilyUPC" pitchFamily="34" charset="-34"/>
                <a:cs typeface="LilyUPC" pitchFamily="34" charset="-34"/>
              </a:rPr>
              <a:t>+</a:t>
            </a:r>
            <a:r>
              <a:rPr lang="th-TH" sz="1969" dirty="0">
                <a:solidFill>
                  <a:prstClr val="white"/>
                </a:solidFill>
                <a:effectLst>
                  <a:glow rad="127000">
                    <a:srgbClr val="FF0000"/>
                  </a:glow>
                </a:effectLst>
                <a:latin typeface="LilyUPC" pitchFamily="34" charset="-34"/>
                <a:cs typeface="LilyUPC" pitchFamily="34" charset="-34"/>
              </a:rPr>
              <a:t>ะ ปัญหาพื้นที่</a:t>
            </a:r>
            <a:endParaRPr lang="en-US" sz="1969" dirty="0">
              <a:solidFill>
                <a:prstClr val="white"/>
              </a:solidFill>
              <a:effectLst>
                <a:glow rad="127000">
                  <a:srgbClr val="FF0000"/>
                </a:glow>
              </a:effectLst>
              <a:latin typeface="LilyUPC" pitchFamily="34" charset="-34"/>
              <a:cs typeface="LilyUPC" pitchFamily="34" charset="-34"/>
            </a:endParaRPr>
          </a:p>
        </p:txBody>
      </p:sp>
      <p:cxnSp>
        <p:nvCxnSpPr>
          <p:cNvPr id="9" name="ตัวเชื่อมต่อตรง 8"/>
          <p:cNvCxnSpPr/>
          <p:nvPr/>
        </p:nvCxnSpPr>
        <p:spPr>
          <a:xfrm>
            <a:off x="6690529" y="1119027"/>
            <a:ext cx="617479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209059FC-67F9-4700-A780-41D01C0CAA19-L0-001.jpeg" descr="209059FC-67F9-4700-A780-41D01C0CAA19-L0-001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205281" y="203607"/>
            <a:ext cx="1726034" cy="164807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" name="Group 4"/>
          <p:cNvGrpSpPr/>
          <p:nvPr/>
        </p:nvGrpSpPr>
        <p:grpSpPr>
          <a:xfrm>
            <a:off x="9478920" y="557205"/>
            <a:ext cx="1159549" cy="1099723"/>
            <a:chOff x="5329709" y="345330"/>
            <a:chExt cx="1382477" cy="1382477"/>
          </a:xfrm>
        </p:grpSpPr>
        <p:sp>
          <p:nvSpPr>
            <p:cNvPr id="20" name="Oval 5"/>
            <p:cNvSpPr/>
            <p:nvPr/>
          </p:nvSpPr>
          <p:spPr>
            <a:xfrm>
              <a:off x="5329709" y="345330"/>
              <a:ext cx="1382477" cy="1382477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7529741"/>
                <a:satOff val="66780"/>
                <a:lumOff val="-12939"/>
                <a:alphaOff val="0"/>
              </a:schemeClr>
            </a:fillRef>
            <a:effectRef idx="0">
              <a:schemeClr val="accent3">
                <a:hueOff val="17529741"/>
                <a:satOff val="66780"/>
                <a:lumOff val="-1293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Oval 4"/>
            <p:cNvSpPr/>
            <p:nvPr/>
          </p:nvSpPr>
          <p:spPr>
            <a:xfrm>
              <a:off x="5430938" y="517004"/>
              <a:ext cx="1180018" cy="1133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5560" tIns="35560" rIns="35560" bIns="35560" numCol="1" spcCol="1270" anchor="ctr" anchorCtr="0">
              <a:noAutofit/>
            </a:bodyPr>
            <a:lstStyle/>
            <a:p>
              <a:pPr defTabSz="1244536">
                <a:lnSpc>
                  <a:spcPts val="2000"/>
                </a:lnSpc>
                <a:spcBef>
                  <a:spcPct val="0"/>
                </a:spcBef>
              </a:pPr>
              <a:r>
                <a:rPr lang="th-TH" sz="1969" dirty="0">
                  <a:solidFill>
                    <a:prstClr val="white"/>
                  </a:solidFill>
                  <a:effectLst>
                    <a:glow rad="88900">
                      <a:srgbClr val="002060"/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ilyUPC" pitchFamily="34" charset="-34"/>
                  <a:cs typeface="LilyUPC" pitchFamily="34" charset="-34"/>
                </a:rPr>
                <a:t>ระบบประกันคุณภาพ</a:t>
              </a:r>
              <a:r>
                <a:rPr lang="en-US" sz="2531" dirty="0">
                  <a:solidFill>
                    <a:prstClr val="white"/>
                  </a:solidFill>
                  <a:effectLst>
                    <a:glow rad="88900">
                      <a:srgbClr val="002060"/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ilyUPC" pitchFamily="34" charset="-34"/>
                  <a:cs typeface="LilyUPC" pitchFamily="34" charset="-34"/>
                </a:rPr>
                <a:t>PP</a:t>
              </a:r>
              <a:endParaRPr lang="en-US" sz="2531" dirty="0">
                <a:solidFill>
                  <a:prstClr val="white"/>
                </a:solidFill>
                <a:effectLst>
                  <a:glow rad="88900">
                    <a:srgbClr val="002060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itchFamily="34" charset="-34"/>
                <a:cs typeface="LilyUPC" pitchFamily="34" charset="-34"/>
              </a:endParaRPr>
            </a:p>
          </p:txBody>
        </p:sp>
      </p:grpSp>
      <p:cxnSp>
        <p:nvCxnSpPr>
          <p:cNvPr id="24" name="ตัวเชื่อมต่อตรง 23"/>
          <p:cNvCxnSpPr/>
          <p:nvPr/>
        </p:nvCxnSpPr>
        <p:spPr>
          <a:xfrm>
            <a:off x="8866397" y="1099991"/>
            <a:ext cx="617479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ลูกศรซ้าย-ขวา 10"/>
          <p:cNvSpPr/>
          <p:nvPr/>
        </p:nvSpPr>
        <p:spPr>
          <a:xfrm>
            <a:off x="7860304" y="2558436"/>
            <a:ext cx="250857" cy="616228"/>
          </a:xfrm>
          <a:prstGeom prst="leftRightArrow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51" hangingPunct="0"/>
            <a:endParaRPr lang="th-TH" sz="1547">
              <a:solidFill>
                <a:srgbClr val="FFFFFF"/>
              </a:solidFill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7704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9" y="253219"/>
            <a:ext cx="10541198" cy="6274188"/>
          </a:xfrm>
        </p:spPr>
      </p:pic>
    </p:spTree>
    <p:extLst>
      <p:ext uri="{BB962C8B-B14F-4D97-AF65-F5344CB8AC3E}">
        <p14:creationId xmlns:p14="http://schemas.microsoft.com/office/powerpoint/2010/main" val="350559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ประเด็นขับเคลื่อนงานควบคุมป้องกันโรคและภัยสุขภาพเขตสุขภาพที่ 11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6576" y="2996419"/>
            <a:ext cx="10554574" cy="3390314"/>
          </a:xfrm>
        </p:spPr>
        <p:txBody>
          <a:bodyPr>
            <a:normAutofit fontScale="85000" lnSpcReduction="20000"/>
          </a:bodyPr>
          <a:lstStyle/>
          <a:p>
            <a:pPr marL="742950" indent="-742950">
              <a:buAutoNum type="arabicPeriod"/>
            </a:pPr>
            <a:r>
              <a:rPr lang="th-TH" sz="4800" dirty="0" smtClean="0"/>
              <a:t>โรคไม่ติดต่อ</a:t>
            </a:r>
          </a:p>
          <a:p>
            <a:pPr marL="742950" indent="-742950">
              <a:buAutoNum type="arabicPeriod"/>
            </a:pPr>
            <a:r>
              <a:rPr lang="th-TH" sz="4800" dirty="0" smtClean="0"/>
              <a:t>การบาดเจ็บจากการจราจรทางถนน</a:t>
            </a:r>
          </a:p>
          <a:p>
            <a:pPr marL="742950" indent="-742950">
              <a:buAutoNum type="arabicPeriod"/>
            </a:pPr>
            <a:r>
              <a:rPr lang="th-TH" sz="4800" dirty="0" smtClean="0"/>
              <a:t>การบังคับใช้กฎหมายยาสูบ แอลกอฮอล์</a:t>
            </a:r>
          </a:p>
          <a:p>
            <a:pPr marL="742950" indent="-742950">
              <a:buAutoNum type="arabicPeriod"/>
            </a:pPr>
            <a:r>
              <a:rPr lang="th-TH" sz="4800" dirty="0" smtClean="0"/>
              <a:t>สถานการณ์หมอกควัน</a:t>
            </a:r>
          </a:p>
          <a:p>
            <a:pPr marL="742950" indent="-742950">
              <a:buAutoNum type="arabicPeriod"/>
            </a:pPr>
            <a:r>
              <a:rPr lang="th-TH" sz="4800" dirty="0" smtClean="0"/>
              <a:t>สารเคมีในเกษตรกร</a:t>
            </a:r>
          </a:p>
          <a:p>
            <a:pPr marL="0" indent="0">
              <a:buNone/>
            </a:pPr>
            <a:endParaRPr lang="th-TH" sz="3600" dirty="0" smtClean="0"/>
          </a:p>
          <a:p>
            <a:pPr marL="742950" indent="-742950">
              <a:buAutoNum type="arabicPeriod"/>
            </a:pPr>
            <a:endParaRPr lang="th-TH" sz="3600" dirty="0" smtClean="0"/>
          </a:p>
          <a:p>
            <a:pPr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2508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4800" dirty="0" smtClean="0"/>
              <a:t>โรคไม่ติดต่อ</a:t>
            </a:r>
            <a:endParaRPr lang="en-GB" sz="4800" dirty="0"/>
          </a:p>
        </p:txBody>
      </p:sp>
      <p:sp>
        <p:nvSpPr>
          <p:cNvPr id="4" name="Rounded Rectangle 3"/>
          <p:cNvSpPr/>
          <p:nvPr/>
        </p:nvSpPr>
        <p:spPr>
          <a:xfrm>
            <a:off x="2321173" y="2194566"/>
            <a:ext cx="3516924" cy="2124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 smtClean="0"/>
              <a:t>1. มาตรการขับเคลื่อนนโยบาย</a:t>
            </a:r>
          </a:p>
          <a:p>
            <a:pPr algn="ctr"/>
            <a:r>
              <a:rPr lang="th-TH" sz="3000" b="1" dirty="0" smtClean="0"/>
              <a:t>และสร้างพันธมิตร</a:t>
            </a:r>
          </a:p>
          <a:p>
            <a:pPr algn="ctr"/>
            <a:r>
              <a:rPr lang="th-TH" sz="3000" b="1" dirty="0" smtClean="0"/>
              <a:t>และความร่วมมือ</a:t>
            </a:r>
            <a:endParaRPr lang="en-GB" sz="3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115911" y="2194566"/>
            <a:ext cx="3516924" cy="2124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 smtClean="0"/>
              <a:t>2. มาตรการส่งเสริมสุขภาพ</a:t>
            </a:r>
          </a:p>
          <a:p>
            <a:pPr algn="ctr"/>
            <a:r>
              <a:rPr lang="th-TH" sz="3000" b="1" dirty="0" smtClean="0"/>
              <a:t>และลดความเสี่ยง</a:t>
            </a:r>
            <a:endParaRPr lang="en-GB" sz="3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2321173" y="4473531"/>
            <a:ext cx="3516924" cy="2124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 smtClean="0"/>
              <a:t>3. มาตรการเสริมสมรรถนะ</a:t>
            </a:r>
          </a:p>
          <a:p>
            <a:pPr algn="ctr"/>
            <a:r>
              <a:rPr lang="th-TH" sz="3000" b="1" dirty="0" smtClean="0"/>
              <a:t>ของระบบบริการสุขภาพ</a:t>
            </a:r>
            <a:endParaRPr lang="en-GB" sz="3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7115911" y="4473531"/>
            <a:ext cx="3516924" cy="2124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3000" b="1" dirty="0" smtClean="0"/>
              <a:t>4. มาตรการเฝ้าระวัง</a:t>
            </a:r>
          </a:p>
          <a:p>
            <a:pPr algn="ctr"/>
            <a:r>
              <a:rPr lang="th-TH" sz="3000" b="1" dirty="0" smtClean="0"/>
              <a:t>และติดตามประเมินผล</a:t>
            </a:r>
            <a:endParaRPr lang="en-GB" sz="3000" b="1" dirty="0"/>
          </a:p>
        </p:txBody>
      </p:sp>
    </p:spTree>
    <p:extLst>
      <p:ext uri="{BB962C8B-B14F-4D97-AF65-F5344CB8AC3E}">
        <p14:creationId xmlns:p14="http://schemas.microsoft.com/office/powerpoint/2010/main" val="149688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การบาดเจ็บจากการจราจรทางถนน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966" y="2222287"/>
            <a:ext cx="9094320" cy="363651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h-TH" sz="3600" dirty="0" smtClean="0"/>
              <a:t>1. ขับเคลื่อนการดำเนินงานระดับอำเภอผ่านกลไก พชอ. และ ศปถ. อำเภอ</a:t>
            </a:r>
            <a:endParaRPr lang="en-US" sz="3600" dirty="0" smtClean="0"/>
          </a:p>
          <a:p>
            <a:pPr marL="0" indent="0">
              <a:buNone/>
            </a:pPr>
            <a:r>
              <a:rPr lang="th-TH" sz="3600" dirty="0" smtClean="0"/>
              <a:t>โดยใช้เนวทาง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D-RTI</a:t>
            </a:r>
          </a:p>
          <a:p>
            <a:pPr marL="0" indent="0">
              <a:buNone/>
            </a:pP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ตรวจแอลกอฮอล์ในเลือดผู้ขับขี่ที่บาดเจ็บหรือเสียชีวิตจาก </a:t>
            </a:r>
            <a:r>
              <a:rPr lang="en-US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RTI </a:t>
            </a: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ตลอดปี</a:t>
            </a:r>
          </a:p>
          <a:p>
            <a:pPr marL="0" indent="0">
              <a:buNone/>
            </a:pPr>
            <a:r>
              <a:rPr lang="th-TH" sz="3600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3. เร่งรัดการจัดทำข้อมูลระดับจังหวัดเพื่อให้เกิดการนำข้อมูลมาวิเคราะห์ปัญหาและประเมินผล</a:t>
            </a:r>
            <a:endParaRPr lang="en-GB" sz="36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2091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h-TH" sz="4800" dirty="0" smtClean="0"/>
              <a:t>บังคับใช้กฎหมายยาสูบและเครื่องดี่มแอลกอฮอล์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2169298"/>
            <a:ext cx="1052263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h-TH" sz="3600" dirty="0" smtClean="0"/>
              <a:t> ขับเคลื่อนกลไกการดำเนินงานควบคุมยาสูบและเครื่องดื่มแอลกอฮอล์ระดับจังหวัดโดยคณะกรรมการระดับจังหวัดและอนุกรรมการระดับอำเภอ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3600" dirty="0" smtClean="0"/>
              <a:t> สนับสนุนการดำเนินงานสถานศึกษาปลอดบุหรี่และเครื่องดื่มแอลกอฮอล์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3600" dirty="0" smtClean="0"/>
              <a:t> บังคับใช้กฎหมายและการทำสิ่งแวดล้อมให้ปลอดบุหรี่และสุรา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3600" dirty="0" smtClean="0"/>
              <a:t> ช่วยให้ผู้เสพ ผู้ดื่ม เลิกสูบ เลิกดื่ม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h-TH" sz="3600" dirty="0" smtClean="0"/>
              <a:t> พัฒนามาตรการชุมชนเพื่อควบคุมยาสูบและเครื่องดื่มแอลกอฮอล์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26164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0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463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Calibri</vt:lpstr>
      <vt:lpstr>Cordia New</vt:lpstr>
      <vt:lpstr>DilleniaUPC</vt:lpstr>
      <vt:lpstr>Helvetica Neue Medium</vt:lpstr>
      <vt:lpstr>IrisUPC</vt:lpstr>
      <vt:lpstr>LilyUPC</vt:lpstr>
      <vt:lpstr>Tahoma</vt:lpstr>
      <vt:lpstr>TH SarabunPSK</vt:lpstr>
      <vt:lpstr>Trebuchet MS</vt:lpstr>
      <vt:lpstr>Wingdings</vt:lpstr>
      <vt:lpstr>Wingdings 3</vt:lpstr>
      <vt:lpstr>Facet</vt:lpstr>
      <vt:lpstr>นโยบายการดำเนินการควบคุมโรคและภัยสุขภาพ</vt:lpstr>
      <vt:lpstr>การขับเคลื่อนงาน PP&amp;P Excellent เขตสุขภาพที่ 11</vt:lpstr>
      <vt:lpstr> แผนขับเคลื่อนPP Excellence  ปี2562</vt:lpstr>
      <vt:lpstr>PowerPoint Presentation</vt:lpstr>
      <vt:lpstr>ประเด็นขับเคลื่อนงานควบคุมป้องกันโรคและภัยสุขภาพเขตสุขภาพที่ 11</vt:lpstr>
      <vt:lpstr>โรคไม่ติดต่อ</vt:lpstr>
      <vt:lpstr>การบาดเจ็บจากการจราจรทางถนน</vt:lpstr>
      <vt:lpstr>บังคับใช้กฎหมายยาสูบและเครื่องดี่มแอลกอฮอล์</vt:lpstr>
      <vt:lpstr>PowerPoint Presentation</vt:lpstr>
      <vt:lpstr>สารเคมีในเกษตรกร</vt:lpstr>
      <vt:lpstr>หมอกควัน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นโยบายการดำเนินการควบคุมโรคและภัยสุขภาพ</dc:title>
  <dc:creator>Mimi</dc:creator>
  <cp:lastModifiedBy>Mimi</cp:lastModifiedBy>
  <cp:revision>11</cp:revision>
  <dcterms:created xsi:type="dcterms:W3CDTF">2018-11-21T06:58:15Z</dcterms:created>
  <dcterms:modified xsi:type="dcterms:W3CDTF">2018-11-21T09:07:00Z</dcterms:modified>
</cp:coreProperties>
</file>