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theme/themeOverride1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1817" r:id="rId2"/>
    <p:sldId id="257" r:id="rId3"/>
    <p:sldId id="259" r:id="rId4"/>
    <p:sldId id="260" r:id="rId5"/>
    <p:sldId id="269" r:id="rId6"/>
    <p:sldId id="270" r:id="rId7"/>
    <p:sldId id="272" r:id="rId8"/>
    <p:sldId id="278" r:id="rId9"/>
    <p:sldId id="290" r:id="rId10"/>
    <p:sldId id="256" r:id="rId11"/>
    <p:sldId id="289" r:id="rId12"/>
    <p:sldId id="279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1890" r:id="rId21"/>
    <p:sldId id="318" r:id="rId22"/>
    <p:sldId id="1876" r:id="rId23"/>
    <p:sldId id="1877" r:id="rId24"/>
    <p:sldId id="1878" r:id="rId25"/>
    <p:sldId id="291" r:id="rId26"/>
    <p:sldId id="293" r:id="rId27"/>
    <p:sldId id="294" r:id="rId28"/>
    <p:sldId id="314" r:id="rId29"/>
    <p:sldId id="310" r:id="rId30"/>
    <p:sldId id="312" r:id="rId31"/>
    <p:sldId id="315" r:id="rId32"/>
    <p:sldId id="1891" r:id="rId33"/>
    <p:sldId id="1893" r:id="rId34"/>
    <p:sldId id="1888" r:id="rId35"/>
  </p:sldIdLst>
  <p:sldSz cx="12241213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34E28"/>
    <a:srgbClr val="FCB71A"/>
    <a:srgbClr val="FFFFFF"/>
    <a:srgbClr val="F6F6F6"/>
    <a:srgbClr val="99FF7A"/>
    <a:srgbClr val="0000CC"/>
    <a:srgbClr val="800080"/>
    <a:srgbClr val="B4C7E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306"/>
      </p:cViewPr>
      <p:guideLst>
        <p:guide orient="horz" pos="2160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10.850000000000026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0.38000000000000106</c:v>
                </c:pt>
                <c:pt idx="3">
                  <c:v>0.31000000000000094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917824"/>
        <c:axId val="101919360"/>
      </c:lineChart>
      <c:catAx>
        <c:axId val="10191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19360"/>
        <c:crosses val="autoZero"/>
        <c:auto val="1"/>
        <c:lblAlgn val="ctr"/>
        <c:lblOffset val="100"/>
        <c:noMultiLvlLbl val="0"/>
      </c:catAx>
      <c:valAx>
        <c:axId val="101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1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</a:rPr>
              <a:t>จำนวนการสูญเสียบุคลกร</a:t>
            </a:r>
            <a:r>
              <a:rPr lang="th-TH" sz="1800" b="1" dirty="0">
                <a:solidFill>
                  <a:schemeClr val="tx1"/>
                </a:solidFill>
              </a:rPr>
              <a:t>รวม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41</a:t>
            </a:r>
            <a:r>
              <a:rPr lang="th-TH" sz="1800" b="1" dirty="0">
                <a:solidFill>
                  <a:schemeClr val="tx1"/>
                </a:solidFill>
              </a:rPr>
              <a:t>  </a:t>
            </a:r>
            <a:r>
              <a:rPr lang="th-TH" sz="1800" dirty="0">
                <a:solidFill>
                  <a:schemeClr val="tx1"/>
                </a:solidFill>
              </a:rPr>
              <a:t>คน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39-48A7-97A9-EFCDF203712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39-48A7-97A9-EFCDF203712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39-48A7-97A9-EFCDF203712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39-48A7-97A9-EFCDF2037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พกส.</c:v>
                </c:pt>
                <c:pt idx="3">
                  <c:v>ลูกจ้างชั่วคราว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39-48A7-97A9-EFCDF203712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dirty="0">
                <a:solidFill>
                  <a:schemeClr val="tx1"/>
                </a:solidFill>
              </a:rPr>
              <a:t>ข้อมูลตำแหน่งว่าง . 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5-4162-8088-6652CB573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17798784"/>
        <c:axId val="117800320"/>
      </c:barChart>
      <c:catAx>
        <c:axId val="11779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00320"/>
        <c:crosses val="autoZero"/>
        <c:auto val="1"/>
        <c:lblAlgn val="ctr"/>
        <c:lblOffset val="100"/>
        <c:noMultiLvlLbl val="0"/>
      </c:catAx>
      <c:valAx>
        <c:axId val="11780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987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9-486C-BF46-E18D37CE5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9-486C-BF46-E18D37CE5A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79-486C-BF46-E18D37CE5A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9-486C-BF46-E18D37CE5A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79-486C-BF46-E18D37CE5AB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79-486C-BF46-E18D37CE5AB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79-486C-BF46-E18D37CE5A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79-486C-BF46-E18D37CE5AB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9-486C-BF46-E18D37CE5A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9624448"/>
        <c:axId val="119625984"/>
      </c:barChart>
      <c:catAx>
        <c:axId val="11962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25984"/>
        <c:crosses val="autoZero"/>
        <c:auto val="1"/>
        <c:lblAlgn val="ctr"/>
        <c:lblOffset val="100"/>
        <c:noMultiLvlLbl val="0"/>
      </c:catAx>
      <c:valAx>
        <c:axId val="11962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2444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60765746936908E-2"/>
          <c:y val="4.4706365403890974E-2"/>
          <c:w val="0.90226708925327859"/>
          <c:h val="0.74671502130533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84.179999999999978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9-4184-81E6-2B03D9B3B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9-4184-81E6-2B03D9B3B5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9868416"/>
        <c:axId val="119886592"/>
      </c:barChart>
      <c:catAx>
        <c:axId val="11986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86592"/>
        <c:crosses val="autoZero"/>
        <c:auto val="1"/>
        <c:lblAlgn val="ctr"/>
        <c:lblOffset val="100"/>
        <c:noMultiLvlLbl val="0"/>
      </c:catAx>
      <c:valAx>
        <c:axId val="11988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684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748916592861008"/>
          <c:y val="0.88161491208880371"/>
          <c:w val="0.2850216681427824"/>
          <c:h val="7.18777371561262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524"/>
          <c:y val="3.2407407407407496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44"/>
          <c:y val="0.25215296004666082"/>
          <c:w val="0.74786364757957535"/>
          <c:h val="0.62376494604841215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0304000"/>
        <c:axId val="120305920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12030400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6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20305920"/>
        <c:crosses val="autoZero"/>
        <c:auto val="1"/>
        <c:lblAlgn val="ctr"/>
        <c:lblOffset val="100"/>
        <c:tickLblSkip val="1"/>
        <c:noMultiLvlLbl val="0"/>
      </c:catAx>
      <c:valAx>
        <c:axId val="120305920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120304000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249064260588357"/>
          <c:y val="0.20428186060075817"/>
          <c:w val="0.15439975216819343"/>
          <c:h val="0.36121888125003287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35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30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1323520"/>
        <c:axId val="121325056"/>
        <c:axId val="0"/>
      </c:bar3DChart>
      <c:catAx>
        <c:axId val="121323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21325056"/>
        <c:crosses val="autoZero"/>
        <c:auto val="1"/>
        <c:lblAlgn val="ctr"/>
        <c:lblOffset val="100"/>
        <c:noMultiLvlLbl val="0"/>
      </c:catAx>
      <c:valAx>
        <c:axId val="121325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2132352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21745792"/>
        <c:axId val="121747328"/>
      </c:barChart>
      <c:catAx>
        <c:axId val="121745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121747328"/>
        <c:crosses val="autoZero"/>
        <c:auto val="1"/>
        <c:lblAlgn val="ctr"/>
        <c:lblOffset val="100"/>
        <c:noMultiLvlLbl val="0"/>
      </c:catAx>
      <c:valAx>
        <c:axId val="121747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1217457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2.4208888120352747</c:v>
                </c:pt>
                <c:pt idx="1">
                  <c:v>6.607929515418494</c:v>
                </c:pt>
                <c:pt idx="2">
                  <c:v>4.3184378520465536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6.7439045478125452</c:v>
                </c:pt>
                <c:pt idx="1">
                  <c:v>8.2599118942731184</c:v>
                </c:pt>
                <c:pt idx="2">
                  <c:v>3.379647014645133</c:v>
                </c:pt>
                <c:pt idx="3">
                  <c:v>4.4300000000000024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11.013215859030835</c:v>
                </c:pt>
                <c:pt idx="2">
                  <c:v>5.8205031918888483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1688448"/>
        <c:axId val="101689984"/>
      </c:lineChart>
      <c:catAx>
        <c:axId val="10168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89984"/>
        <c:crosses val="autoZero"/>
        <c:auto val="1"/>
        <c:lblAlgn val="ctr"/>
        <c:lblOffset val="100"/>
        <c:noMultiLvlLbl val="0"/>
      </c:catAx>
      <c:valAx>
        <c:axId val="10168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8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206"/>
          <c:y val="3.4830849583399458E-2"/>
          <c:w val="0.88344714583357054"/>
          <c:h val="0.653678836595536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18.779999999999987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1744000"/>
        <c:axId val="101745792"/>
      </c:lineChart>
      <c:catAx>
        <c:axId val="10174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45792"/>
        <c:crosses val="autoZero"/>
        <c:auto val="1"/>
        <c:lblAlgn val="ctr"/>
        <c:lblOffset val="100"/>
        <c:noMultiLvlLbl val="0"/>
      </c:catAx>
      <c:valAx>
        <c:axId val="1017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4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20114.498703714053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23950.12999999991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739008"/>
        <c:axId val="61740544"/>
      </c:barChart>
      <c:catAx>
        <c:axId val="61739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61740544"/>
        <c:crosses val="autoZero"/>
        <c:auto val="1"/>
        <c:lblAlgn val="ctr"/>
        <c:lblOffset val="100"/>
        <c:noMultiLvlLbl val="0"/>
      </c:catAx>
      <c:valAx>
        <c:axId val="61740544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6173900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380.84960266849896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742.44225778289911</c:v>
                </c:pt>
                <c:pt idx="1">
                  <c:v>420.89503892933465</c:v>
                </c:pt>
                <c:pt idx="2">
                  <c:v>303.17873522126979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774080"/>
        <c:axId val="61779968"/>
      </c:barChart>
      <c:catAx>
        <c:axId val="61774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61779968"/>
        <c:crosses val="autoZero"/>
        <c:auto val="1"/>
        <c:lblAlgn val="ctr"/>
        <c:lblOffset val="100"/>
        <c:noMultiLvlLbl val="0"/>
      </c:catAx>
      <c:valAx>
        <c:axId val="61779968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txPr>
          <a:bodyPr/>
          <a:lstStyle/>
          <a:p>
            <a:pPr>
              <a:def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617740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93.240000000000023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52.760000000000012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32.370000000000005</c:v>
                </c:pt>
                <c:pt idx="1">
                  <c:v>38.42</c:v>
                </c:pt>
                <c:pt idx="2">
                  <c:v>51.160000000000011</c:v>
                </c:pt>
                <c:pt idx="3">
                  <c:v>48.660000000000011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37.220000000000013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19.110000000000028</c:v>
                </c:pt>
                <c:pt idx="2">
                  <c:v>18.170000000000005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31.459999999999987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18.610000000000028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29.310000000000027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7195520"/>
        <c:axId val="77094912"/>
      </c:lineChart>
      <c:catAx>
        <c:axId val="7719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94912"/>
        <c:crosses val="autoZero"/>
        <c:auto val="1"/>
        <c:lblAlgn val="ctr"/>
        <c:lblOffset val="100"/>
        <c:noMultiLvlLbl val="0"/>
      </c:catAx>
      <c:valAx>
        <c:axId val="7709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9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8-4D27-ACC7-9EADB0D95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8-4D27-ACC7-9EADB0D95F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7063680"/>
        <c:axId val="117065216"/>
      </c:barChart>
      <c:catAx>
        <c:axId val="117063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65216"/>
        <c:crosses val="autoZero"/>
        <c:auto val="1"/>
        <c:lblAlgn val="ctr"/>
        <c:lblOffset val="100"/>
        <c:noMultiLvlLbl val="0"/>
      </c:catAx>
      <c:valAx>
        <c:axId val="1170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63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C-4789-AF03-215321960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C-4789-AF03-2153219606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7422720"/>
        <c:axId val="117432704"/>
      </c:barChart>
      <c:catAx>
        <c:axId val="117422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32704"/>
        <c:crosses val="autoZero"/>
        <c:auto val="1"/>
        <c:lblAlgn val="ctr"/>
        <c:lblOffset val="100"/>
        <c:noMultiLvlLbl val="0"/>
      </c:catAx>
      <c:valAx>
        <c:axId val="11743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227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+mj-cs"/>
              </a:rPr>
              <a:t>1,912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คน</a:t>
            </a:r>
          </a:p>
        </c:rich>
      </c:tx>
      <c:layout>
        <c:manualLayout>
          <c:xMode val="edge"/>
          <c:yMode val="edge"/>
          <c:x val="0.17526857308857638"/>
          <c:y val="4.12886709738785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C-4BED-8B6A-36C810F95C5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C-4BED-8B6A-36C810F95C5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3C-4BED-8B6A-36C810F95C5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3C-4BED-8B6A-36C810F95C5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3C-4BED-8B6A-36C810F9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1882</c:v>
                </c:pt>
                <c:pt idx="1">
                  <c:v>71</c:v>
                </c:pt>
                <c:pt idx="2">
                  <c:v>943</c:v>
                </c:pt>
                <c:pt idx="3">
                  <c:v>163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3C-4BED-8B6A-36C810F95C5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"/>
          <c:y val="0.30019836210768286"/>
          <c:w val="0.46323790989335606"/>
          <c:h val="0.6939032563246219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2930970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sp:txBody>
      <dsp:txXfrm>
        <a:off x="263183" y="176041"/>
        <a:ext cx="2930970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729008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sp:txBody>
      <dsp:txXfrm>
        <a:off x="465145" y="704530"/>
        <a:ext cx="2729008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729008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sp:txBody>
      <dsp:txXfrm>
        <a:off x="465145" y="1233020"/>
        <a:ext cx="2729008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2930970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sp:txBody>
      <dsp:txXfrm>
        <a:off x="263183" y="1761509"/>
        <a:ext cx="2930970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1700" cy="463408"/>
          </a:xfrm>
          <a:prstGeom prst="rect">
            <a:avLst/>
          </a:prstGeom>
        </p:spPr>
        <p:txBody>
          <a:bodyPr vert="horz" lIns="91390" tIns="45696" rIns="91390" bIns="4569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7" y="1"/>
            <a:ext cx="3011700" cy="463408"/>
          </a:xfrm>
          <a:prstGeom prst="rect">
            <a:avLst/>
          </a:prstGeom>
        </p:spPr>
        <p:txBody>
          <a:bodyPr vert="horz" lIns="91390" tIns="45696" rIns="91390" bIns="45696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1154113"/>
            <a:ext cx="555942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0" tIns="45696" rIns="91390" bIns="4569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2"/>
            <a:ext cx="5560060" cy="3636705"/>
          </a:xfrm>
          <a:prstGeom prst="rect">
            <a:avLst/>
          </a:prstGeom>
        </p:spPr>
        <p:txBody>
          <a:bodyPr vert="horz" lIns="91390" tIns="45696" rIns="91390" bIns="4569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70"/>
            <a:ext cx="3011700" cy="463407"/>
          </a:xfrm>
          <a:prstGeom prst="rect">
            <a:avLst/>
          </a:prstGeom>
        </p:spPr>
        <p:txBody>
          <a:bodyPr vert="horz" lIns="91390" tIns="45696" rIns="91390" bIns="4569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7" y="8772670"/>
            <a:ext cx="3011700" cy="463407"/>
          </a:xfrm>
          <a:prstGeom prst="rect">
            <a:avLst/>
          </a:prstGeom>
        </p:spPr>
        <p:txBody>
          <a:bodyPr vert="horz" lIns="91390" tIns="45696" rIns="91390" bIns="45696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08818" y="8129945"/>
            <a:ext cx="3065755" cy="42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87" tIns="47743" rIns="95487" bIns="47743" anchor="b"/>
          <a:lstStyle/>
          <a:p>
            <a:pPr algn="r" defTabSz="954201"/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201"/>
              <a:t>11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3100" y="641350"/>
            <a:ext cx="5729288" cy="321151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37364" y="8772155"/>
            <a:ext cx="3011111" cy="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87" tIns="47743" rIns="95487" bIns="47743" anchor="b"/>
          <a:lstStyle/>
          <a:p>
            <a:pPr algn="r" defTabSz="954201"/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201"/>
              <a:t>21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2150"/>
            <a:ext cx="6184900" cy="346551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152" y="1122363"/>
            <a:ext cx="91809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152" y="3602038"/>
            <a:ext cx="91809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60118" y="365125"/>
            <a:ext cx="263951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584" y="365125"/>
            <a:ext cx="77655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08" y="1709738"/>
            <a:ext cx="1055804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208" y="4589464"/>
            <a:ext cx="1055804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583" y="1825625"/>
            <a:ext cx="52025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114" y="1825625"/>
            <a:ext cx="52025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8" y="365126"/>
            <a:ext cx="1055804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179" y="1681163"/>
            <a:ext cx="51786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179" y="2505075"/>
            <a:ext cx="51786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114" y="1681163"/>
            <a:ext cx="52041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114" y="2505075"/>
            <a:ext cx="520411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9" y="457200"/>
            <a:ext cx="39481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10" y="987426"/>
            <a:ext cx="619711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179" y="2057400"/>
            <a:ext cx="39481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79" y="457200"/>
            <a:ext cx="39481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04110" y="987426"/>
            <a:ext cx="619711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179" y="2057400"/>
            <a:ext cx="39481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84" y="365126"/>
            <a:ext cx="105580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84" y="1825625"/>
            <a:ext cx="105580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583" y="6356351"/>
            <a:ext cx="2754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54902" y="6356351"/>
            <a:ext cx="4131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5357" y="6356351"/>
            <a:ext cx="2754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12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11" Type="http://schemas.openxmlformats.org/officeDocument/2006/relationships/diagramColors" Target="../diagrams/colors1.xml"/><Relationship Id="rId5" Type="http://schemas.openxmlformats.org/officeDocument/2006/relationships/chart" Target="../charts/chart9.xml"/><Relationship Id="rId10" Type="http://schemas.openxmlformats.org/officeDocument/2006/relationships/diagramQuickStyle" Target="../diagrams/quickStyle1.xml"/><Relationship Id="rId4" Type="http://schemas.openxmlformats.org/officeDocument/2006/relationships/chart" Target="../charts/chart8.xml"/><Relationship Id="rId9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12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2767" y="89381"/>
            <a:ext cx="1795677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30816" y="1780348"/>
            <a:ext cx="3979578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5474" y="3257670"/>
            <a:ext cx="399728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904551" y="3257670"/>
            <a:ext cx="402464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802195" y="4743893"/>
            <a:ext cx="6636819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52117" y="5460677"/>
            <a:ext cx="353697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27-28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ก.พ. และ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มี.ค.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34" y="1018268"/>
            <a:ext cx="3060302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70" y="439859"/>
            <a:ext cx="2789607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48637" y="1346793"/>
            <a:ext cx="3513986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62782" y="1390993"/>
            <a:ext cx="6963357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32937" y="216043"/>
            <a:ext cx="5890748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883F5C-9334-4259-BBE6-3C689ADDC186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0959" y="1191530"/>
            <a:ext cx="2613762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9610" y="2511453"/>
            <a:ext cx="2628597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7398" y="3048444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59.84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16437" y="2512547"/>
            <a:ext cx="2628597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66118" y="3834869"/>
            <a:ext cx="2675050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6537" y="3812528"/>
            <a:ext cx="2719823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63079" y="4388680"/>
            <a:ext cx="7638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0.77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3040" y="3828447"/>
            <a:ext cx="2628598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311" y="1191531"/>
            <a:ext cx="2675050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3214" y="1813482"/>
            <a:ext cx="107725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7813" y="5154742"/>
            <a:ext cx="2719823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57737" y="1752300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72913" y="1182819"/>
            <a:ext cx="2613762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49479" y="1692258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831272" y="1191530"/>
            <a:ext cx="2613762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93717" y="1714350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4797" y="2495564"/>
            <a:ext cx="271156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9752" y="3085339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19.05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012936" y="3106979"/>
            <a:ext cx="971469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91.43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703225" y="4219403"/>
            <a:ext cx="868241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8701" y="5157038"/>
            <a:ext cx="2719823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23629" y="5808390"/>
            <a:ext cx="1052131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83.43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93039" y="5155408"/>
            <a:ext cx="2628596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99647" y="5802437"/>
            <a:ext cx="149538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16.27</a:t>
            </a:r>
            <a:r>
              <a:rPr lang="th-TH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18.55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91078" y="4513668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5.06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74947" y="5326876"/>
            <a:ext cx="21115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82747" y="2511453"/>
            <a:ext cx="2628597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9912" y="3123947"/>
            <a:ext cx="93988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</a:t>
            </a:r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46203" y="3841321"/>
            <a:ext cx="2602752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14237" y="4464637"/>
            <a:ext cx="928800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en-US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56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32937" y="254072"/>
            <a:ext cx="10422414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D08C713-6B26-4A6C-8126-FDFC8A92F638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9" y="1308621"/>
            <a:ext cx="676493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3" y="2244770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8438441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9649" y="1395711"/>
            <a:ext cx="6764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6495"/>
              </p:ext>
            </p:extLst>
          </p:nvPr>
        </p:nvGraphicFramePr>
        <p:xfrm>
          <a:off x="668500" y="3639840"/>
          <a:ext cx="11059462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1659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6770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8047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8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7254" y="2129732"/>
            <a:ext cx="4133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FAB02A-3FB4-46CB-BE15-00973B148D45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5" y="1695434"/>
            <a:ext cx="1287279" cy="128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4FD79-939D-48C3-B6C5-A2901890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4" y="1139134"/>
            <a:ext cx="7088704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8438441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7093"/>
              </p:ext>
            </p:extLst>
          </p:nvPr>
        </p:nvGraphicFramePr>
        <p:xfrm>
          <a:off x="369787" y="2899576"/>
          <a:ext cx="11667406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255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44851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63530" y="1180197"/>
            <a:ext cx="6608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E722D81-318F-4452-B730-D7B309991FC4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8" y="1308621"/>
            <a:ext cx="8483987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5" y="2532446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9649" y="1403459"/>
            <a:ext cx="8477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3200" b="1" dirty="0"/>
              <a:t> </a:t>
            </a: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2187"/>
              </p:ext>
            </p:extLst>
          </p:nvPr>
        </p:nvGraphicFramePr>
        <p:xfrm>
          <a:off x="617495" y="3853530"/>
          <a:ext cx="1102440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726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40893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32791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ผ่านเกณฑ์ระดับพื้นฐาน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%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2860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ผ่านเกณฑ์ระดับดี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90 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%</a:t>
                      </a: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13354" y="2195037"/>
            <a:ext cx="861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FBB647-2997-4D95-88BC-466DF53F96BF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8" y="1308621"/>
            <a:ext cx="7817535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1" y="2757733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9648" y="1426487"/>
            <a:ext cx="7817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05194"/>
              </p:ext>
            </p:extLst>
          </p:nvPr>
        </p:nvGraphicFramePr>
        <p:xfrm>
          <a:off x="617495" y="4065565"/>
          <a:ext cx="1102440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726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40893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32791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ตำบลที่มีระบบ</a:t>
                      </a:r>
                      <a:r>
                        <a:rPr lang="en-US" sz="2400" b="1" dirty="0">
                          <a:latin typeface="Angsana New" pitchFamily="18" charset="-34"/>
                          <a:cs typeface="Angsana New" pitchFamily="18" charset="-34"/>
                        </a:rPr>
                        <a:t> LTC </a:t>
                      </a: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ผ่านเกณฑ์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8003" y="2129728"/>
            <a:ext cx="861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A4C2DB-626C-4B65-85AD-1CF1D4C159E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0" y="2317254"/>
            <a:ext cx="1287279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8" y="1315487"/>
            <a:ext cx="10261918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70986" y="1413273"/>
            <a:ext cx="99805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23048"/>
              </p:ext>
            </p:extLst>
          </p:nvPr>
        </p:nvGraphicFramePr>
        <p:xfrm>
          <a:off x="617495" y="3628240"/>
          <a:ext cx="1102440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501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8669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2073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marL="91809" marR="918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marL="91809" marR="91809"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15A6ADED-7324-41B5-82C3-B164F957FAB6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0" y="1328481"/>
            <a:ext cx="9308421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6" y="2969772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9147" y="2429565"/>
            <a:ext cx="9308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62824"/>
              </p:ext>
            </p:extLst>
          </p:nvPr>
        </p:nvGraphicFramePr>
        <p:xfrm>
          <a:off x="617495" y="4237842"/>
          <a:ext cx="1102440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501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8669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2073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ขั้นที่ 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40772" y="1359088"/>
            <a:ext cx="882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EEF4C9B-46A3-47E6-BB4D-F995754E4030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1" y="1308621"/>
            <a:ext cx="444409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" y="2452932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9147" y="2177775"/>
            <a:ext cx="9308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47558"/>
              </p:ext>
            </p:extLst>
          </p:nvPr>
        </p:nvGraphicFramePr>
        <p:xfrm>
          <a:off x="617495" y="3721002"/>
          <a:ext cx="1102440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501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8669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2073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9.56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8052" y="1426488"/>
            <a:ext cx="37904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5309776-5A49-4375-90ED-F80E705677DA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8" y="1812414"/>
            <a:ext cx="1287279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77708"/>
              </p:ext>
            </p:extLst>
          </p:nvPr>
        </p:nvGraphicFramePr>
        <p:xfrm>
          <a:off x="617494" y="3129630"/>
          <a:ext cx="11241181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823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3335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="1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857" marR="68857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7047" y="1581581"/>
            <a:ext cx="9422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65B90A3-E864-4A94-AA89-A52D343C62AB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241213" cy="69265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21870" y="61972"/>
            <a:ext cx="1015024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4631564" y="1350490"/>
            <a:ext cx="7337821" cy="261610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คำขวัญจังหวัดชุมพร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“ชุมพรประตูภาคใต้ ไหว้เสด็จในกรมฯ ชมไร่กาแฟ แลหาดทรายรี ดีกล้วยเล็บมือ ขึ้นชื่อรังนก</a:t>
            </a:r>
            <a:r>
              <a:rPr lang="th-TH" sz="4000" b="1" spc="50" dirty="0">
                <a:ln w="11430"/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4000" b="1" spc="50" dirty="0">
              <a:ln w="11430"/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32937" y="149575"/>
            <a:ext cx="5261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514680" y="1340768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 err="1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พชอ</a:t>
            </a:r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.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2778088" y="1336774"/>
            <a:ext cx="2135591" cy="86409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PCC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5102006" y="1336774"/>
            <a:ext cx="2135591" cy="8640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รพ.สต.ติดดาว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7475901" y="1350413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วัณโรคปอด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9768909" y="1340768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กุมารเวชกรรม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สี่เหลี่ยมผืนผ้ามุมมน 8"/>
          <p:cNvSpPr/>
          <p:nvPr/>
        </p:nvSpPr>
        <p:spPr>
          <a:xfrm>
            <a:off x="536959" y="2314525"/>
            <a:ext cx="2135591" cy="8640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ทารกแรกเกิด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2800367" y="2310531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สูติกรรม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5124284" y="2310531"/>
            <a:ext cx="2135591" cy="8640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สุขภาพช่องปาก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สี่เหลี่ยมผืนผ้ามุมมน 11"/>
          <p:cNvSpPr/>
          <p:nvPr/>
        </p:nvSpPr>
        <p:spPr>
          <a:xfrm>
            <a:off x="7498180" y="2324170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Palliative Care</a:t>
            </a:r>
          </a:p>
        </p:txBody>
      </p:sp>
      <p:sp>
        <p:nvSpPr>
          <p:cNvPr id="13" name="สี่เหลี่ยมผืนผ้ามุมมน 12"/>
          <p:cNvSpPr/>
          <p:nvPr/>
        </p:nvSpPr>
        <p:spPr>
          <a:xfrm>
            <a:off x="9791188" y="2314525"/>
            <a:ext cx="2135591" cy="8640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ปลูกถ่ายอวัยวะ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สี่เหลี่ยมผืนผ้ามุมมน 13"/>
          <p:cNvSpPr/>
          <p:nvPr/>
        </p:nvSpPr>
        <p:spPr>
          <a:xfrm>
            <a:off x="518909" y="3313128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STEMI</a:t>
            </a:r>
          </a:p>
        </p:txBody>
      </p:sp>
      <p:sp>
        <p:nvSpPr>
          <p:cNvPr id="15" name="สี่เหลี่ยมผืนผ้ามุมมน 14"/>
          <p:cNvSpPr/>
          <p:nvPr/>
        </p:nvSpPr>
        <p:spPr>
          <a:xfrm>
            <a:off x="2782316" y="3309134"/>
            <a:ext cx="2135591" cy="86409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STROKE</a:t>
            </a:r>
          </a:p>
        </p:txBody>
      </p:sp>
      <p:sp>
        <p:nvSpPr>
          <p:cNvPr id="16" name="สี่เหลี่ยมผืนผ้ามุมมน 15"/>
          <p:cNvSpPr/>
          <p:nvPr/>
        </p:nvSpPr>
        <p:spPr>
          <a:xfrm>
            <a:off x="514680" y="4299415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มะเร็ง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สี่เหลี่ยมผืนผ้ามุมมน 16"/>
          <p:cNvSpPr/>
          <p:nvPr/>
        </p:nvSpPr>
        <p:spPr>
          <a:xfrm>
            <a:off x="7480130" y="3322773"/>
            <a:ext cx="2135591" cy="86409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สุขภาพจิต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" name="สี่เหลี่ยมผืนผ้ามุมมน 17"/>
          <p:cNvSpPr/>
          <p:nvPr/>
        </p:nvSpPr>
        <p:spPr>
          <a:xfrm>
            <a:off x="9773138" y="3313128"/>
            <a:ext cx="2135591" cy="86409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 err="1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ยาเสพติด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สี่เหลี่ยมผืนผ้ามุมมน 18"/>
          <p:cNvSpPr/>
          <p:nvPr/>
        </p:nvSpPr>
        <p:spPr>
          <a:xfrm>
            <a:off x="5081154" y="3322773"/>
            <a:ext cx="2135591" cy="86409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SEPSIS</a:t>
            </a:r>
          </a:p>
        </p:txBody>
      </p:sp>
      <p:sp>
        <p:nvSpPr>
          <p:cNvPr id="22" name="สี่เหลี่ยมผืนผ้ามุมมน 21"/>
          <p:cNvSpPr/>
          <p:nvPr/>
        </p:nvSpPr>
        <p:spPr>
          <a:xfrm>
            <a:off x="7478698" y="4313054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One Day Surgery</a:t>
            </a:r>
          </a:p>
        </p:txBody>
      </p:sp>
      <p:sp>
        <p:nvSpPr>
          <p:cNvPr id="23" name="สี่เหลี่ยมผืนผ้ามุมมน 22"/>
          <p:cNvSpPr/>
          <p:nvPr/>
        </p:nvSpPr>
        <p:spPr>
          <a:xfrm>
            <a:off x="9771705" y="4303409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 err="1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Truama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สี่เหลี่ยมผืนผ้ามุมมน 23"/>
          <p:cNvSpPr/>
          <p:nvPr/>
        </p:nvSpPr>
        <p:spPr>
          <a:xfrm>
            <a:off x="514680" y="5291563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ไต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สี่เหลี่ยมผืนผ้ามุมมน 24"/>
          <p:cNvSpPr/>
          <p:nvPr/>
        </p:nvSpPr>
        <p:spPr>
          <a:xfrm>
            <a:off x="2778088" y="4299415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จักษุ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สี่เหลี่ยมผืนผ้ามุมมน 25"/>
          <p:cNvSpPr/>
          <p:nvPr/>
        </p:nvSpPr>
        <p:spPr>
          <a:xfrm>
            <a:off x="5102006" y="4299415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 err="1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ออร์โธปิดิกส์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7" name="สี่เหลี่ยมผืนผ้ามุมมน 26"/>
          <p:cNvSpPr/>
          <p:nvPr/>
        </p:nvSpPr>
        <p:spPr>
          <a:xfrm>
            <a:off x="2807426" y="5301208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th-TH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แพทย์แผนไทย</a:t>
            </a:r>
            <a:endParaRPr lang="en-US" sz="2800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8" name="สี่เหลี่ยมผืนผ้ามุมมน 27"/>
          <p:cNvSpPr/>
          <p:nvPr/>
        </p:nvSpPr>
        <p:spPr>
          <a:xfrm>
            <a:off x="5100435" y="5291563"/>
            <a:ext cx="2135591" cy="86409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2800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RDU</a:t>
            </a: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565418" y="48551"/>
            <a:ext cx="8066862" cy="716153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31537"/>
            <a:r>
              <a:rPr lang="en-US" sz="44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Service Plan </a:t>
            </a:r>
            <a:r>
              <a:rPr lang="th-TH" sz="44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จังหวัดชุมพร</a:t>
            </a:r>
            <a:endParaRPr lang="en-US" sz="4400" b="1" dirty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176012" y="161687"/>
            <a:ext cx="10389384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คณะที่ 2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Service Plan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65B90A3-E864-4A94-AA89-A52D343C62AB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512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505674" y="6334780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7050" y="1295222"/>
            <a:ext cx="2613762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2854" y="2653198"/>
            <a:ext cx="261376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52368" y="1291774"/>
            <a:ext cx="259174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47050" y="2663542"/>
            <a:ext cx="2613762" cy="1231106"/>
            <a:chOff x="1529792" y="2059307"/>
            <a:chExt cx="2431677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25325"/>
              <a:ext cx="864096" cy="562630"/>
            </a:xfrm>
            <a:prstGeom prst="flowChartConnector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2000" b="1" dirty="0">
                  <a:latin typeface="TH SarabunPSK" pitchFamily="34" charset="-34"/>
                  <a:cs typeface="+mj-cs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92854" y="4026277"/>
            <a:ext cx="2613762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3425" y="4589259"/>
            <a:ext cx="910166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2000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868" y="1295223"/>
            <a:ext cx="2675050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9896" y="1912255"/>
            <a:ext cx="1077256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78.05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70696" y="1933709"/>
            <a:ext cx="939883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89.26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92854" y="1295222"/>
            <a:ext cx="2613762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47050" y="4031365"/>
            <a:ext cx="2613762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44747" y="4689829"/>
            <a:ext cx="939883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85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8286" y="4031365"/>
            <a:ext cx="2673632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9773" y="4660862"/>
            <a:ext cx="1163488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100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/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87.5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43668" y="2027438"/>
            <a:ext cx="1040487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>
                <a:ln w="0"/>
                <a:latin typeface="TH SarabunPSK" pitchFamily="34" charset="-34"/>
                <a:cs typeface="+mj-cs"/>
              </a:rPr>
              <a:t>ระดับ 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66835" y="1952620"/>
            <a:ext cx="939883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88.76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35576" y="3366957"/>
            <a:ext cx="1334545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รพช.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7</a:t>
            </a:r>
            <a:r>
              <a:rPr lang="en-US" sz="2000" b="1" dirty="0">
                <a:ln w="0"/>
                <a:latin typeface="TH SarabunPSK" pitchFamily="34" charset="-34"/>
                <a:cs typeface="+mj-cs"/>
              </a:rPr>
              <a:t>0%</a:t>
            </a:r>
            <a:endParaRPr lang="th-TH" sz="2000" b="1" dirty="0">
              <a:ln w="0"/>
              <a:latin typeface="TH SarabunPSK" pitchFamily="34" charset="-34"/>
              <a:cs typeface="+mj-cs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317313" y="2875523"/>
            <a:ext cx="1229077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รพท.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0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%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6868" y="2657819"/>
            <a:ext cx="2675050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96349" y="3338510"/>
            <a:ext cx="926911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รอ</a:t>
            </a:r>
            <a:r>
              <a:rPr lang="en-US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APP</a:t>
            </a:r>
            <a:endParaRPr lang="th-TH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9030347" y="3976124"/>
            <a:ext cx="2613762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9030347" y="5357592"/>
            <a:ext cx="249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8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28825"/>
            <a:ext cx="1015024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6012" y="94440"/>
            <a:ext cx="10389384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664AC6A-E42E-4613-94CC-90A1562B7048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32937" y="50638"/>
            <a:ext cx="10799989" cy="96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3200" b="1" dirty="0">
              <a:solidFill>
                <a:prstClr val="black"/>
              </a:solidFill>
              <a:latin typeface="Angsana New" panose="02020603050405020304" pitchFamily="18" charset="-34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58986-EC8D-4BB3-A2C8-44420F7F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1C63D0ED-96A9-45BF-9B88-DD3CE106E52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6855" y="4068116"/>
          <a:ext cx="2328709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B0225E-01B4-41D5-8D19-CA9329F73221}"/>
              </a:ext>
            </a:extLst>
          </p:cNvPr>
          <p:cNvGraphicFramePr/>
          <p:nvPr>
            <p:extLst/>
          </p:nvPr>
        </p:nvGraphicFramePr>
        <p:xfrm>
          <a:off x="2699607" y="4068117"/>
          <a:ext cx="2328709" cy="224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BD17DC7-D675-460E-83A2-40D8E2FB9A4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33552" y="1501618"/>
          <a:ext cx="3651873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DDCCBB-66F5-4D3C-B27C-30A6D288DEEA}"/>
              </a:ext>
            </a:extLst>
          </p:cNvPr>
          <p:cNvGraphicFramePr/>
          <p:nvPr>
            <p:extLst/>
          </p:nvPr>
        </p:nvGraphicFramePr>
        <p:xfrm>
          <a:off x="8879988" y="1501618"/>
          <a:ext cx="3234322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B49CC7-5F26-4AC9-9624-500C1EB0F345}"/>
              </a:ext>
            </a:extLst>
          </p:cNvPr>
          <p:cNvSpPr txBox="1"/>
          <p:nvPr/>
        </p:nvSpPr>
        <p:spPr>
          <a:xfrm>
            <a:off x="276853" y="3684115"/>
            <a:ext cx="273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1.1 ข้อมูลบุคลกรสาธารณสุขในปัจจุบัน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1AED-3ED1-47CF-B1CF-8680A7B04E3D}"/>
              </a:ext>
            </a:extLst>
          </p:cNvPr>
          <p:cNvSpPr txBox="1"/>
          <p:nvPr/>
        </p:nvSpPr>
        <p:spPr>
          <a:xfrm>
            <a:off x="5133552" y="1129606"/>
            <a:ext cx="378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1.2 รายงานสถิติกำลังคน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105D0A0-0C50-4A30-BAEC-9CABCE545F30}"/>
              </a:ext>
            </a:extLst>
          </p:cNvPr>
          <p:cNvGraphicFramePr/>
          <p:nvPr>
            <p:extLst/>
          </p:nvPr>
        </p:nvGraphicFramePr>
        <p:xfrm>
          <a:off x="5133553" y="4072456"/>
          <a:ext cx="3412099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DF4D650-AB83-4A03-9EB5-900510D06244}"/>
              </a:ext>
            </a:extLst>
          </p:cNvPr>
          <p:cNvGraphicFramePr/>
          <p:nvPr>
            <p:extLst/>
          </p:nvPr>
        </p:nvGraphicFramePr>
        <p:xfrm>
          <a:off x="8865865" y="4016010"/>
          <a:ext cx="3234322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8261F-9041-479D-ACF9-30B7797DBE7C}"/>
              </a:ext>
            </a:extLst>
          </p:cNvPr>
          <p:cNvSpPr txBox="1"/>
          <p:nvPr/>
        </p:nvSpPr>
        <p:spPr>
          <a:xfrm>
            <a:off x="5133553" y="3698784"/>
            <a:ext cx="378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1.3 การใช้ประโยชน์จากข้อมูล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ACFB9-4B46-463F-8CDE-021E5B46D026}"/>
              </a:ext>
            </a:extLst>
          </p:cNvPr>
          <p:cNvSpPr/>
          <p:nvPr/>
        </p:nvSpPr>
        <p:spPr>
          <a:xfrm>
            <a:off x="320334" y="1823051"/>
            <a:ext cx="4354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</p:spTree>
    <p:extLst>
      <p:ext uri="{BB962C8B-B14F-4D97-AF65-F5344CB8AC3E}">
        <p14:creationId xmlns:p14="http://schemas.microsoft.com/office/powerpoint/2010/main" val="400439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63" y="-38600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32937" y="50638"/>
            <a:ext cx="10908276" cy="101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660DD0-26A8-4664-8352-107D410C1842}"/>
              </a:ext>
            </a:extLst>
          </p:cNvPr>
          <p:cNvSpPr/>
          <p:nvPr/>
        </p:nvSpPr>
        <p:spPr>
          <a:xfrm>
            <a:off x="6708674" y="4553221"/>
            <a:ext cx="1237643" cy="13321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.0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5F442-AFE9-4599-8574-CD67AEBA7F6C}"/>
              </a:ext>
            </a:extLst>
          </p:cNvPr>
          <p:cNvSpPr/>
          <p:nvPr/>
        </p:nvSpPr>
        <p:spPr>
          <a:xfrm>
            <a:off x="8846754" y="4694282"/>
            <a:ext cx="931283" cy="38327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1,815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DC7B97-DA3F-4FC9-A266-4220B084C5A0}"/>
              </a:ext>
            </a:extLst>
          </p:cNvPr>
          <p:cNvSpPr/>
          <p:nvPr/>
        </p:nvSpPr>
        <p:spPr>
          <a:xfrm>
            <a:off x="8848344" y="5239757"/>
            <a:ext cx="928058" cy="4001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3,777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0A922-FA5B-4EF7-8DC0-8A16D930D1B0}"/>
              </a:ext>
            </a:extLst>
          </p:cNvPr>
          <p:cNvSpPr txBox="1"/>
          <p:nvPr/>
        </p:nvSpPr>
        <p:spPr>
          <a:xfrm>
            <a:off x="10450039" y="4928490"/>
            <a:ext cx="8699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98B57-2579-4E15-AE87-AB23CD329C84}"/>
              </a:ext>
            </a:extLst>
          </p:cNvPr>
          <p:cNvSpPr/>
          <p:nvPr/>
        </p:nvSpPr>
        <p:spPr>
          <a:xfrm>
            <a:off x="1396443" y="1603984"/>
            <a:ext cx="2535242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800" dirty="0">
              <a:cs typeface="+mj-cs"/>
            </a:endParaRP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E183CEA2-F6BA-446C-A778-B9B29F7299C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96443" y="2356063"/>
          <a:ext cx="3035839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7A313B7-7812-4B29-B69E-B9C199D1DB56}"/>
              </a:ext>
            </a:extLst>
          </p:cNvPr>
          <p:cNvSpPr/>
          <p:nvPr/>
        </p:nvSpPr>
        <p:spPr>
          <a:xfrm>
            <a:off x="6708674" y="1594560"/>
            <a:ext cx="2813682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800" dirty="0"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71279C-FBFA-4A44-B3D3-50227DABB580}"/>
              </a:ext>
            </a:extLst>
          </p:cNvPr>
          <p:cNvSpPr/>
          <p:nvPr/>
        </p:nvSpPr>
        <p:spPr>
          <a:xfrm>
            <a:off x="6708674" y="2329132"/>
            <a:ext cx="1240000" cy="117257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9EAE44D9-1D78-4C57-81D5-DC19CFD4D0F1}"/>
              </a:ext>
            </a:extLst>
          </p:cNvPr>
          <p:cNvSpPr/>
          <p:nvPr/>
        </p:nvSpPr>
        <p:spPr>
          <a:xfrm>
            <a:off x="7948674" y="2660815"/>
            <a:ext cx="479005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996C2-FD2C-407F-A36C-E628A9ED9C16}"/>
              </a:ext>
            </a:extLst>
          </p:cNvPr>
          <p:cNvSpPr/>
          <p:nvPr/>
        </p:nvSpPr>
        <p:spPr>
          <a:xfrm>
            <a:off x="8679035" y="2302514"/>
            <a:ext cx="955326" cy="3939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DED82-DA3E-48C8-ADCD-E120A671340A}"/>
              </a:ext>
            </a:extLst>
          </p:cNvPr>
          <p:cNvSpPr/>
          <p:nvPr/>
        </p:nvSpPr>
        <p:spPr>
          <a:xfrm>
            <a:off x="8679035" y="2922656"/>
            <a:ext cx="955326" cy="38749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1,953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B464D7E-17D6-4091-8F2C-3662DEE2AE95}"/>
              </a:ext>
            </a:extLst>
          </p:cNvPr>
          <p:cNvSpPr/>
          <p:nvPr/>
        </p:nvSpPr>
        <p:spPr>
          <a:xfrm>
            <a:off x="8298481" y="2711100"/>
            <a:ext cx="1689821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A9EF7DB8-53FC-4AE4-9A84-906F3C33397C}"/>
              </a:ext>
            </a:extLst>
          </p:cNvPr>
          <p:cNvSpPr/>
          <p:nvPr/>
        </p:nvSpPr>
        <p:spPr>
          <a:xfrm>
            <a:off x="9828567" y="2660816"/>
            <a:ext cx="448440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6FB5C-5359-416B-B674-5041CC4D75F2}"/>
              </a:ext>
            </a:extLst>
          </p:cNvPr>
          <p:cNvSpPr txBox="1"/>
          <p:nvPr/>
        </p:nvSpPr>
        <p:spPr>
          <a:xfrm>
            <a:off x="10396184" y="2549295"/>
            <a:ext cx="9553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1F7D9-9141-4BB8-A002-F7C9541880C4}"/>
              </a:ext>
            </a:extLst>
          </p:cNvPr>
          <p:cNvSpPr/>
          <p:nvPr/>
        </p:nvSpPr>
        <p:spPr>
          <a:xfrm>
            <a:off x="6712530" y="3839815"/>
            <a:ext cx="31629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800" dirty="0">
              <a:cs typeface="+mj-cs"/>
            </a:endParaRPr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8C4148C4-D4EE-4685-B462-48348B4201F6}"/>
              </a:ext>
            </a:extLst>
          </p:cNvPr>
          <p:cNvSpPr/>
          <p:nvPr/>
        </p:nvSpPr>
        <p:spPr>
          <a:xfrm>
            <a:off x="7964225" y="5007779"/>
            <a:ext cx="479005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726BB445-CEA9-4194-823F-5C00552FC755}"/>
              </a:ext>
            </a:extLst>
          </p:cNvPr>
          <p:cNvSpPr/>
          <p:nvPr/>
        </p:nvSpPr>
        <p:spPr>
          <a:xfrm>
            <a:off x="8437372" y="5058064"/>
            <a:ext cx="1689821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21D4847F-59DC-4D92-9387-90456451DB46}"/>
              </a:ext>
            </a:extLst>
          </p:cNvPr>
          <p:cNvSpPr/>
          <p:nvPr/>
        </p:nvSpPr>
        <p:spPr>
          <a:xfrm>
            <a:off x="9925083" y="5007780"/>
            <a:ext cx="448440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5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63" y="-38600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32937" y="50637"/>
            <a:ext cx="10908276" cy="101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F531AF-56B2-4E2D-B38A-DE6786579294}"/>
              </a:ext>
            </a:extLst>
          </p:cNvPr>
          <p:cNvGraphicFramePr/>
          <p:nvPr>
            <p:extLst/>
          </p:nvPr>
        </p:nvGraphicFramePr>
        <p:xfrm>
          <a:off x="598789" y="1649393"/>
          <a:ext cx="4872091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BABC71-A107-48B7-94CF-78934F751BB6}"/>
              </a:ext>
            </a:extLst>
          </p:cNvPr>
          <p:cNvSpPr txBox="1"/>
          <p:nvPr/>
        </p:nvSpPr>
        <p:spPr>
          <a:xfrm>
            <a:off x="598789" y="4883287"/>
            <a:ext cx="4664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ผลการดำเนินงาน 20 หน่วย คิดเป็นร้อยละ 100</a:t>
            </a:r>
            <a:endParaRPr lang="th-TH" sz="2000" dirty="0">
              <a:latin typeface="TH SarabunIT๙" panose="020B0500040200020003" pitchFamily="34" charset="-34"/>
              <a:cs typeface="+mj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25E2AC9-8DF0-4C1E-B759-BC5B88ED5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82117"/>
              </p:ext>
            </p:extLst>
          </p:nvPr>
        </p:nvGraphicFramePr>
        <p:xfrm>
          <a:off x="5883355" y="1656895"/>
          <a:ext cx="6105825" cy="319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A89710F-6CFF-4467-9577-3FEBF5965F73}"/>
              </a:ext>
            </a:extLst>
          </p:cNvPr>
          <p:cNvSpPr txBox="1"/>
          <p:nvPr/>
        </p:nvSpPr>
        <p:spPr>
          <a:xfrm>
            <a:off x="5883355" y="4882115"/>
            <a:ext cx="51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96AE-BDB6-498D-89DA-64F93AE5E193}"/>
              </a:ext>
            </a:extLst>
          </p:cNvPr>
          <p:cNvSpPr txBox="1"/>
          <p:nvPr/>
        </p:nvSpPr>
        <p:spPr>
          <a:xfrm>
            <a:off x="1930510" y="1195230"/>
            <a:ext cx="227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5C2-09F5-4527-AEBC-D1B9D70028A8}"/>
              </a:ext>
            </a:extLst>
          </p:cNvPr>
          <p:cNvSpPr txBox="1"/>
          <p:nvPr/>
        </p:nvSpPr>
        <p:spPr>
          <a:xfrm>
            <a:off x="7083568" y="1191385"/>
            <a:ext cx="227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491E0-FEEC-48FA-8AC4-9D92DA38CCB9}"/>
              </a:ext>
            </a:extLst>
          </p:cNvPr>
          <p:cNvSpPr txBox="1"/>
          <p:nvPr/>
        </p:nvSpPr>
        <p:spPr>
          <a:xfrm>
            <a:off x="9015905" y="1185673"/>
            <a:ext cx="218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val="1605718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753" y="161687"/>
            <a:ext cx="5080122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7753" y="1403095"/>
            <a:ext cx="104023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17925"/>
              </p:ext>
            </p:extLst>
          </p:nvPr>
        </p:nvGraphicFramePr>
        <p:xfrm>
          <a:off x="668499" y="3100548"/>
          <a:ext cx="1095190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54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7636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8" y="2252869"/>
            <a:ext cx="82821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C243CEE-A267-46BD-8B6C-04EEAC8F4E6B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970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3" y="161687"/>
            <a:ext cx="5080122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7752" y="1403095"/>
            <a:ext cx="47450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7122"/>
              </p:ext>
            </p:extLst>
          </p:nvPr>
        </p:nvGraphicFramePr>
        <p:xfrm>
          <a:off x="602921" y="3063997"/>
          <a:ext cx="10951909" cy="22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442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056466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มีการใช้ใบสั่งยาอิเล็คโทรนิค</a:t>
                      </a:r>
                      <a:r>
                        <a:rPr lang="th-TH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0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1" y="2218853"/>
            <a:ext cx="82821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7AE7FE3-03A3-4306-9649-F9932F169324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748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7753" y="1533725"/>
            <a:ext cx="536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65381"/>
              </p:ext>
            </p:extLst>
          </p:nvPr>
        </p:nvGraphicFramePr>
        <p:xfrm>
          <a:off x="668499" y="2815322"/>
          <a:ext cx="1095190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54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7636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รอโปรแกรมจากกระทรวง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1" y="1966892"/>
            <a:ext cx="828210" cy="8248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9D2C202-F694-41AA-8298-4122CDA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13" y="161687"/>
            <a:ext cx="5080122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C7CFFC-7527-4A28-8EA6-ED6F94383F10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9076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383168"/>
              </p:ext>
            </p:extLst>
          </p:nvPr>
        </p:nvGraphicFramePr>
        <p:xfrm>
          <a:off x="546781" y="1849444"/>
          <a:ext cx="3743384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563413" y="1273102"/>
            <a:ext cx="372675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95157"/>
              </p:ext>
            </p:extLst>
          </p:nvPr>
        </p:nvGraphicFramePr>
        <p:xfrm>
          <a:off x="563414" y="4427186"/>
          <a:ext cx="3021532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102043" y="75756"/>
            <a:ext cx="1919027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88172" y="1071703"/>
            <a:ext cx="3372539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22669" y="1278840"/>
              <a:ext cx="74487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56291" y="1269501"/>
              <a:ext cx="66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71155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47799" y="3429000"/>
              <a:ext cx="42934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57620" y="4786548"/>
              <a:ext cx="89378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4842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4206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77157"/>
              </p:ext>
            </p:extLst>
          </p:nvPr>
        </p:nvGraphicFramePr>
        <p:xfrm>
          <a:off x="7537285" y="1260485"/>
          <a:ext cx="4168376" cy="335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rgbClr val="B4C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63" marR="9563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356"/>
              </p:ext>
            </p:extLst>
          </p:nvPr>
        </p:nvGraphicFramePr>
        <p:xfrm>
          <a:off x="6398216" y="4851719"/>
          <a:ext cx="5307445" cy="13649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6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95404" y="3227997"/>
            <a:ext cx="5056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705787" y="2599013"/>
            <a:ext cx="908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26423" y="3298248"/>
            <a:ext cx="685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41769" y="3367438"/>
            <a:ext cx="581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98F5C661-A7A2-47EE-B8B2-479F29CCFE1A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" y="11566"/>
            <a:ext cx="12230832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446412" y="1699937"/>
            <a:ext cx="3964646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35024"/>
              </p:ext>
            </p:extLst>
          </p:nvPr>
        </p:nvGraphicFramePr>
        <p:xfrm>
          <a:off x="7298815" y="4865895"/>
          <a:ext cx="4790959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857" marR="6885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0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9451"/>
              </p:ext>
            </p:extLst>
          </p:nvPr>
        </p:nvGraphicFramePr>
        <p:xfrm>
          <a:off x="7319921" y="1579707"/>
          <a:ext cx="4769852" cy="3252231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41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2000" kern="120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2000" b="0" kern="120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เครื่องมือคุณภาพตามบริบท และเชื่อมโยงสู่งานประจำ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328989" y="434329"/>
            <a:ext cx="1751761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79158" y="1444573"/>
            <a:ext cx="2844627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2338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9408" y="1225181"/>
              <a:ext cx="64772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67866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0478" y="3440287"/>
              <a:ext cx="4399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0789" y="4156932"/>
              <a:ext cx="92156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9011" y="4774784"/>
              <a:ext cx="853689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4201" y="5253600"/>
              <a:ext cx="7275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30915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graphicFrame>
        <p:nvGraphicFramePr>
          <p:cNvPr id="29" name="แผนภูมิ 28"/>
          <p:cNvGraphicFramePr/>
          <p:nvPr>
            <p:extLst>
              <p:ext uri="{D42A27DB-BD31-4B8C-83A1-F6EECF244321}">
                <p14:modId xmlns:p14="http://schemas.microsoft.com/office/powerpoint/2010/main" val="2783256142"/>
              </p:ext>
            </p:extLst>
          </p:nvPr>
        </p:nvGraphicFramePr>
        <p:xfrm>
          <a:off x="309548" y="2396042"/>
          <a:ext cx="4101510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EDCB205A-25CE-48D7-9C9C-32718A480C25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513062" y="1284653"/>
            <a:ext cx="3121424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74910" y="1910213"/>
            <a:ext cx="104544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533520" y="2136977"/>
            <a:ext cx="1070622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6835" y="3549757"/>
            <a:ext cx="5920983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หมู่บ้าน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99249" y="3193833"/>
            <a:ext cx="10223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96303" y="3963411"/>
            <a:ext cx="86621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632958" y="4526078"/>
            <a:ext cx="113178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9302" y="5090171"/>
            <a:ext cx="1160754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68124" y="5793974"/>
            <a:ext cx="1001415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87109" y="5511818"/>
            <a:ext cx="1072232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429001" y="2977383"/>
            <a:ext cx="76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64640" y="3694040"/>
            <a:ext cx="689177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85365" y="6227013"/>
            <a:ext cx="97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59268" y="1067472"/>
            <a:ext cx="118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6835" y="1350490"/>
            <a:ext cx="5920983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32937" y="149575"/>
            <a:ext cx="5261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CC909BE-CB9D-457E-B977-995D9D91A87D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241213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8907" y="1647385"/>
            <a:ext cx="349659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70590"/>
              </p:ext>
            </p:extLst>
          </p:nvPr>
        </p:nvGraphicFramePr>
        <p:xfrm>
          <a:off x="7284168" y="4868049"/>
          <a:ext cx="4644873" cy="1286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9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857" marR="688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857" marR="6885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900069"/>
              </p:ext>
            </p:extLst>
          </p:nvPr>
        </p:nvGraphicFramePr>
        <p:xfrm>
          <a:off x="398907" y="2465057"/>
          <a:ext cx="3496598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88262"/>
              </p:ext>
            </p:extLst>
          </p:nvPr>
        </p:nvGraphicFramePr>
        <p:xfrm>
          <a:off x="7284168" y="1446584"/>
          <a:ext cx="4637416" cy="3291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806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94177" y="148858"/>
            <a:ext cx="1919027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88172" y="1271586"/>
            <a:ext cx="3372539" cy="5229219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1"/>
              <a:ext cx="607701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544141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1" y="2500306"/>
              <a:ext cx="477051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8" y="3401275"/>
              <a:ext cx="371118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4"/>
              <a:ext cx="717165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611232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47307"/>
              <a:ext cx="530017" cy="376258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682656AF-B563-47F7-95A2-928AAE32A68A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59799" y="4203717"/>
            <a:ext cx="5390365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20065" y="3014686"/>
            <a:ext cx="2583371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42916" y="3162536"/>
            <a:ext cx="1824133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4394" y="3167390"/>
            <a:ext cx="14722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40107" y="1624158"/>
            <a:ext cx="10229750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31784" y="161687"/>
            <a:ext cx="4923198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ABAAB60-C2D6-4F6A-BBE3-414FF4CDEEE7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32936" y="6939"/>
            <a:ext cx="10192636" cy="118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ระดับ</a:t>
            </a:r>
            <a:r>
              <a:rPr lang="th-TH" sz="38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ความสำเร็จ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321CCBD7-3CFB-49D8-82EE-25B0655C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759203"/>
              </p:ext>
            </p:extLst>
          </p:nvPr>
        </p:nvGraphicFramePr>
        <p:xfrm>
          <a:off x="1247107" y="1586799"/>
          <a:ext cx="10131046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65523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065523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ตรวจสอบภายใน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การดำเนินงานประจำปี 2562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การประเมินระบบควบคุมภายใน 5 มิติ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(คณะกรรมการระดับอำเภอ 90)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u="sng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ประเมินระบบควบคุมภายในด้วยระบบ </a:t>
                      </a:r>
                      <a:r>
                        <a:rPr lang="en-US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endParaRPr lang="th-TH" sz="2400" u="none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ประเมินตามแนวทางการตรวจสอบงบการเงิน</a:t>
                      </a:r>
                      <a:endParaRPr lang="th-TH" sz="2400" u="none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74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1036917" y="-342711"/>
            <a:ext cx="964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11</a:t>
            </a:r>
            <a:endParaRPr lang="th-TH" sz="8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8" name="รูปหกเหลี่ยม 47"/>
          <p:cNvSpPr/>
          <p:nvPr/>
        </p:nvSpPr>
        <p:spPr>
          <a:xfrm>
            <a:off x="6643691" y="2358136"/>
            <a:ext cx="1840595" cy="1476884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2" cstate="print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รูปหกเหลี่ยม 48"/>
          <p:cNvSpPr/>
          <p:nvPr/>
        </p:nvSpPr>
        <p:spPr>
          <a:xfrm>
            <a:off x="9734218" y="2326655"/>
            <a:ext cx="1875642" cy="1505006"/>
          </a:xfrm>
          <a:prstGeom prst="hexagon">
            <a:avLst>
              <a:gd name="adj" fmla="val 25000"/>
              <a:gd name="vf" fmla="val 115470"/>
            </a:avLst>
          </a:prstGeom>
          <a:blipFill rotWithShape="1">
            <a:blip r:embed="rId3" cstate="print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รูปหกเหลี่ยม 49"/>
          <p:cNvSpPr/>
          <p:nvPr/>
        </p:nvSpPr>
        <p:spPr>
          <a:xfrm>
            <a:off x="8178085" y="3096578"/>
            <a:ext cx="1864479" cy="1496048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7000" b="-37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รูปหกเหลี่ยม 50"/>
          <p:cNvSpPr/>
          <p:nvPr/>
        </p:nvSpPr>
        <p:spPr>
          <a:xfrm>
            <a:off x="8176292" y="1583889"/>
            <a:ext cx="1840595" cy="1476884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000" r="-7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452" y="4835902"/>
            <a:ext cx="1632728" cy="935988"/>
          </a:xfrm>
          <a:prstGeom prst="rect">
            <a:avLst/>
          </a:prstGeom>
        </p:spPr>
      </p:pic>
      <p:pic>
        <p:nvPicPr>
          <p:cNvPr id="32" name="Picture 3" descr="C:\Users\บจก มีดีคอมเซ็นเตอร์\Desktop\ดาวน์โหลด.png"/>
          <p:cNvPicPr>
            <a:picLocks noChangeAspect="1" noChangeArrowheads="1"/>
          </p:cNvPicPr>
          <p:nvPr/>
        </p:nvPicPr>
        <p:blipFill>
          <a:blip r:embed="rId7"/>
          <a:srcRect l="26531" t="29753" r="53061" b="49839"/>
          <a:stretch>
            <a:fillRect/>
          </a:stretch>
        </p:blipFill>
        <p:spPr bwMode="auto">
          <a:xfrm>
            <a:off x="6758695" y="3904148"/>
            <a:ext cx="1218787" cy="910795"/>
          </a:xfrm>
          <a:prstGeom prst="rect">
            <a:avLst/>
          </a:prstGeom>
          <a:noFill/>
        </p:spPr>
      </p:pic>
      <p:pic>
        <p:nvPicPr>
          <p:cNvPr id="33" name="Picture 2" descr="C:\Users\บจก มีดีคอมเซ็นเตอร์\Downloads\icon\medical-icons_23-2147515140.jpg"/>
          <p:cNvPicPr>
            <a:picLocks noChangeAspect="1" noChangeArrowheads="1"/>
          </p:cNvPicPr>
          <p:nvPr/>
        </p:nvPicPr>
        <p:blipFill>
          <a:blip r:embed="rId8"/>
          <a:srcRect l="72764" t="3274" r="4472" b="76358"/>
          <a:stretch>
            <a:fillRect/>
          </a:stretch>
        </p:blipFill>
        <p:spPr bwMode="auto">
          <a:xfrm>
            <a:off x="7547312" y="4708338"/>
            <a:ext cx="1218787" cy="1086109"/>
          </a:xfrm>
          <a:prstGeom prst="rect">
            <a:avLst/>
          </a:prstGeom>
          <a:noFill/>
        </p:spPr>
      </p:pic>
      <p:pic>
        <p:nvPicPr>
          <p:cNvPr id="34" name="Picture 8" descr="C:\Users\บจก มีดีคอมเซ็นเตอร์\Desktop\stock-vector-insurance-icons-set-vector-illustration-232737673.jpg"/>
          <p:cNvPicPr>
            <a:picLocks noChangeAspect="1" noChangeArrowheads="1"/>
          </p:cNvPicPr>
          <p:nvPr/>
        </p:nvPicPr>
        <p:blipFill>
          <a:blip r:embed="rId9"/>
          <a:srcRect l="23891" t="52307" r="50512" b="29712"/>
          <a:stretch>
            <a:fillRect/>
          </a:stretch>
        </p:blipFill>
        <p:spPr bwMode="auto">
          <a:xfrm>
            <a:off x="10220552" y="3919273"/>
            <a:ext cx="1632728" cy="908333"/>
          </a:xfrm>
          <a:prstGeom prst="rect">
            <a:avLst/>
          </a:prstGeom>
          <a:noFill/>
        </p:spPr>
      </p:pic>
      <p:pic>
        <p:nvPicPr>
          <p:cNvPr id="35" name="รูปภาพ 81" descr="สมอง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85663" y="4927737"/>
            <a:ext cx="1088223" cy="752319"/>
          </a:xfrm>
          <a:prstGeom prst="rect">
            <a:avLst/>
          </a:prstGeom>
        </p:spPr>
      </p:pic>
      <p:pic>
        <p:nvPicPr>
          <p:cNvPr id="36" name="รูปภาพ 75" descr="เบาหวาน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21647" y="4786263"/>
            <a:ext cx="1097725" cy="1035269"/>
          </a:xfrm>
          <a:prstGeom prst="rect">
            <a:avLst/>
          </a:prstGeom>
        </p:spPr>
      </p:pic>
      <p:sp>
        <p:nvSpPr>
          <p:cNvPr id="39" name="Subtitle 2">
            <a:extLst>
              <a:ext uri="{FF2B5EF4-FFF2-40B4-BE49-F238E27FC236}">
                <a16:creationId xmlns:a16="http://schemas.microsoft.com/office/drawing/2014/main" id="{A29E6C9A-FE5A-4E4F-ACAE-5D585ACB668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36852F6-24DF-45B2-A166-EC4288577627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989" y="28825"/>
            <a:ext cx="1015024" cy="1010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3D324E-78C8-49A5-A769-DED8F77999C8}"/>
              </a:ext>
            </a:extLst>
          </p:cNvPr>
          <p:cNvSpPr txBox="1"/>
          <p:nvPr/>
        </p:nvSpPr>
        <p:spPr>
          <a:xfrm>
            <a:off x="1337610" y="149576"/>
            <a:ext cx="37802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จุดเน้น เขตสุขภาพที่ 11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77A9D6-FF48-4EC0-B759-9D13952213FC}"/>
              </a:ext>
            </a:extLst>
          </p:cNvPr>
          <p:cNvGrpSpPr/>
          <p:nvPr/>
        </p:nvGrpSpPr>
        <p:grpSpPr>
          <a:xfrm>
            <a:off x="1082929" y="2656110"/>
            <a:ext cx="2685962" cy="2668811"/>
            <a:chOff x="1082929" y="2656110"/>
            <a:chExt cx="2685962" cy="266881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3D62EBC-4DA5-4478-93B7-F38DD685C9A0}"/>
                </a:ext>
              </a:extLst>
            </p:cNvPr>
            <p:cNvSpPr/>
            <p:nvPr/>
          </p:nvSpPr>
          <p:spPr>
            <a:xfrm>
              <a:off x="1158144" y="2656110"/>
              <a:ext cx="2610747" cy="25952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F3A43B-0162-4E69-8A60-E95EA9EA4A66}"/>
                </a:ext>
              </a:extLst>
            </p:cNvPr>
            <p:cNvSpPr/>
            <p:nvPr/>
          </p:nvSpPr>
          <p:spPr>
            <a:xfrm>
              <a:off x="1289410" y="2786599"/>
              <a:ext cx="2348214" cy="23343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61AB61-DD7F-4ED7-91A0-50A32454B314}"/>
                </a:ext>
              </a:extLst>
            </p:cNvPr>
            <p:cNvSpPr/>
            <p:nvPr/>
          </p:nvSpPr>
          <p:spPr>
            <a:xfrm>
              <a:off x="1082929" y="2656110"/>
              <a:ext cx="1375281" cy="2668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C82CD3E-6745-42D3-8A5C-D5845E77AA0D}"/>
              </a:ext>
            </a:extLst>
          </p:cNvPr>
          <p:cNvSpPr/>
          <p:nvPr/>
        </p:nvSpPr>
        <p:spPr>
          <a:xfrm rot="442488">
            <a:off x="3368665" y="1821862"/>
            <a:ext cx="998684" cy="973443"/>
          </a:xfrm>
          <a:prstGeom prst="wedgeEllipseCallout">
            <a:avLst/>
          </a:prstGeom>
          <a:solidFill>
            <a:srgbClr val="E34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93C7BE0D-ACE9-4E85-ACFE-C6B8E98B3732}"/>
              </a:ext>
            </a:extLst>
          </p:cNvPr>
          <p:cNvSpPr/>
          <p:nvPr/>
        </p:nvSpPr>
        <p:spPr>
          <a:xfrm rot="3681824">
            <a:off x="4053463" y="3265873"/>
            <a:ext cx="998684" cy="960738"/>
          </a:xfrm>
          <a:prstGeom prst="wedgeEllipseCallo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7961C0A4-2FA8-484F-89BD-2C7D78E71D81}"/>
              </a:ext>
            </a:extLst>
          </p:cNvPr>
          <p:cNvSpPr/>
          <p:nvPr/>
        </p:nvSpPr>
        <p:spPr>
          <a:xfrm rot="6723254">
            <a:off x="3570231" y="4833433"/>
            <a:ext cx="998684" cy="1017295"/>
          </a:xfrm>
          <a:prstGeom prst="wedgeEllipseCallou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897F22F7-9510-4128-B886-B2203A1B762D}"/>
              </a:ext>
            </a:extLst>
          </p:cNvPr>
          <p:cNvSpPr/>
          <p:nvPr/>
        </p:nvSpPr>
        <p:spPr>
          <a:xfrm rot="10800000">
            <a:off x="1591477" y="5554996"/>
            <a:ext cx="998684" cy="881757"/>
          </a:xfrm>
          <a:prstGeom prst="wedgeEllipse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82938033-029D-40BC-B078-578048211C69}"/>
              </a:ext>
            </a:extLst>
          </p:cNvPr>
          <p:cNvSpPr/>
          <p:nvPr/>
        </p:nvSpPr>
        <p:spPr>
          <a:xfrm rot="20199827">
            <a:off x="1709583" y="1392428"/>
            <a:ext cx="998684" cy="949258"/>
          </a:xfrm>
          <a:prstGeom prst="wedgeEllipseCallout">
            <a:avLst/>
          </a:prstGeom>
          <a:solidFill>
            <a:srgbClr val="FCB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2A90777-8EA4-4C4B-9319-45181B7BD0EF}"/>
              </a:ext>
            </a:extLst>
          </p:cNvPr>
          <p:cNvSpPr/>
          <p:nvPr/>
        </p:nvSpPr>
        <p:spPr>
          <a:xfrm>
            <a:off x="2163497" y="2590866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FCB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65AFB97F-9B44-4E42-8476-A04B287B5F24}"/>
              </a:ext>
            </a:extLst>
          </p:cNvPr>
          <p:cNvSpPr/>
          <p:nvPr/>
        </p:nvSpPr>
        <p:spPr>
          <a:xfrm>
            <a:off x="3230131" y="2943604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E34E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0E18EADA-C7EC-420C-8FAC-87A68CD8896C}"/>
              </a:ext>
            </a:extLst>
          </p:cNvPr>
          <p:cNvSpPr/>
          <p:nvPr/>
        </p:nvSpPr>
        <p:spPr>
          <a:xfrm>
            <a:off x="3513607" y="3702497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92DDFF9C-1567-4237-B6C6-7CC1CF7E5D99}"/>
              </a:ext>
            </a:extLst>
          </p:cNvPr>
          <p:cNvSpPr/>
          <p:nvPr/>
        </p:nvSpPr>
        <p:spPr>
          <a:xfrm>
            <a:off x="3227711" y="4610047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343F09F2-A107-4578-B625-FB3336A65410}"/>
              </a:ext>
            </a:extLst>
          </p:cNvPr>
          <p:cNvSpPr/>
          <p:nvPr/>
        </p:nvSpPr>
        <p:spPr>
          <a:xfrm>
            <a:off x="2123397" y="5038107"/>
            <a:ext cx="330991" cy="278529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25C4B4-5443-4C44-97DD-DC8FF8441437}"/>
              </a:ext>
            </a:extLst>
          </p:cNvPr>
          <p:cNvSpPr/>
          <p:nvPr/>
        </p:nvSpPr>
        <p:spPr>
          <a:xfrm>
            <a:off x="1253210" y="3060773"/>
            <a:ext cx="2082061" cy="1868155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5612A0-E34C-42E0-8F4D-8A7640FD25FA}"/>
              </a:ext>
            </a:extLst>
          </p:cNvPr>
          <p:cNvSpPr txBox="1"/>
          <p:nvPr/>
        </p:nvSpPr>
        <p:spPr>
          <a:xfrm>
            <a:off x="1991730" y="1301073"/>
            <a:ext cx="465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1D9C86-2A30-47AC-9C0E-28D3C21084B0}"/>
              </a:ext>
            </a:extLst>
          </p:cNvPr>
          <p:cNvSpPr txBox="1"/>
          <p:nvPr/>
        </p:nvSpPr>
        <p:spPr>
          <a:xfrm>
            <a:off x="3537550" y="1742824"/>
            <a:ext cx="627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47C8DE-7024-4CA1-9D4B-01C539058489}"/>
              </a:ext>
            </a:extLst>
          </p:cNvPr>
          <p:cNvSpPr txBox="1"/>
          <p:nvPr/>
        </p:nvSpPr>
        <p:spPr>
          <a:xfrm>
            <a:off x="4264394" y="3167523"/>
            <a:ext cx="530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CDED8D-FCAB-4243-ABC4-806E5775CB5C}"/>
              </a:ext>
            </a:extLst>
          </p:cNvPr>
          <p:cNvSpPr txBox="1"/>
          <p:nvPr/>
        </p:nvSpPr>
        <p:spPr>
          <a:xfrm>
            <a:off x="3855686" y="4756227"/>
            <a:ext cx="489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R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98AE86-93A6-40AE-8BE9-81C7504E04C8}"/>
              </a:ext>
            </a:extLst>
          </p:cNvPr>
          <p:cNvSpPr txBox="1"/>
          <p:nvPr/>
        </p:nvSpPr>
        <p:spPr>
          <a:xfrm>
            <a:off x="1836582" y="5429734"/>
            <a:ext cx="508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BCF83-BF88-479C-B6F6-34B04F0E3984}"/>
              </a:ext>
            </a:extLst>
          </p:cNvPr>
          <p:cNvSpPr txBox="1"/>
          <p:nvPr/>
        </p:nvSpPr>
        <p:spPr>
          <a:xfrm>
            <a:off x="1757074" y="3533185"/>
            <a:ext cx="1074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JOB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9141" y="5949277"/>
            <a:ext cx="210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Transformation  Digital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5203" y="5260949"/>
            <a:ext cx="18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ational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Drug Use / RTI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6118" y="3631466"/>
            <a:ext cx="22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ging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Population Heath Care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9411" y="2216495"/>
            <a:ext cx="160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arine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Public Health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4939" y="1769909"/>
            <a:ext cx="11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troke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&amp; NCDs</a:t>
            </a:r>
            <a:endParaRPr lang="th-T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13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7014" y="106330"/>
            <a:ext cx="1296130" cy="1250576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41893" y="1250576"/>
            <a:ext cx="3522409" cy="4297680"/>
          </a:xfrm>
          <a:prstGeom prst="flowChartMagneticTape">
            <a:avLst/>
          </a:prstGeom>
          <a:solidFill>
            <a:srgbClr val="F53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THANK  </a:t>
            </a:r>
          </a:p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th-TH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A38DD-D231-436A-830F-3A11E2D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302" y="184508"/>
            <a:ext cx="5943139" cy="536374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A68345E-A11A-4012-9907-EED6200A7047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1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24" y="946871"/>
            <a:ext cx="4552771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513062" y="1271400"/>
            <a:ext cx="3121424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80597" y="2119264"/>
            <a:ext cx="49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93433" y="2132068"/>
            <a:ext cx="52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22748" y="1313505"/>
            <a:ext cx="3811794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21870" y="61972"/>
            <a:ext cx="1015024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99902" y="2971520"/>
            <a:ext cx="42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79087" y="3574988"/>
            <a:ext cx="38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323363" y="4470220"/>
            <a:ext cx="59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79437" y="4868679"/>
            <a:ext cx="61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38776" y="5609282"/>
            <a:ext cx="46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34542" y="5368639"/>
            <a:ext cx="53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59268" y="802432"/>
            <a:ext cx="118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99054" y="1822726"/>
            <a:ext cx="586851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601078" y="3093785"/>
            <a:ext cx="510783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102732" y="3244067"/>
            <a:ext cx="580445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47206" y="1448226"/>
            <a:ext cx="580445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915190" y="1798774"/>
            <a:ext cx="586851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99055" y="3844020"/>
            <a:ext cx="586851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728209" y="4448381"/>
            <a:ext cx="580445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38568" y="5063273"/>
            <a:ext cx="68653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44892" y="5267866"/>
            <a:ext cx="580445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46312" y="5782009"/>
            <a:ext cx="586851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711810" y="5666774"/>
            <a:ext cx="586851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32937" y="144151"/>
            <a:ext cx="34574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429001" y="2977383"/>
            <a:ext cx="76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64640" y="3694040"/>
            <a:ext cx="689177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85365" y="6227013"/>
            <a:ext cx="97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59268" y="1067472"/>
            <a:ext cx="118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15D985E-9814-467E-A7CC-FD16D5178987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604445" y="5733402"/>
            <a:ext cx="4175488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32937" y="149575"/>
            <a:ext cx="3216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9896" y="1838988"/>
          <a:ext cx="4781195" cy="3024927"/>
        </p:xfrm>
        <a:graphic>
          <a:graphicData uri="http://schemas.openxmlformats.org/drawingml/2006/table">
            <a:tbl>
              <a:tblPr/>
              <a:tblGrid>
                <a:gridCol w="209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857" marR="68857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79895" y="4937729"/>
            <a:ext cx="4781195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909643" y="1934418"/>
            <a:ext cx="1327701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604444" y="1445084"/>
            <a:ext cx="4175489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B810744-87B9-4AA3-95A9-01EE55BB67DA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1" y="161687"/>
            <a:ext cx="5729630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4620" y="1804997"/>
          <a:ext cx="5921021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57634" y="1738388"/>
          <a:ext cx="3852686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57635" y="1177440"/>
            <a:ext cx="3852686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57635" y="4457797"/>
          <a:ext cx="3852685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57635" y="3953062"/>
            <a:ext cx="3852685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4620" y="1177440"/>
            <a:ext cx="5921020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D1E3752-797A-4F08-99CC-CCCA08CB07C7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1" y="161687"/>
            <a:ext cx="5729630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57635" y="1842646"/>
          <a:ext cx="432309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57635" y="1177440"/>
            <a:ext cx="432309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57635" y="4710031"/>
          <a:ext cx="432309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57634" y="4111679"/>
            <a:ext cx="432309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60487" y="1958162"/>
          <a:ext cx="6899467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60487" y="1177440"/>
            <a:ext cx="689946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0045EB-78CC-406A-9B5B-EEBE9D60AE6C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1" y="161687"/>
            <a:ext cx="9756334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9678" y="1786332"/>
            <a:ext cx="4835798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2655" y="1786331"/>
            <a:ext cx="4835798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423" y="1206983"/>
            <a:ext cx="65255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8340"/>
              </p:ext>
            </p:extLst>
          </p:nvPr>
        </p:nvGraphicFramePr>
        <p:xfrm>
          <a:off x="1779678" y="5192669"/>
          <a:ext cx="961877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77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809" marR="91809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FDFC1AD4-F630-4608-9D0E-2657A325E91B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50" y="1436603"/>
            <a:ext cx="4704778" cy="4814953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9789" y="2362882"/>
            <a:ext cx="5724486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4000" b="1" dirty="0">
                  <a:latin typeface="Angsana New" panose="02020603050405020304" pitchFamily="18" charset="-34"/>
                  <a:ea typeface="Gulim" pitchFamily="34" charset="-127"/>
                  <a:cs typeface="Angsana New" panose="02020603050405020304" pitchFamily="18" charset="-34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2</a:t>
              </a:r>
              <a:endPara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9789" y="1350881"/>
            <a:ext cx="5724486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ผู้สูงอายุ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800" b="1" dirty="0">
                  <a:latin typeface="TH SarabunPSK" pitchFamily="34" charset="-34"/>
                  <a:cs typeface="+mj-cs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6142" y="4363131"/>
            <a:ext cx="5749654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อุบัติเหตุ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6141" y="5377573"/>
            <a:ext cx="5724486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 err="1">
                  <a:latin typeface="Tahoma" pitchFamily="34" charset="0"/>
                  <a:ea typeface="Gulim" pitchFamily="34" charset="-127"/>
                  <a:cs typeface="+mj-cs"/>
                </a:rPr>
                <a:t>ยาเสพติด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51310" y="3363007"/>
            <a:ext cx="5724486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สารเคมีกำจัดศัตรูพืช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63" y="-60412"/>
            <a:ext cx="12249438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989" y="44929"/>
            <a:ext cx="1015024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87059-9909-4A90-A286-0EC611D93D49}"/>
              </a:ext>
            </a:extLst>
          </p:cNvPr>
          <p:cNvSpPr txBox="1"/>
          <p:nvPr/>
        </p:nvSpPr>
        <p:spPr>
          <a:xfrm>
            <a:off x="1176012" y="196456"/>
            <a:ext cx="5791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86F9ADE-8D5A-4A6F-8E24-4D130595A7F8}"/>
              </a:ext>
            </a:extLst>
          </p:cNvPr>
          <p:cNvSpPr txBox="1">
            <a:spLocks/>
          </p:cNvSpPr>
          <p:nvPr/>
        </p:nvSpPr>
        <p:spPr>
          <a:xfrm>
            <a:off x="4063" y="6557958"/>
            <a:ext cx="12249438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3397</Words>
  <Application>Microsoft Office PowerPoint</Application>
  <PresentationFormat>Custom</PresentationFormat>
  <Paragraphs>641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Kodchasal</vt:lpstr>
      <vt:lpstr>TH SarabunIT๙</vt:lpstr>
      <vt:lpstr>TH SarabunPSK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   คณะที่ 2 Service Plan </vt:lpstr>
      <vt:lpstr>PowerPoint Presentation</vt:lpstr>
      <vt:lpstr>PowerPoint Presentation</vt:lpstr>
      <vt:lpstr>PowerPoint Presentation</vt:lpstr>
      <vt:lpstr>PowerPoint Presentation</vt:lpstr>
      <vt:lpstr>HRH Transformation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100</cp:revision>
  <cp:lastPrinted>2019-04-17T03:09:43Z</cp:lastPrinted>
  <dcterms:created xsi:type="dcterms:W3CDTF">2019-02-26T07:09:19Z</dcterms:created>
  <dcterms:modified xsi:type="dcterms:W3CDTF">2019-04-17T03:23:59Z</dcterms:modified>
</cp:coreProperties>
</file>