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.xml" ContentType="application/vnd.openxmlformats-officedocument.drawingml.chartshapes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theme/themeOverride1.xml" ContentType="application/vnd.openxmlformats-officedocument.themeOverr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1817" r:id="rId2"/>
    <p:sldId id="257" r:id="rId3"/>
    <p:sldId id="259" r:id="rId4"/>
    <p:sldId id="260" r:id="rId5"/>
    <p:sldId id="269" r:id="rId6"/>
    <p:sldId id="270" r:id="rId7"/>
    <p:sldId id="272" r:id="rId8"/>
    <p:sldId id="278" r:id="rId9"/>
    <p:sldId id="290" r:id="rId10"/>
    <p:sldId id="256" r:id="rId11"/>
    <p:sldId id="289" r:id="rId12"/>
    <p:sldId id="279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1890" r:id="rId21"/>
    <p:sldId id="318" r:id="rId22"/>
    <p:sldId id="1876" r:id="rId23"/>
    <p:sldId id="1877" r:id="rId24"/>
    <p:sldId id="1878" r:id="rId25"/>
    <p:sldId id="291" r:id="rId26"/>
    <p:sldId id="293" r:id="rId27"/>
    <p:sldId id="294" r:id="rId28"/>
    <p:sldId id="314" r:id="rId29"/>
    <p:sldId id="310" r:id="rId30"/>
    <p:sldId id="312" r:id="rId31"/>
    <p:sldId id="315" r:id="rId32"/>
    <p:sldId id="1891" r:id="rId33"/>
    <p:sldId id="1874" r:id="rId34"/>
    <p:sldId id="1873" r:id="rId35"/>
    <p:sldId id="323" r:id="rId36"/>
    <p:sldId id="1875" r:id="rId37"/>
    <p:sldId id="1893" r:id="rId38"/>
    <p:sldId id="1888" r:id="rId39"/>
  </p:sldIdLst>
  <p:sldSz cx="12241213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F6F6"/>
    <a:srgbClr val="99FF7A"/>
    <a:srgbClr val="0000CC"/>
    <a:srgbClr val="800080"/>
    <a:srgbClr val="B4C7E7"/>
    <a:srgbClr val="5B9BD5"/>
    <a:srgbClr val="FF0066"/>
    <a:srgbClr val="BEFFAA"/>
    <a:srgbClr val="C1F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90"/>
      </p:cViewPr>
      <p:guideLst>
        <p:guide orient="horz" pos="2160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10.850000000000026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0.38000000000000106</c:v>
                </c:pt>
                <c:pt idx="3">
                  <c:v>0.31000000000000094</c:v>
                </c:pt>
                <c:pt idx="4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917824"/>
        <c:axId val="101919360"/>
      </c:lineChart>
      <c:catAx>
        <c:axId val="10191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19360"/>
        <c:crosses val="autoZero"/>
        <c:auto val="1"/>
        <c:lblAlgn val="ctr"/>
        <c:lblOffset val="100"/>
        <c:noMultiLvlLbl val="0"/>
      </c:catAx>
      <c:valAx>
        <c:axId val="101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1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</a:rPr>
              <a:t>จำนวนการสูญเสียบุคลกร</a:t>
            </a:r>
            <a:r>
              <a:rPr lang="th-TH" sz="1800" b="1" dirty="0">
                <a:solidFill>
                  <a:schemeClr val="tx1"/>
                </a:solidFill>
              </a:rPr>
              <a:t>รวม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41</a:t>
            </a:r>
            <a:r>
              <a:rPr lang="th-TH" sz="1800" b="1" dirty="0">
                <a:solidFill>
                  <a:schemeClr val="tx1"/>
                </a:solidFill>
              </a:rPr>
              <a:t>  </a:t>
            </a:r>
            <a:r>
              <a:rPr lang="th-TH" sz="1800" dirty="0">
                <a:solidFill>
                  <a:schemeClr val="tx1"/>
                </a:solidFill>
              </a:rPr>
              <a:t>คน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39-48A7-97A9-EFCDF203712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39-48A7-97A9-EFCDF203712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39-48A7-97A9-EFCDF203712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039-48A7-97A9-EFCDF20371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พกส.</c:v>
                </c:pt>
                <c:pt idx="3">
                  <c:v>ลูกจ้างชั่วคราว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39-48A7-97A9-EFCDF203712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dirty="0">
                <a:solidFill>
                  <a:schemeClr val="tx1"/>
                </a:solidFill>
              </a:rPr>
              <a:t>ข้อมูลตำแหน่งว่าง . 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5-4162-8088-6652CB573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17798784"/>
        <c:axId val="117800320"/>
      </c:barChart>
      <c:catAx>
        <c:axId val="11779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00320"/>
        <c:crosses val="autoZero"/>
        <c:auto val="1"/>
        <c:lblAlgn val="ctr"/>
        <c:lblOffset val="100"/>
        <c:noMultiLvlLbl val="0"/>
      </c:catAx>
      <c:valAx>
        <c:axId val="11780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987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9-486C-BF46-E18D37CE5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79-486C-BF46-E18D37CE5A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79-486C-BF46-E18D37CE5A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79-486C-BF46-E18D37CE5A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79-486C-BF46-E18D37CE5AB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79-486C-BF46-E18D37CE5AB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79-486C-BF46-E18D37CE5AB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C79-486C-BF46-E18D37CE5AB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79-486C-BF46-E18D37CE5AB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9624448"/>
        <c:axId val="119625984"/>
      </c:barChart>
      <c:catAx>
        <c:axId val="11962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25984"/>
        <c:crosses val="autoZero"/>
        <c:auto val="1"/>
        <c:lblAlgn val="ctr"/>
        <c:lblOffset val="100"/>
        <c:noMultiLvlLbl val="0"/>
      </c:catAx>
      <c:valAx>
        <c:axId val="11962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2444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760765746936908E-2"/>
          <c:y val="4.4706365403890974E-2"/>
          <c:w val="0.90226708925327859"/>
          <c:h val="0.74671502130533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84.179999999999978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9-4184-81E6-2B03D9B3B5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F9-4184-81E6-2B03D9B3B5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9868416"/>
        <c:axId val="119886592"/>
      </c:barChart>
      <c:catAx>
        <c:axId val="11986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86592"/>
        <c:crosses val="autoZero"/>
        <c:auto val="1"/>
        <c:lblAlgn val="ctr"/>
        <c:lblOffset val="100"/>
        <c:noMultiLvlLbl val="0"/>
      </c:catAx>
      <c:valAx>
        <c:axId val="11988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684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748916592861008"/>
          <c:y val="0.88161491208880371"/>
          <c:w val="0.2850216681427824"/>
          <c:h val="7.18777371561262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spc="0" baseline="0">
                <a:solidFill>
                  <a:srgbClr val="070CE9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r>
              <a:rPr lang="th-TH" sz="2400" b="1" dirty="0">
                <a:solidFill>
                  <a:srgbClr val="070CE9"/>
                </a:solidFill>
              </a:rPr>
              <a:t>จำนวน รพ.วิกฤติระดับ 7</a:t>
            </a:r>
          </a:p>
        </c:rich>
      </c:tx>
      <c:layout>
        <c:manualLayout>
          <c:xMode val="edge"/>
          <c:yMode val="edge"/>
          <c:x val="0.24796787075613524"/>
          <c:y val="3.2407407407407496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60"/>
      <c:depthPercent val="9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sideWall>
    <c:back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78652728353444"/>
          <c:y val="0.25215296004666082"/>
          <c:w val="0.74786364757957535"/>
          <c:h val="0.62376494604841215"/>
        </c:manualLayout>
      </c:layout>
      <c:bar3DChart>
        <c:barDir val="col"/>
        <c:grouping val="clustered"/>
        <c:varyColors val="0"/>
        <c:ser>
          <c:idx val="1"/>
          <c:order val="1"/>
          <c:tx>
            <c:strRef>
              <c:f>Sheet1!$A$8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Sheet1!$B$8:$D$8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2-4D90-893F-D3D7815BAD12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Sheet1!$B$9:$D$9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B2-4D90-893F-D3D7815BAD12}"/>
            </c:ext>
          </c:extLst>
        </c:ser>
        <c:ser>
          <c:idx val="3"/>
          <c:order val="3"/>
          <c:tx>
            <c:strRef>
              <c:f>Sheet1!$A$10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Sheet1!$B$10:$D$10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B2-4D90-893F-D3D7815BAD12}"/>
            </c:ext>
          </c:extLst>
        </c:ser>
        <c:ser>
          <c:idx val="4"/>
          <c:order val="4"/>
          <c:tx>
            <c:strRef>
              <c:f>Sheet1!$A$11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Sheet1!$B$11:$D$11</c:f>
              <c:numCache>
                <c:formatCode>#,##0.00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B2-4D90-893F-D3D7815BA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0304000"/>
        <c:axId val="120305920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  <c:pt idx="0">
                        <c:v>ไตรมาส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Sheet1!$B$7:$D$7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2559</c:v>
                      </c:pt>
                      <c:pt idx="1">
                        <c:v>2560</c:v>
                      </c:pt>
                      <c:pt idx="2">
                        <c:v>2561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5B2-4D90-893F-D3D7815BAD12}"/>
                  </c:ext>
                </c:extLst>
              </c15:ser>
            </c15:filteredBarSeries>
          </c:ext>
        </c:extLst>
      </c:bar3DChart>
      <c:catAx>
        <c:axId val="12030400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800" dirty="0">
                    <a:solidFill>
                      <a:srgbClr val="000000"/>
                    </a:solidFill>
                  </a:rPr>
                  <a:t>2559                2560                   2561</a:t>
                </a:r>
              </a:p>
            </c:rich>
          </c:tx>
          <c:layout>
            <c:manualLayout>
              <c:xMode val="edge"/>
              <c:yMode val="edge"/>
              <c:x val="0.180522113574757"/>
              <c:y val="0.8601075386410036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20305920"/>
        <c:crosses val="autoZero"/>
        <c:auto val="1"/>
        <c:lblAlgn val="ctr"/>
        <c:lblOffset val="100"/>
        <c:tickLblSkip val="1"/>
        <c:noMultiLvlLbl val="0"/>
      </c:catAx>
      <c:valAx>
        <c:axId val="120305920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400" dirty="0">
                    <a:solidFill>
                      <a:srgbClr val="000000"/>
                    </a:solidFill>
                  </a:rPr>
                  <a:t>จำนวน(แห่ง)</a:t>
                </a:r>
              </a:p>
            </c:rich>
          </c:tx>
          <c:layout>
            <c:manualLayout>
              <c:xMode val="edge"/>
              <c:yMode val="edge"/>
              <c:x val="5.1398546536188403E-2"/>
              <c:y val="0.17226464509071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rgbClr val="000000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endParaRPr lang="en-US"/>
          </a:p>
        </c:txPr>
        <c:crossAx val="120304000"/>
        <c:crosses val="autoZero"/>
        <c:crossBetween val="between"/>
        <c:majorUnit val="1"/>
      </c:valAx>
      <c:spPr>
        <a:solidFill>
          <a:sysClr val="window" lastClr="FFFFFF">
            <a:lumMod val="85000"/>
          </a:sys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249064260588357"/>
          <c:y val="0.20428186060075817"/>
          <c:w val="0.15439975216819343"/>
          <c:h val="0.36121888125003287"/>
        </c:manualLayout>
      </c:layout>
      <c:overlay val="0"/>
      <c:spPr>
        <a:solidFill>
          <a:schemeClr val="accent5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rgbClr val="000000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>
        <a:lumMod val="85000"/>
      </a:sysClr>
    </a:solidFill>
    <a:ln>
      <a:noFill/>
    </a:ln>
    <a:effectLst/>
  </c:spPr>
  <c:txPr>
    <a:bodyPr/>
    <a:lstStyle/>
    <a:p>
      <a:pPr>
        <a:defRPr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2559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1.8653514877891693E-2"/>
                  <c:y val="4.369663934995935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60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32-4184-B807-AF7892065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80</c:v>
                </c:pt>
                <c:pt idx="2">
                  <c:v>72.73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32-4184-B807-AF7892065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2561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2.487135317052230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32-4184-B807-AF789206533E}"/>
                </c:ext>
              </c:extLst>
            </c:dLbl>
            <c:dLbl>
              <c:idx val="2"/>
              <c:layout>
                <c:manualLayout>
                  <c:x val="5.28516254873597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70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32-4184-B807-AF789206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1323520"/>
        <c:axId val="121325056"/>
        <c:axId val="0"/>
      </c:bar3DChart>
      <c:catAx>
        <c:axId val="121323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21325056"/>
        <c:crosses val="autoZero"/>
        <c:auto val="1"/>
        <c:lblAlgn val="ctr"/>
        <c:lblOffset val="100"/>
        <c:noMultiLvlLbl val="0"/>
      </c:catAx>
      <c:valAx>
        <c:axId val="121325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2132352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 baseline="0">
          <a:latin typeface="TH SarabunPSK" pitchFamily="34" charset="-34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สสจ.</c:v>
                </c:pt>
                <c:pt idx="1">
                  <c:v>สสอ.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 formatCode="General">
                  <c:v>100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121745792"/>
        <c:axId val="121747328"/>
      </c:barChart>
      <c:catAx>
        <c:axId val="121745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121747328"/>
        <c:crosses val="autoZero"/>
        <c:auto val="1"/>
        <c:lblAlgn val="ctr"/>
        <c:lblOffset val="100"/>
        <c:noMultiLvlLbl val="0"/>
      </c:catAx>
      <c:valAx>
        <c:axId val="121747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12174579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solidFill>
            <a:schemeClr val="bg1"/>
          </a:solidFill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2.4208888120352747</c:v>
                </c:pt>
                <c:pt idx="1">
                  <c:v>6.607929515418494</c:v>
                </c:pt>
                <c:pt idx="2">
                  <c:v>4.3184378520465536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D-4B9E-9F9E-BF9DA5AD3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6.7439045478125452</c:v>
                </c:pt>
                <c:pt idx="1">
                  <c:v>8.2599118942731184</c:v>
                </c:pt>
                <c:pt idx="2">
                  <c:v>3.379647014645133</c:v>
                </c:pt>
                <c:pt idx="3">
                  <c:v>4.4300000000000024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D-4B9E-9F9E-BF9DA5AD3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11.013215859030835</c:v>
                </c:pt>
                <c:pt idx="2">
                  <c:v>5.8205031918888483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D-4B9E-9F9E-BF9DA5AD30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1688448"/>
        <c:axId val="101689984"/>
      </c:lineChart>
      <c:catAx>
        <c:axId val="10168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89984"/>
        <c:crosses val="autoZero"/>
        <c:auto val="1"/>
        <c:lblAlgn val="ctr"/>
        <c:lblOffset val="100"/>
        <c:noMultiLvlLbl val="0"/>
      </c:catAx>
      <c:valAx>
        <c:axId val="10168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8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5285176608206"/>
          <c:y val="3.4830849583399458E-2"/>
          <c:w val="0.88344714583357054"/>
          <c:h val="0.653678836595536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18.779999999999987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2-4920-9073-0C6646A63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2-4920-9073-0C6646A639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1744000"/>
        <c:axId val="101745792"/>
      </c:lineChart>
      <c:catAx>
        <c:axId val="10174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45792"/>
        <c:crosses val="autoZero"/>
        <c:auto val="1"/>
        <c:lblAlgn val="ctr"/>
        <c:lblOffset val="100"/>
        <c:noMultiLvlLbl val="0"/>
      </c:catAx>
      <c:valAx>
        <c:axId val="10174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4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20114.498703714053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23950.12999999991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739008"/>
        <c:axId val="61740544"/>
      </c:barChart>
      <c:catAx>
        <c:axId val="61739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61740544"/>
        <c:crosses val="autoZero"/>
        <c:auto val="1"/>
        <c:lblAlgn val="ctr"/>
        <c:lblOffset val="100"/>
        <c:noMultiLvlLbl val="0"/>
      </c:catAx>
      <c:valAx>
        <c:axId val="61740544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txPr>
          <a:bodyPr/>
          <a:lstStyle/>
          <a:p>
            <a:pPr>
              <a:def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6173900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380.84960266849896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9-4431-B4F7-D72CCBCB1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9-4431-B4F7-D72CCBCB17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742.44225778289911</c:v>
                </c:pt>
                <c:pt idx="1">
                  <c:v>420.89503892933465</c:v>
                </c:pt>
                <c:pt idx="2">
                  <c:v>303.17873522126979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69-4431-B4F7-D72CCBCB1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774080"/>
        <c:axId val="61779968"/>
      </c:barChart>
      <c:catAx>
        <c:axId val="61774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61779968"/>
        <c:crosses val="autoZero"/>
        <c:auto val="1"/>
        <c:lblAlgn val="ctr"/>
        <c:lblOffset val="100"/>
        <c:noMultiLvlLbl val="0"/>
      </c:catAx>
      <c:valAx>
        <c:axId val="61779968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txPr>
          <a:bodyPr/>
          <a:lstStyle/>
          <a:p>
            <a:pPr>
              <a:def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617740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93.240000000000023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E-45F8-A396-E93DA568B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52.760000000000012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E-45F8-A396-E93DA568B5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32.370000000000005</c:v>
                </c:pt>
                <c:pt idx="1">
                  <c:v>38.42</c:v>
                </c:pt>
                <c:pt idx="2">
                  <c:v>51.160000000000011</c:v>
                </c:pt>
                <c:pt idx="3">
                  <c:v>48.660000000000011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EE-45F8-A396-E93DA568B5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37.220000000000013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EE-45F8-A396-E93DA568B5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19.110000000000028</c:v>
                </c:pt>
                <c:pt idx="2">
                  <c:v>18.170000000000005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EE-45F8-A396-E93DA568B5A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31.459999999999987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EE-45F8-A396-E93DA568B5A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EE-45F8-A396-E93DA568B5A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18.610000000000028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EE-45F8-A396-E93DA568B5A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29.310000000000027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EE-45F8-A396-E93DA568B5A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4EE-45F8-A396-E93DA568B5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7195520"/>
        <c:axId val="77094912"/>
      </c:lineChart>
      <c:catAx>
        <c:axId val="7719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94912"/>
        <c:crosses val="autoZero"/>
        <c:auto val="1"/>
        <c:lblAlgn val="ctr"/>
        <c:lblOffset val="100"/>
        <c:noMultiLvlLbl val="0"/>
      </c:catAx>
      <c:valAx>
        <c:axId val="7709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9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8-4D27-ACC7-9EADB0D95F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8-4D27-ACC7-9EADB0D95F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7063680"/>
        <c:axId val="117065216"/>
      </c:barChart>
      <c:catAx>
        <c:axId val="117063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65216"/>
        <c:crosses val="autoZero"/>
        <c:auto val="1"/>
        <c:lblAlgn val="ctr"/>
        <c:lblOffset val="100"/>
        <c:noMultiLvlLbl val="0"/>
      </c:catAx>
      <c:valAx>
        <c:axId val="11706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63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C-4789-AF03-2153219606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C-4789-AF03-2153219606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7422720"/>
        <c:axId val="117432704"/>
      </c:barChart>
      <c:catAx>
        <c:axId val="117422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32704"/>
        <c:crosses val="autoZero"/>
        <c:auto val="1"/>
        <c:lblAlgn val="ctr"/>
        <c:lblOffset val="100"/>
        <c:noMultiLvlLbl val="0"/>
      </c:catAx>
      <c:valAx>
        <c:axId val="11743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2272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+mj-cs"/>
              </a:rPr>
              <a:t>1,912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คน</a:t>
            </a:r>
          </a:p>
        </c:rich>
      </c:tx>
      <c:layout>
        <c:manualLayout>
          <c:xMode val="edge"/>
          <c:yMode val="edge"/>
          <c:x val="0.17526857308857638"/>
          <c:y val="4.12886709738785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3C-4BED-8B6A-36C810F95C5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3C-4BED-8B6A-36C810F95C5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3C-4BED-8B6A-36C810F95C5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3C-4BED-8B6A-36C810F95C5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3C-4BED-8B6A-36C810F95C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1882</c:v>
                </c:pt>
                <c:pt idx="1">
                  <c:v>71</c:v>
                </c:pt>
                <c:pt idx="2">
                  <c:v>943</c:v>
                </c:pt>
                <c:pt idx="3">
                  <c:v>163</c:v>
                </c:pt>
                <c:pt idx="4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3C-4BED-8B6A-36C810F95C5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"/>
          <c:y val="0.30019836210768286"/>
          <c:w val="0.46323790989335606"/>
          <c:h val="0.6939032563246219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02C8E011-F825-4157-84D9-ED7E0C439BC7}" type="presOf" srcId="{6C4D3455-94B2-4F43-9132-9E0B5B82957E}" destId="{5C1F37DD-2B6C-47A5-924E-E5D919644134}" srcOrd="0" destOrd="0" presId="urn:microsoft.com/office/officeart/2008/layout/VerticalCurvedList"/>
    <dgm:cxn modelId="{3C78BA50-5898-41AE-A1BF-02F908154AE4}" type="presOf" srcId="{5F3288A0-12B9-4D65-893C-97947E21A046}" destId="{8D758881-AF33-4FD0-B978-0D2D538C6FF2}" srcOrd="0" destOrd="0" presId="urn:microsoft.com/office/officeart/2008/layout/VerticalCurvedList"/>
    <dgm:cxn modelId="{3147AD73-650B-4F6A-9E50-C7CF834AA28E}" type="presOf" srcId="{CDBDD7BD-70BB-4F56-80EF-7AD4B94D1E08}" destId="{A691184F-39DD-42C1-B904-27A66958D8AB}" srcOrd="0" destOrd="0" presId="urn:microsoft.com/office/officeart/2008/layout/VerticalCurvedList"/>
    <dgm:cxn modelId="{C094117E-334B-46FA-A445-8FA23CADBC3B}" type="presOf" srcId="{4397EDBF-BBC8-4EC5-9B1F-8D2EF51D03AD}" destId="{2117817E-62A2-4507-9DD6-477C31DEA010}" srcOrd="0" destOrd="0" presId="urn:microsoft.com/office/officeart/2008/layout/VerticalCurvedList"/>
    <dgm:cxn modelId="{ECD863C7-D14B-4A69-A821-CACBCD5E2DAD}" type="presOf" srcId="{F705FAA8-EF34-425B-93D4-8AFB8F015461}" destId="{A0483E90-72F5-45DD-9F61-7C86C9CD7B9F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6667A6E2-738B-4B7D-97B4-9212B14503CC}" type="presOf" srcId="{1C1D58C0-CD60-4F8D-92BC-E294D1C12D5D}" destId="{89A24765-09F9-4EE1-BA1D-B1B478FC72B3}" srcOrd="0" destOrd="0" presId="urn:microsoft.com/office/officeart/2008/layout/VerticalCurvedList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8CD9F7B8-E45E-48AB-A4BD-0A498F1274E3}" type="presParOf" srcId="{A0483E90-72F5-45DD-9F61-7C86C9CD7B9F}" destId="{AC8B5685-64A0-47F4-B9EE-09C1B7704203}" srcOrd="0" destOrd="0" presId="urn:microsoft.com/office/officeart/2008/layout/VerticalCurvedList"/>
    <dgm:cxn modelId="{CCFD9797-3DC2-4958-A1FB-E88E515E9053}" type="presParOf" srcId="{AC8B5685-64A0-47F4-B9EE-09C1B7704203}" destId="{D65DF1D2-4986-4DF7-88DD-75AFB781A0F8}" srcOrd="0" destOrd="0" presId="urn:microsoft.com/office/officeart/2008/layout/VerticalCurvedList"/>
    <dgm:cxn modelId="{C6258FFA-BC32-4D2E-88E7-37BF1F0C8386}" type="presParOf" srcId="{D65DF1D2-4986-4DF7-88DD-75AFB781A0F8}" destId="{22D98CE3-FCEB-4883-BE24-5964246D6229}" srcOrd="0" destOrd="0" presId="urn:microsoft.com/office/officeart/2008/layout/VerticalCurvedList"/>
    <dgm:cxn modelId="{0EFAB213-5601-40F8-A8C3-4C848F2A72D1}" type="presParOf" srcId="{D65DF1D2-4986-4DF7-88DD-75AFB781A0F8}" destId="{89A24765-09F9-4EE1-BA1D-B1B478FC72B3}" srcOrd="1" destOrd="0" presId="urn:microsoft.com/office/officeart/2008/layout/VerticalCurvedList"/>
    <dgm:cxn modelId="{ED4CD6D7-5DBF-4BDC-A443-9CC44581AEB2}" type="presParOf" srcId="{D65DF1D2-4986-4DF7-88DD-75AFB781A0F8}" destId="{59C44810-0FED-4CE8-A4E1-B520A78DF6F9}" srcOrd="2" destOrd="0" presId="urn:microsoft.com/office/officeart/2008/layout/VerticalCurvedList"/>
    <dgm:cxn modelId="{B0C6C627-0064-4AB5-8EC4-FAC5C42B140D}" type="presParOf" srcId="{D65DF1D2-4986-4DF7-88DD-75AFB781A0F8}" destId="{A5F51DBB-A312-4061-8CD3-9761EBB2DE7F}" srcOrd="3" destOrd="0" presId="urn:microsoft.com/office/officeart/2008/layout/VerticalCurvedList"/>
    <dgm:cxn modelId="{F3DE0435-4C3E-4F7E-9656-9C9EF9CF8C98}" type="presParOf" srcId="{AC8B5685-64A0-47F4-B9EE-09C1B7704203}" destId="{A691184F-39DD-42C1-B904-27A66958D8AB}" srcOrd="1" destOrd="0" presId="urn:microsoft.com/office/officeart/2008/layout/VerticalCurvedList"/>
    <dgm:cxn modelId="{E9CB6A7E-BD19-4592-BD3E-E82D94024AB7}" type="presParOf" srcId="{AC8B5685-64A0-47F4-B9EE-09C1B7704203}" destId="{4FD2B760-CFF6-43CE-8E6B-C9F2AF55FCE1}" srcOrd="2" destOrd="0" presId="urn:microsoft.com/office/officeart/2008/layout/VerticalCurvedList"/>
    <dgm:cxn modelId="{94FEABD4-7D2F-4E30-B874-6C4F13ACF144}" type="presParOf" srcId="{4FD2B760-CFF6-43CE-8E6B-C9F2AF55FCE1}" destId="{0DB13B0D-C504-4CD5-9099-CD7D45352576}" srcOrd="0" destOrd="0" presId="urn:microsoft.com/office/officeart/2008/layout/VerticalCurvedList"/>
    <dgm:cxn modelId="{4BC3FC9B-0AD3-4581-99F9-F12D6CCB6CAE}" type="presParOf" srcId="{AC8B5685-64A0-47F4-B9EE-09C1B7704203}" destId="{2117817E-62A2-4507-9DD6-477C31DEA010}" srcOrd="3" destOrd="0" presId="urn:microsoft.com/office/officeart/2008/layout/VerticalCurvedList"/>
    <dgm:cxn modelId="{127DE05A-FFD1-4D8D-AA51-DA2D1D40B0DE}" type="presParOf" srcId="{AC8B5685-64A0-47F4-B9EE-09C1B7704203}" destId="{E45E1837-EB6F-4E8C-983B-C44F923C38D6}" srcOrd="4" destOrd="0" presId="urn:microsoft.com/office/officeart/2008/layout/VerticalCurvedList"/>
    <dgm:cxn modelId="{993E1917-FC58-42D6-B581-CC713854779F}" type="presParOf" srcId="{E45E1837-EB6F-4E8C-983B-C44F923C38D6}" destId="{46E56806-8BFF-43E7-8FD7-222BE1A6388F}" srcOrd="0" destOrd="0" presId="urn:microsoft.com/office/officeart/2008/layout/VerticalCurvedList"/>
    <dgm:cxn modelId="{8DA97E8E-E337-4C65-AB8F-A022C8C4A0F3}" type="presParOf" srcId="{AC8B5685-64A0-47F4-B9EE-09C1B7704203}" destId="{8D758881-AF33-4FD0-B978-0D2D538C6FF2}" srcOrd="5" destOrd="0" presId="urn:microsoft.com/office/officeart/2008/layout/VerticalCurvedList"/>
    <dgm:cxn modelId="{C602CECE-EAAF-42A4-8F3F-7DA4FAEE7F0A}" type="presParOf" srcId="{AC8B5685-64A0-47F4-B9EE-09C1B7704203}" destId="{4BAB124F-CDAA-4B06-96BB-C0CBB6921D52}" srcOrd="6" destOrd="0" presId="urn:microsoft.com/office/officeart/2008/layout/VerticalCurvedList"/>
    <dgm:cxn modelId="{92FCD5D3-94EC-4D07-8BC9-C612B8280775}" type="presParOf" srcId="{4BAB124F-CDAA-4B06-96BB-C0CBB6921D52}" destId="{D11A6741-FCC9-4851-81CD-00595365A1ED}" srcOrd="0" destOrd="0" presId="urn:microsoft.com/office/officeart/2008/layout/VerticalCurvedList"/>
    <dgm:cxn modelId="{1B1DDE8E-952B-4FD8-A1CA-F45E55E242AD}" type="presParOf" srcId="{AC8B5685-64A0-47F4-B9EE-09C1B7704203}" destId="{5C1F37DD-2B6C-47A5-924E-E5D919644134}" srcOrd="7" destOrd="0" presId="urn:microsoft.com/office/officeart/2008/layout/VerticalCurvedList"/>
    <dgm:cxn modelId="{5F5D4E3E-E96F-454D-84DC-BDC87A12FE1E}" type="presParOf" srcId="{AC8B5685-64A0-47F4-B9EE-09C1B7704203}" destId="{1739B28C-781E-4F57-ADB8-BB1CB40BEFEF}" srcOrd="8" destOrd="0" presId="urn:microsoft.com/office/officeart/2008/layout/VerticalCurvedList"/>
    <dgm:cxn modelId="{A317E7A7-D094-4971-810D-61DC2D85705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EE2A01-B9E6-4FC0-BD81-B781A151E74E}" type="presOf" srcId="{6BDCEADC-084A-499B-A3FD-252903D53DED}" destId="{77F30AFB-DF5F-4E06-BD53-F8B52C84AB11}" srcOrd="0" destOrd="0" presId="urn:microsoft.com/office/officeart/2005/8/layout/list1"/>
    <dgm:cxn modelId="{219CB91D-8144-48B0-BA4F-9430ABCCB06B}" type="presOf" srcId="{06307A9C-997A-46C7-AA36-28ADC4A5D3FE}" destId="{B00EBBC8-D532-4EDB-B811-6C688C04E50D}" srcOrd="0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4105D665-FD83-46B1-ACDB-958E7711A726}" type="presOf" srcId="{06307A9C-997A-46C7-AA36-28ADC4A5D3FE}" destId="{CBF40434-85E5-451A-A2D2-0B2D59D0A170}" srcOrd="1" destOrd="0" presId="urn:microsoft.com/office/officeart/2005/8/layout/list1"/>
    <dgm:cxn modelId="{EB409690-4D5A-4130-B6DF-07E1E87D9512}" type="presOf" srcId="{F6976512-7327-4418-8596-DD39A9FBBA57}" destId="{5C433CC3-F3DD-4F1F-B9D5-5C4E2B013487}" srcOrd="1" destOrd="0" presId="urn:microsoft.com/office/officeart/2005/8/layout/list1"/>
    <dgm:cxn modelId="{652DF190-2CB8-4A89-B43C-CC13D6DBC082}" type="presOf" srcId="{6BDCEADC-084A-499B-A3FD-252903D53DED}" destId="{CF197317-9811-4CF1-A5F1-6A91B6731BBC}" srcOrd="1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D4E4E2EA-5D47-4209-B41F-33C8B2D4B59C}" type="presOf" srcId="{F6976512-7327-4418-8596-DD39A9FBBA57}" destId="{F11CCBAD-74FC-4735-9A92-8B7B545AD461}" srcOrd="0" destOrd="0" presId="urn:microsoft.com/office/officeart/2005/8/layout/list1"/>
    <dgm:cxn modelId="{DD5FD0F6-89A5-4047-9138-FD4AE4255239}" type="presOf" srcId="{86E41B2F-2517-46F4-958F-5EFCAE607C1D}" destId="{99312BE4-6354-4532-8AC0-5395C6E313D1}" srcOrd="0" destOrd="0" presId="urn:microsoft.com/office/officeart/2005/8/layout/list1"/>
    <dgm:cxn modelId="{B5982D7A-E357-4FFA-BC91-2C31730141B8}" type="presParOf" srcId="{99312BE4-6354-4532-8AC0-5395C6E313D1}" destId="{825F592C-A4E0-4F3B-BF40-201F1C8118AB}" srcOrd="0" destOrd="0" presId="urn:microsoft.com/office/officeart/2005/8/layout/list1"/>
    <dgm:cxn modelId="{2B583C55-D978-4869-BC26-62B87838795D}" type="presParOf" srcId="{825F592C-A4E0-4F3B-BF40-201F1C8118AB}" destId="{77F30AFB-DF5F-4E06-BD53-F8B52C84AB11}" srcOrd="0" destOrd="0" presId="urn:microsoft.com/office/officeart/2005/8/layout/list1"/>
    <dgm:cxn modelId="{34B59568-9F6E-4861-A709-E7059D1DF9C2}" type="presParOf" srcId="{825F592C-A4E0-4F3B-BF40-201F1C8118AB}" destId="{CF197317-9811-4CF1-A5F1-6A91B6731BBC}" srcOrd="1" destOrd="0" presId="urn:microsoft.com/office/officeart/2005/8/layout/list1"/>
    <dgm:cxn modelId="{169ABF77-A96F-42EC-B91C-26CF38880DBA}" type="presParOf" srcId="{99312BE4-6354-4532-8AC0-5395C6E313D1}" destId="{577BE64A-2052-41FC-A82A-F8021EC887F7}" srcOrd="1" destOrd="0" presId="urn:microsoft.com/office/officeart/2005/8/layout/list1"/>
    <dgm:cxn modelId="{88F960B6-577F-4C2A-A500-9FCF1ADAF715}" type="presParOf" srcId="{99312BE4-6354-4532-8AC0-5395C6E313D1}" destId="{9D177475-F26A-4980-9B85-75DB7315D7DC}" srcOrd="2" destOrd="0" presId="urn:microsoft.com/office/officeart/2005/8/layout/list1"/>
    <dgm:cxn modelId="{D7FC084D-0DB0-4D65-A877-17B1E3288B0A}" type="presParOf" srcId="{99312BE4-6354-4532-8AC0-5395C6E313D1}" destId="{3C602EE8-C352-4645-9E66-D3BDAB740716}" srcOrd="3" destOrd="0" presId="urn:microsoft.com/office/officeart/2005/8/layout/list1"/>
    <dgm:cxn modelId="{26B6FEEE-6BDC-4497-B70D-440C9425F937}" type="presParOf" srcId="{99312BE4-6354-4532-8AC0-5395C6E313D1}" destId="{9AC3F269-8C23-40CA-AC54-FEA4B1FB50A0}" srcOrd="4" destOrd="0" presId="urn:microsoft.com/office/officeart/2005/8/layout/list1"/>
    <dgm:cxn modelId="{42F0EAB6-FFA1-46D8-9305-BF24C62B2B3A}" type="presParOf" srcId="{9AC3F269-8C23-40CA-AC54-FEA4B1FB50A0}" destId="{F11CCBAD-74FC-4735-9A92-8B7B545AD461}" srcOrd="0" destOrd="0" presId="urn:microsoft.com/office/officeart/2005/8/layout/list1"/>
    <dgm:cxn modelId="{618B4E02-6C1C-4F10-B3B9-24DC4B16F851}" type="presParOf" srcId="{9AC3F269-8C23-40CA-AC54-FEA4B1FB50A0}" destId="{5C433CC3-F3DD-4F1F-B9D5-5C4E2B013487}" srcOrd="1" destOrd="0" presId="urn:microsoft.com/office/officeart/2005/8/layout/list1"/>
    <dgm:cxn modelId="{0F8FC25E-E540-45D4-B67B-21DEE2235722}" type="presParOf" srcId="{99312BE4-6354-4532-8AC0-5395C6E313D1}" destId="{12CFE497-1A25-4EE3-BEBA-401A0B9520EC}" srcOrd="5" destOrd="0" presId="urn:microsoft.com/office/officeart/2005/8/layout/list1"/>
    <dgm:cxn modelId="{EE23E8DF-47CC-4BD1-929A-CE2E2DA671D1}" type="presParOf" srcId="{99312BE4-6354-4532-8AC0-5395C6E313D1}" destId="{C92C08DA-7FDA-4DEF-B6ED-F50CC392195B}" srcOrd="6" destOrd="0" presId="urn:microsoft.com/office/officeart/2005/8/layout/list1"/>
    <dgm:cxn modelId="{B66C28DE-AB3D-45FE-B719-4F89BE298297}" type="presParOf" srcId="{99312BE4-6354-4532-8AC0-5395C6E313D1}" destId="{070BB04E-1C33-4279-9A10-DE72D8315E32}" srcOrd="7" destOrd="0" presId="urn:microsoft.com/office/officeart/2005/8/layout/list1"/>
    <dgm:cxn modelId="{F69176B4-5D6D-4449-B2DF-8475EF1AE111}" type="presParOf" srcId="{99312BE4-6354-4532-8AC0-5395C6E313D1}" destId="{E5E9766E-6A17-4FAC-A31C-7A246EAD8867}" srcOrd="8" destOrd="0" presId="urn:microsoft.com/office/officeart/2005/8/layout/list1"/>
    <dgm:cxn modelId="{F8ED6595-F6B7-4D2B-9A76-9D843B958ADD}" type="presParOf" srcId="{E5E9766E-6A17-4FAC-A31C-7A246EAD8867}" destId="{B00EBBC8-D532-4EDB-B811-6C688C04E50D}" srcOrd="0" destOrd="0" presId="urn:microsoft.com/office/officeart/2005/8/layout/list1"/>
    <dgm:cxn modelId="{C420C926-7483-4256-A66B-A2DBCA869CED}" type="presParOf" srcId="{E5E9766E-6A17-4FAC-A31C-7A246EAD8867}" destId="{CBF40434-85E5-451A-A2D2-0B2D59D0A170}" srcOrd="1" destOrd="0" presId="urn:microsoft.com/office/officeart/2005/8/layout/list1"/>
    <dgm:cxn modelId="{AEFC6488-220E-4DE8-98CE-D7A837A9C5C8}" type="presParOf" srcId="{99312BE4-6354-4532-8AC0-5395C6E313D1}" destId="{42FF7DB6-F64A-45B0-8ED8-F3EA6B05BAB1}" srcOrd="9" destOrd="0" presId="urn:microsoft.com/office/officeart/2005/8/layout/list1"/>
    <dgm:cxn modelId="{D16725C5-200C-4C4E-B565-834D8ABE9C54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A50F79BC-7CDA-4A52-81ED-04113B85207A}">
      <dgm:prSet phldrT="[Text]" custT="1"/>
      <dgm:spPr>
        <a:solidFill>
          <a:schemeClr val="bg2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dirty="0"/>
        </a:p>
      </dgm:t>
    </dgm:pt>
    <dgm:pt modelId="{1FB62C08-B030-4207-B88B-99D31AD7F9D4}" type="parTrans" cxnId="{85D0DE68-4F27-4180-9053-4076CE5DB642}">
      <dgm:prSet/>
      <dgm:spPr/>
      <dgm:t>
        <a:bodyPr/>
        <a:lstStyle/>
        <a:p>
          <a:endParaRPr lang="en-US"/>
        </a:p>
      </dgm:t>
    </dgm:pt>
    <dgm:pt modelId="{B60784F2-B0BB-4E52-9D70-BE97C1D45EBA}" type="sibTrans" cxnId="{85D0DE68-4F27-4180-9053-4076CE5DB642}">
      <dgm:prSet/>
      <dgm:spPr/>
      <dgm:t>
        <a:bodyPr/>
        <a:lstStyle/>
        <a:p>
          <a:endParaRPr lang="en-US"/>
        </a:p>
      </dgm:t>
    </dgm:pt>
    <dgm:pt modelId="{0E078886-6640-4B93-8BA8-E4218838F1D2}">
      <dgm:prSet phldrT="[Text]"/>
      <dgm:spPr>
        <a:solidFill>
          <a:schemeClr val="bg2"/>
        </a:solidFill>
        <a:ln>
          <a:solidFill>
            <a:srgbClr val="800080"/>
          </a:solidFill>
        </a:ln>
      </dgm:spPr>
      <dgm:t>
        <a:bodyPr/>
        <a:lstStyle/>
        <a:p>
          <a:pPr algn="l"/>
          <a:r>
            <a:rPr lang="en-US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dirty="0"/>
        </a:p>
      </dgm:t>
    </dgm:pt>
    <dgm:pt modelId="{E828B1C6-1B70-4709-BC58-251C3BA23200}" type="parTrans" cxnId="{625774FF-0586-4FE5-8C76-5AF9B634D7EB}">
      <dgm:prSet/>
      <dgm:spPr/>
      <dgm:t>
        <a:bodyPr/>
        <a:lstStyle/>
        <a:p>
          <a:endParaRPr lang="en-US"/>
        </a:p>
      </dgm:t>
    </dgm:pt>
    <dgm:pt modelId="{4B0C87D7-23A3-4975-BCED-03ADA8889E68}" type="sibTrans" cxnId="{625774FF-0586-4FE5-8C76-5AF9B634D7EB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3"/>
      <dgm:spPr>
        <a:solidFill>
          <a:srgbClr val="BEFFAA"/>
        </a:solidFill>
        <a:ln>
          <a:solidFill>
            <a:schemeClr val="tx1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3">
        <dgm:presLayoutVars>
          <dgm:bulletEnabled val="1"/>
        </dgm:presLayoutVars>
      </dgm:prSet>
      <dgm:spPr/>
    </dgm:pt>
    <dgm:pt modelId="{B58A2BDA-3E12-46FD-8949-BFC7D36DD66F}" type="pres">
      <dgm:prSet presAssocID="{D8FD60F2-2B07-4FF8-B078-82B1946400C9}" presName="spacing" presStyleCnt="0"/>
      <dgm:spPr/>
    </dgm:pt>
    <dgm:pt modelId="{FDE3C27E-B86B-442A-9AA3-8EF248798CF3}" type="pres">
      <dgm:prSet presAssocID="{A50F79BC-7CDA-4A52-81ED-04113B85207A}" presName="composite" presStyleCnt="0"/>
      <dgm:spPr/>
    </dgm:pt>
    <dgm:pt modelId="{2E8124C5-40E1-47C2-A1A9-E275F31DA369}" type="pres">
      <dgm:prSet presAssocID="{A50F79BC-7CDA-4A52-81ED-04113B85207A}" presName="imgShp" presStyleLbl="fgImgPlace1" presStyleIdx="1" presStyleCnt="3"/>
      <dgm:spPr>
        <a:solidFill>
          <a:srgbClr val="BEFFAA"/>
        </a:solidFill>
        <a:ln>
          <a:solidFill>
            <a:srgbClr val="FF0000"/>
          </a:solidFill>
        </a:ln>
      </dgm:spPr>
    </dgm:pt>
    <dgm:pt modelId="{FBCBC6B9-C622-400E-9D6A-2B5D0BFC670C}" type="pres">
      <dgm:prSet presAssocID="{A50F79BC-7CDA-4A52-81ED-04113B85207A}" presName="txShp" presStyleLbl="node1" presStyleIdx="1" presStyleCnt="3">
        <dgm:presLayoutVars>
          <dgm:bulletEnabled val="1"/>
        </dgm:presLayoutVars>
      </dgm:prSet>
      <dgm:spPr/>
    </dgm:pt>
    <dgm:pt modelId="{43B17608-0CAE-4290-A0A9-C84581FEE3E6}" type="pres">
      <dgm:prSet presAssocID="{B60784F2-B0BB-4E52-9D70-BE97C1D45EBA}" presName="spacing" presStyleCnt="0"/>
      <dgm:spPr/>
    </dgm:pt>
    <dgm:pt modelId="{E59719AE-0C4B-4B57-9112-9E7E6225A049}" type="pres">
      <dgm:prSet presAssocID="{0E078886-6640-4B93-8BA8-E4218838F1D2}" presName="composite" presStyleCnt="0"/>
      <dgm:spPr/>
    </dgm:pt>
    <dgm:pt modelId="{4B3E92E2-C2A6-454B-8F7B-E85A605ACCE1}" type="pres">
      <dgm:prSet presAssocID="{0E078886-6640-4B93-8BA8-E4218838F1D2}" presName="imgShp" presStyleLbl="fgImgPlace1" presStyleIdx="2" presStyleCnt="3"/>
      <dgm:spPr>
        <a:solidFill>
          <a:srgbClr val="BEFFAA"/>
        </a:solidFill>
        <a:ln>
          <a:solidFill>
            <a:srgbClr val="800080"/>
          </a:solidFill>
        </a:ln>
      </dgm:spPr>
    </dgm:pt>
    <dgm:pt modelId="{83EA42A4-E2DF-4C91-99F2-3F132AC442B0}" type="pres">
      <dgm:prSet presAssocID="{0E078886-6640-4B93-8BA8-E4218838F1D2}" presName="txShp" presStyleLbl="node1" presStyleIdx="2" presStyleCnt="3">
        <dgm:presLayoutVars>
          <dgm:bulletEnabled val="1"/>
        </dgm:presLayoutVars>
      </dgm:prSet>
      <dgm:spPr/>
    </dgm:pt>
  </dgm:ptLst>
  <dgm:cxnLst>
    <dgm:cxn modelId="{85D0DE68-4F27-4180-9053-4076CE5DB642}" srcId="{DCCBD72C-B1A6-47F4-987F-07593A5743CB}" destId="{A50F79BC-7CDA-4A52-81ED-04113B85207A}" srcOrd="1" destOrd="0" parTransId="{1FB62C08-B030-4207-B88B-99D31AD7F9D4}" sibTransId="{B60784F2-B0BB-4E52-9D70-BE97C1D45EBA}"/>
    <dgm:cxn modelId="{B795FA6A-948C-4F4F-8857-091DBE1929E5}" type="presOf" srcId="{2DF6C8CA-2009-455B-AF99-019E94CB2180}" destId="{0273A891-A062-4940-A325-BE4D77BBCB9F}" srcOrd="0" destOrd="0" presId="urn:microsoft.com/office/officeart/2005/8/layout/vList3#1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#1"/>
    <dgm:cxn modelId="{4E614FD7-E6CD-4B5A-9447-916FBC4052A9}" type="presOf" srcId="{0E078886-6640-4B93-8BA8-E4218838F1D2}" destId="{83EA42A4-E2DF-4C91-99F2-3F132AC442B0}" srcOrd="0" destOrd="0" presId="urn:microsoft.com/office/officeart/2005/8/layout/vList3#1"/>
    <dgm:cxn modelId="{D1A669DA-69AB-4234-B834-F25FA35B9397}" type="presOf" srcId="{A50F79BC-7CDA-4A52-81ED-04113B85207A}" destId="{FBCBC6B9-C622-400E-9D6A-2B5D0BFC670C}" srcOrd="0" destOrd="0" presId="urn:microsoft.com/office/officeart/2005/8/layout/vList3#1"/>
    <dgm:cxn modelId="{625774FF-0586-4FE5-8C76-5AF9B634D7EB}" srcId="{DCCBD72C-B1A6-47F4-987F-07593A5743CB}" destId="{0E078886-6640-4B93-8BA8-E4218838F1D2}" srcOrd="2" destOrd="0" parTransId="{E828B1C6-1B70-4709-BC58-251C3BA23200}" sibTransId="{4B0C87D7-23A3-4975-BCED-03ADA8889E68}"/>
    <dgm:cxn modelId="{0A085084-5A26-483F-9DA1-335DE153A03E}" type="presParOf" srcId="{EC433BD6-9E05-4826-AE6B-BA7DE01FFEC5}" destId="{611FED73-8076-4577-AD46-DD83FB62EC47}" srcOrd="0" destOrd="0" presId="urn:microsoft.com/office/officeart/2005/8/layout/vList3#1"/>
    <dgm:cxn modelId="{EF8CF358-B9AC-4B8E-9B21-FE7BD574B985}" type="presParOf" srcId="{611FED73-8076-4577-AD46-DD83FB62EC47}" destId="{8CCB8747-F5B3-49A5-B163-9F39BC4E3E21}" srcOrd="0" destOrd="0" presId="urn:microsoft.com/office/officeart/2005/8/layout/vList3#1"/>
    <dgm:cxn modelId="{5430E2EB-0BF5-4B09-9DAA-AF27FA06EEA2}" type="presParOf" srcId="{611FED73-8076-4577-AD46-DD83FB62EC47}" destId="{0273A891-A062-4940-A325-BE4D77BBCB9F}" srcOrd="1" destOrd="0" presId="urn:microsoft.com/office/officeart/2005/8/layout/vList3#1"/>
    <dgm:cxn modelId="{181B6DCF-4D28-4FA7-8E97-5511FBE2C629}" type="presParOf" srcId="{EC433BD6-9E05-4826-AE6B-BA7DE01FFEC5}" destId="{B58A2BDA-3E12-46FD-8949-BFC7D36DD66F}" srcOrd="1" destOrd="0" presId="urn:microsoft.com/office/officeart/2005/8/layout/vList3#1"/>
    <dgm:cxn modelId="{75294FF4-4298-4472-8CBC-26A726A278E3}" type="presParOf" srcId="{EC433BD6-9E05-4826-AE6B-BA7DE01FFEC5}" destId="{FDE3C27E-B86B-442A-9AA3-8EF248798CF3}" srcOrd="2" destOrd="0" presId="urn:microsoft.com/office/officeart/2005/8/layout/vList3#1"/>
    <dgm:cxn modelId="{65DCFE74-E2F1-4487-BCA3-BE7F75BA5819}" type="presParOf" srcId="{FDE3C27E-B86B-442A-9AA3-8EF248798CF3}" destId="{2E8124C5-40E1-47C2-A1A9-E275F31DA369}" srcOrd="0" destOrd="0" presId="urn:microsoft.com/office/officeart/2005/8/layout/vList3#1"/>
    <dgm:cxn modelId="{514F49FA-79EA-47F0-8522-31B3DFFA7310}" type="presParOf" srcId="{FDE3C27E-B86B-442A-9AA3-8EF248798CF3}" destId="{FBCBC6B9-C622-400E-9D6A-2B5D0BFC670C}" srcOrd="1" destOrd="0" presId="urn:microsoft.com/office/officeart/2005/8/layout/vList3#1"/>
    <dgm:cxn modelId="{DFB1F431-FD22-419D-827B-8C69632BB5BA}" type="presParOf" srcId="{EC433BD6-9E05-4826-AE6B-BA7DE01FFEC5}" destId="{43B17608-0CAE-4290-A0A9-C84581FEE3E6}" srcOrd="3" destOrd="0" presId="urn:microsoft.com/office/officeart/2005/8/layout/vList3#1"/>
    <dgm:cxn modelId="{C5E320BA-60A1-4B07-ABD0-E6ED30B0016B}" type="presParOf" srcId="{EC433BD6-9E05-4826-AE6B-BA7DE01FFEC5}" destId="{E59719AE-0C4B-4B57-9112-9E7E6225A049}" srcOrd="4" destOrd="0" presId="urn:microsoft.com/office/officeart/2005/8/layout/vList3#1"/>
    <dgm:cxn modelId="{DC709370-E1C6-484D-9F22-0812C865E546}" type="presParOf" srcId="{E59719AE-0C4B-4B57-9112-9E7E6225A049}" destId="{4B3E92E2-C2A6-454B-8F7B-E85A605ACCE1}" srcOrd="0" destOrd="0" presId="urn:microsoft.com/office/officeart/2005/8/layout/vList3#1"/>
    <dgm:cxn modelId="{7BD08E2F-A074-48E4-86B6-95C75AE6B717}" type="presParOf" srcId="{E59719AE-0C4B-4B57-9112-9E7E6225A049}" destId="{83EA42A4-E2DF-4C91-99F2-3F132AC442B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rgbClr val="0000CC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1"/>
      <dgm:spPr>
        <a:solidFill>
          <a:srgbClr val="BEFFAA"/>
        </a:solidFill>
        <a:ln>
          <a:solidFill>
            <a:srgbClr val="0000CC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95FA6A-948C-4F4F-8857-091DBE1929E5}" type="presOf" srcId="{2DF6C8CA-2009-455B-AF99-019E94CB2180}" destId="{0273A891-A062-4940-A325-BE4D77BBCB9F}" srcOrd="0" destOrd="0" presId="urn:microsoft.com/office/officeart/2005/8/layout/vList3#2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#2"/>
    <dgm:cxn modelId="{0A085084-5A26-483F-9DA1-335DE153A03E}" type="presParOf" srcId="{EC433BD6-9E05-4826-AE6B-BA7DE01FFEC5}" destId="{611FED73-8076-4577-AD46-DD83FB62EC47}" srcOrd="0" destOrd="0" presId="urn:microsoft.com/office/officeart/2005/8/layout/vList3#2"/>
    <dgm:cxn modelId="{EF8CF358-B9AC-4B8E-9B21-FE7BD574B985}" type="presParOf" srcId="{611FED73-8076-4577-AD46-DD83FB62EC47}" destId="{8CCB8747-F5B3-49A5-B163-9F39BC4E3E21}" srcOrd="0" destOrd="0" presId="urn:microsoft.com/office/officeart/2005/8/layout/vList3#2"/>
    <dgm:cxn modelId="{5430E2EB-0BF5-4B09-9DAA-AF27FA06EEA2}" type="presParOf" srcId="{611FED73-8076-4577-AD46-DD83FB62EC47}" destId="{0273A891-A062-4940-A325-BE4D77BBCB9F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2930970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sp:txBody>
      <dsp:txXfrm>
        <a:off x="263183" y="176041"/>
        <a:ext cx="2930970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729008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sp:txBody>
      <dsp:txXfrm>
        <a:off x="465145" y="704530"/>
        <a:ext cx="2729008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729008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sp:txBody>
      <dsp:txXfrm>
        <a:off x="465145" y="1233020"/>
        <a:ext cx="2729008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2930970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sp:txBody>
      <dsp:txXfrm>
        <a:off x="263183" y="1761509"/>
        <a:ext cx="2930970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41026" y="312"/>
          <a:ext cx="5790393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23569" y="312"/>
        <a:ext cx="5607850" cy="730174"/>
      </dsp:txXfrm>
    </dsp:sp>
    <dsp:sp modelId="{8CCB8747-F5B3-49A5-B163-9F39BC4E3E21}">
      <dsp:nvSpPr>
        <dsp:cNvPr id="0" name=""/>
        <dsp:cNvSpPr/>
      </dsp:nvSpPr>
      <dsp:spPr>
        <a:xfrm>
          <a:off x="1275938" y="312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BC6B9-C622-400E-9D6A-2B5D0BFC670C}">
      <dsp:nvSpPr>
        <dsp:cNvPr id="0" name=""/>
        <dsp:cNvSpPr/>
      </dsp:nvSpPr>
      <dsp:spPr>
        <a:xfrm rot="10800000">
          <a:off x="1641026" y="913029"/>
          <a:ext cx="5790393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kern="1200" dirty="0"/>
        </a:p>
      </dsp:txBody>
      <dsp:txXfrm rot="10800000">
        <a:off x="1823569" y="913029"/>
        <a:ext cx="5607850" cy="730174"/>
      </dsp:txXfrm>
    </dsp:sp>
    <dsp:sp modelId="{2E8124C5-40E1-47C2-A1A9-E275F31DA369}">
      <dsp:nvSpPr>
        <dsp:cNvPr id="0" name=""/>
        <dsp:cNvSpPr/>
      </dsp:nvSpPr>
      <dsp:spPr>
        <a:xfrm>
          <a:off x="1275938" y="913029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A42A4-E2DF-4C91-99F2-3F132AC442B0}">
      <dsp:nvSpPr>
        <dsp:cNvPr id="0" name=""/>
        <dsp:cNvSpPr/>
      </dsp:nvSpPr>
      <dsp:spPr>
        <a:xfrm rot="10800000">
          <a:off x="1641026" y="1825747"/>
          <a:ext cx="5790393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sz="2500" kern="1200" dirty="0"/>
        </a:p>
      </dsp:txBody>
      <dsp:txXfrm rot="10800000">
        <a:off x="1823569" y="1825747"/>
        <a:ext cx="5607850" cy="730174"/>
      </dsp:txXfrm>
    </dsp:sp>
    <dsp:sp modelId="{4B3E92E2-C2A6-454B-8F7B-E85A605ACCE1}">
      <dsp:nvSpPr>
        <dsp:cNvPr id="0" name=""/>
        <dsp:cNvSpPr/>
      </dsp:nvSpPr>
      <dsp:spPr>
        <a:xfrm>
          <a:off x="1275938" y="1825747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34573" y="0"/>
          <a:ext cx="5767114" cy="727818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48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16527" y="0"/>
        <a:ext cx="5585160" cy="727818"/>
      </dsp:txXfrm>
    </dsp:sp>
    <dsp:sp modelId="{8CCB8747-F5B3-49A5-B163-9F39BC4E3E21}">
      <dsp:nvSpPr>
        <dsp:cNvPr id="0" name=""/>
        <dsp:cNvSpPr/>
      </dsp:nvSpPr>
      <dsp:spPr>
        <a:xfrm>
          <a:off x="1270664" y="0"/>
          <a:ext cx="727818" cy="727818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871" cy="502675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2675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52538"/>
            <a:ext cx="6030913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13" tIns="46557" rIns="93113" bIns="465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9"/>
          </a:xfrm>
          <a:prstGeom prst="rect">
            <a:avLst/>
          </a:prstGeom>
        </p:spPr>
        <p:txBody>
          <a:bodyPr vert="horz" lIns="93113" tIns="46557" rIns="93113" bIns="4655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040"/>
            <a:ext cx="2984871" cy="502674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40"/>
            <a:ext cx="2984871" cy="502674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73107" y="8818852"/>
            <a:ext cx="3038445" cy="4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287" tIns="48643" rIns="97287" bIns="48643" anchor="b"/>
          <a:lstStyle/>
          <a:p>
            <a:pPr algn="r" defTabSz="972186"/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72186"/>
              <a:t>11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6913"/>
            <a:ext cx="6215062" cy="3482975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42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02290" y="9515482"/>
            <a:ext cx="29842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287" tIns="48643" rIns="97287" bIns="48643" anchor="b"/>
          <a:lstStyle/>
          <a:p>
            <a:pPr algn="r" defTabSz="972186"/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72186"/>
              <a:t>21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0888"/>
            <a:ext cx="6707187" cy="375920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04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15B279D8-2981-4EFE-9272-B243D8010E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68215" y="10330059"/>
            <a:ext cx="2957765" cy="54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287" tIns="48643" rIns="97287" bIns="48643" anchor="b"/>
          <a:lstStyle>
            <a:lvl1pPr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r" eaLnBrk="1" hangingPunct="1"/>
            <a:fld id="{940A523D-3BEE-4EE0-948F-9667A0F9C7CA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34</a:t>
            </a:fld>
            <a:endParaRPr lang="th-TH" altLang="en-US" sz="1300" dirty="0">
              <a:solidFill>
                <a:srgbClr val="000000"/>
              </a:solidFill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5FA2635-3A41-408B-B3AA-72AB61F58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1252538"/>
            <a:ext cx="6030913" cy="3379787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5AFCD9F-EC18-40BD-AB5B-50E5FD7D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152" y="1122363"/>
            <a:ext cx="91809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152" y="3602038"/>
            <a:ext cx="91809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60118" y="365125"/>
            <a:ext cx="263951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1584" y="365125"/>
            <a:ext cx="77655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08" y="1709738"/>
            <a:ext cx="1055804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208" y="4589464"/>
            <a:ext cx="1055804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583" y="1825625"/>
            <a:ext cx="52025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114" y="1825625"/>
            <a:ext cx="52025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78" y="365126"/>
            <a:ext cx="1055804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179" y="1681163"/>
            <a:ext cx="51786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3179" y="2505075"/>
            <a:ext cx="51786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114" y="1681163"/>
            <a:ext cx="52041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114" y="2505075"/>
            <a:ext cx="520411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79" y="457200"/>
            <a:ext cx="39481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10" y="987426"/>
            <a:ext cx="619711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179" y="2057400"/>
            <a:ext cx="39481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79" y="457200"/>
            <a:ext cx="39481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04110" y="987426"/>
            <a:ext cx="619711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179" y="2057400"/>
            <a:ext cx="39481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84" y="365126"/>
            <a:ext cx="105580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584" y="1825625"/>
            <a:ext cx="105580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583" y="6356351"/>
            <a:ext cx="2754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54902" y="6356351"/>
            <a:ext cx="4131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5357" y="6356351"/>
            <a:ext cx="2754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12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11" Type="http://schemas.openxmlformats.org/officeDocument/2006/relationships/diagramColors" Target="../diagrams/colors1.xml"/><Relationship Id="rId5" Type="http://schemas.openxmlformats.org/officeDocument/2006/relationships/chart" Target="../charts/chart9.xml"/><Relationship Id="rId10" Type="http://schemas.openxmlformats.org/officeDocument/2006/relationships/diagramQuickStyle" Target="../diagrams/quickStyle1.xml"/><Relationship Id="rId4" Type="http://schemas.openxmlformats.org/officeDocument/2006/relationships/chart" Target="../charts/chart8.xml"/><Relationship Id="rId9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12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2767" y="89381"/>
            <a:ext cx="1795677" cy="1721029"/>
          </a:xfrm>
          <a:prstGeom prst="rect">
            <a:avLst/>
          </a:prstGeom>
        </p:spPr>
      </p:pic>
      <p:sp>
        <p:nvSpPr>
          <p:cNvPr id="9" name="สี่เหลี่ยมผืนผ้า 12"/>
          <p:cNvSpPr/>
          <p:nvPr/>
        </p:nvSpPr>
        <p:spPr>
          <a:xfrm>
            <a:off x="4130816" y="1780348"/>
            <a:ext cx="3979578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0" name="สี่เหลี่ยมผืนผ้า 6"/>
          <p:cNvSpPr/>
          <p:nvPr/>
        </p:nvSpPr>
        <p:spPr>
          <a:xfrm>
            <a:off x="455474" y="3257670"/>
            <a:ext cx="3997282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นพ.พิทักษ์พล 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บุณย</a:t>
            </a:r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มา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ลิก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ผู้ตรวจราชการกระทรวงสาธารณสุข</a:t>
            </a:r>
            <a:endParaRPr lang="th-TH" sz="43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7904551" y="3257670"/>
            <a:ext cx="4024644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นพ.วันชัย  เหล่าเสถียรกิจ</a:t>
            </a: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สาธารณสุข</a:t>
            </a:r>
            <a:r>
              <a:rPr lang="th-TH" sz="24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นิเทศก์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2802195" y="4743893"/>
            <a:ext cx="6636819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พร้อม คณะตรวจราชการและนิเทศงาน</a:t>
            </a:r>
          </a:p>
        </p:txBody>
      </p:sp>
      <p:sp>
        <p:nvSpPr>
          <p:cNvPr id="13" name="สี่เหลี่ยมผืนผ้า 8"/>
          <p:cNvSpPr/>
          <p:nvPr/>
        </p:nvSpPr>
        <p:spPr>
          <a:xfrm>
            <a:off x="4352117" y="5460677"/>
            <a:ext cx="3536973" cy="95410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การตรวจราชการและนิเทศงาน กระทรวงสาธารณสุข 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รอบที่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1/256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 จังหวัดชุมพร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วันที่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27-28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ก.พ. และ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มี.ค. 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th-TH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C7CA-A357-449C-A3E7-6D36FAA2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34" y="1018268"/>
            <a:ext cx="3060302" cy="2031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C0BC92F-75DC-4128-A94F-748F8DA6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70" y="439859"/>
            <a:ext cx="2789607" cy="28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8048637" y="1346793"/>
            <a:ext cx="3513986" cy="4993377"/>
          </a:xfrm>
          <a:prstGeom prst="roundRect">
            <a:avLst/>
          </a:prstGeom>
          <a:solidFill>
            <a:srgbClr val="A7FF8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ถ่ายทอดนโยบาย และทำ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MOU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ปี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ระหว่าง</a:t>
            </a:r>
          </a:p>
          <a:p>
            <a:pPr algn="ctr"/>
            <a:endParaRPr lang="th-TH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วันที่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5- 6 </a:t>
            </a:r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กุมภาพันธ์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6179"/>
          <a:stretch>
            <a:fillRect/>
          </a:stretch>
        </p:blipFill>
        <p:spPr>
          <a:xfrm>
            <a:off x="862782" y="1390993"/>
            <a:ext cx="6963357" cy="49491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C1CB9CA-F04A-4553-9F08-B7A10B7B2CCE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83810-7F8F-4389-B5AF-7C69EF0600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35030F8-6DF6-4EFC-ADB4-A1C1E5640603}"/>
              </a:ext>
            </a:extLst>
          </p:cNvPr>
          <p:cNvSpPr txBox="1">
            <a:spLocks/>
          </p:cNvSpPr>
          <p:nvPr/>
        </p:nvSpPr>
        <p:spPr>
          <a:xfrm>
            <a:off x="1332937" y="216043"/>
            <a:ext cx="5890748" cy="63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การดำเนินงานพัฒนาสาธารณสุข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883F5C-9334-4259-BBE6-3C689ADDC186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57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00959" y="1191530"/>
            <a:ext cx="2613762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2.1 เด็ก 0-5 ปี ได้รับการคัดกรอง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90%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9610" y="2511453"/>
            <a:ext cx="2628597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2.5 เด็ก 0-5 ปี สูงดีสมส่วน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57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7398" y="3048444"/>
            <a:ext cx="93988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59.84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16437" y="2512547"/>
            <a:ext cx="2628597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+mj-cs"/>
              </a:rPr>
              <a:t>. Long Term Care 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+mj-cs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70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6066118" y="3834869"/>
            <a:ext cx="2675050" cy="1231106"/>
            <a:chOff x="-1172300" y="3552060"/>
            <a:chExt cx="2488696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-1172300" y="3552060"/>
              <a:ext cx="2488696" cy="123110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6.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EOC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และ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SAT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ที่ปฏิบัติงานได้</a:t>
              </a:r>
            </a:p>
            <a:p>
              <a:r>
                <a:rPr lang="th-TH" sz="1800" b="1" i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เป้าหมาย</a:t>
              </a:r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 รอบ 3 เดือน ขั้นที่ 1</a:t>
              </a:r>
              <a:endPara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endParaRPr>
            </a:p>
            <a:p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  <a:sym typeface="Symbol"/>
                </a:rPr>
                <a:t>ผลงาน</a:t>
              </a:r>
            </a:p>
            <a:p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8380" y="4166652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ขั้น ที่ </a:t>
              </a:r>
              <a:r>
                <a:rPr lang="en-US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4</a:t>
              </a:r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6537" y="3812528"/>
            <a:ext cx="2719823" cy="12618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5.1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อัตราผู้ป่วยเบาหวานรายใหม่จากกลุ่มเสี่ยง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 2.05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63079" y="4388680"/>
            <a:ext cx="76386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0.77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93040" y="3828447"/>
            <a:ext cx="2628598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5.2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กลุ่มสงสัยป่วยความดันโลหิตสูง ได้รับการวัด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BP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ที่บ้าน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30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311" y="1191531"/>
            <a:ext cx="2675050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1.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อัตราส่วนการตายมารดา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17 ต่อแสนการเกิดมีชีพ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3214" y="1813482"/>
            <a:ext cx="107725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7813" y="5154742"/>
            <a:ext cx="2719823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  ทั้งหมด 14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64.28%)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และแดง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</p:txBody>
      </p:sp>
      <p:sp>
        <p:nvSpPr>
          <p:cNvPr id="44" name="TextBox 18"/>
          <p:cNvSpPr txBox="1"/>
          <p:nvPr/>
        </p:nvSpPr>
        <p:spPr>
          <a:xfrm>
            <a:off x="4457737" y="1752300"/>
            <a:ext cx="93988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60.38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072913" y="1182819"/>
            <a:ext cx="2613762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2.2 พบสงสัยล่าช้า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7049479" y="1692258"/>
            <a:ext cx="93988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41.20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8831272" y="1191530"/>
            <a:ext cx="2613762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2.3 ได้รับการติดตาม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9993717" y="1714350"/>
            <a:ext cx="93988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67.66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444797" y="2495564"/>
            <a:ext cx="271156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2.4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TEDA4I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1679752" y="3085339"/>
            <a:ext cx="93988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19.05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0012936" y="3106979"/>
            <a:ext cx="971469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91.43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9703225" y="4219403"/>
            <a:ext cx="868241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19.79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418701" y="5157038"/>
            <a:ext cx="2719823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8. ผู้สูบบุหรี่เลิกสูบบุหรี่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ชุมพร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34,293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คน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1623629" y="5808390"/>
            <a:ext cx="1052131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83.43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6" name="TextBox 15"/>
          <p:cNvSpPr txBox="1"/>
          <p:nvPr/>
        </p:nvSpPr>
        <p:spPr>
          <a:xfrm>
            <a:off x="3293039" y="5155408"/>
            <a:ext cx="2628596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9. ผู้ป่วย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DM&amp;HT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ควบคุมได้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≥40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/50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4299647" y="5802437"/>
            <a:ext cx="149538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16.27</a:t>
            </a:r>
            <a:r>
              <a:rPr lang="th-TH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/</a:t>
            </a:r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18.55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4691078" y="4513668"/>
            <a:ext cx="93988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5.06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074947" y="5326876"/>
            <a:ext cx="21115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4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82747" y="2511453"/>
            <a:ext cx="2628597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&amp;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Clean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Hospital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 ระดับดี 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ร้อยละ</a:t>
            </a:r>
            <a:r>
              <a:rPr lang="en-US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80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    </a:t>
            </a:r>
            <a:endParaRPr lang="en-US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9912" y="3123947"/>
            <a:ext cx="93988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90</a:t>
            </a:r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91</a:t>
            </a:r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46203" y="3841321"/>
            <a:ext cx="2602752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คลอดมีชีพหญิงอายุ 15-19 ปี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38ต่อพัน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14237" y="4464637"/>
            <a:ext cx="928800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en-US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56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251AEE1-79EF-4649-B3C4-E693F70A7655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64AD71-838C-45AE-B56C-7206DFA475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36FF7FCB-8A2E-4F36-A68D-E1901D162988}"/>
              </a:ext>
            </a:extLst>
          </p:cNvPr>
          <p:cNvSpPr txBox="1">
            <a:spLocks/>
          </p:cNvSpPr>
          <p:nvPr/>
        </p:nvSpPr>
        <p:spPr>
          <a:xfrm>
            <a:off x="1332937" y="254072"/>
            <a:ext cx="10422414" cy="636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1  การส่งเสริมสุขภาพ ป้องกันโรค และการคุ้มครองผู้บริโภคด้านสุขภาพ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D08C713-6B26-4A6C-8126-FDFC8A92F638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23608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48D4D7-E8F7-4E33-8390-437B324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9" y="1308621"/>
            <a:ext cx="676493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3" y="2244770"/>
            <a:ext cx="1287279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8438441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9649" y="1395711"/>
            <a:ext cx="6764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86495"/>
              </p:ext>
            </p:extLst>
          </p:nvPr>
        </p:nvGraphicFramePr>
        <p:xfrm>
          <a:off x="668500" y="3639840"/>
          <a:ext cx="11059462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659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967708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1778047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  <a:gridCol w="1778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7254" y="2129732"/>
            <a:ext cx="4133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FAB02A-3FB4-46CB-BE15-00973B148D45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849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5" y="1695434"/>
            <a:ext cx="1287279" cy="1282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14FD79-939D-48C3-B6C5-A2901890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4" y="1139134"/>
            <a:ext cx="7088704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8438441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37093"/>
              </p:ext>
            </p:extLst>
          </p:nvPr>
        </p:nvGraphicFramePr>
        <p:xfrm>
          <a:off x="369787" y="2899576"/>
          <a:ext cx="11667406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255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544851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63530" y="1180197"/>
            <a:ext cx="6608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E722D81-318F-4452-B730-D7B309991FC4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97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C9A26-4AF4-4C54-915B-67341DC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8" y="1308621"/>
            <a:ext cx="8483987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5" y="2532446"/>
            <a:ext cx="1287279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10389384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9649" y="1403459"/>
            <a:ext cx="84774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3.</a:t>
            </a:r>
            <a:r>
              <a:rPr lang="th-TH" sz="3200" b="1" dirty="0"/>
              <a:t> </a:t>
            </a:r>
            <a:r>
              <a:rPr lang="th-TH" sz="28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2187"/>
              </p:ext>
            </p:extLst>
          </p:nvPr>
        </p:nvGraphicFramePr>
        <p:xfrm>
          <a:off x="617495" y="3853530"/>
          <a:ext cx="11024409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726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40893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32791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ผ่านเกณฑ์ระดับพื้นฐาน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%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857" marR="68857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2860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ผ่านเกณฑ์ระดับดี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90 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%</a:t>
                      </a: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313354" y="2195037"/>
            <a:ext cx="861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EFBB647-2997-4D95-88BC-466DF53F96BF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96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2DE570-C3D7-4972-91E7-A965BE5C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8" y="1308621"/>
            <a:ext cx="7817535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1" y="2757733"/>
            <a:ext cx="1287279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10389384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9648" y="1426487"/>
            <a:ext cx="7817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4.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05194"/>
              </p:ext>
            </p:extLst>
          </p:nvPr>
        </p:nvGraphicFramePr>
        <p:xfrm>
          <a:off x="617495" y="4065565"/>
          <a:ext cx="1102440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726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40893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32791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ตำบลที่มีระบบ</a:t>
                      </a:r>
                      <a:r>
                        <a:rPr lang="en-US" sz="2400" b="1" dirty="0">
                          <a:latin typeface="Angsana New" pitchFamily="18" charset="-34"/>
                          <a:cs typeface="Angsana New" pitchFamily="18" charset="-34"/>
                        </a:rPr>
                        <a:t> LTC </a:t>
                      </a: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ผ่านเกณฑ์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91.43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857" marR="68857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28003" y="2129728"/>
            <a:ext cx="861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4A4C2DB-626C-4B65-85AD-1CF1D4C159EC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196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0" y="2317254"/>
            <a:ext cx="1287279" cy="128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B257D-E4D9-43C5-AB7C-9ACF79D5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8" y="1315487"/>
            <a:ext cx="10261918" cy="102656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10389384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70986" y="1413273"/>
            <a:ext cx="99805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23048"/>
              </p:ext>
            </p:extLst>
          </p:nvPr>
        </p:nvGraphicFramePr>
        <p:xfrm>
          <a:off x="617495" y="3628240"/>
          <a:ext cx="11024409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501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8669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2073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0.77</a:t>
                      </a: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857" marR="6885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5.06</a:t>
                      </a:r>
                    </a:p>
                  </a:txBody>
                  <a:tcPr marL="91809" marR="91809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857" marR="68857" marT="0" marB="0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15A6ADED-7324-41B5-82C3-B164F957FAB6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06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2190A-E186-4238-B0A1-12F82DEF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0" y="1328481"/>
            <a:ext cx="9308421" cy="1015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6" y="2969772"/>
            <a:ext cx="1287279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10389384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9147" y="2429565"/>
            <a:ext cx="9308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62824"/>
              </p:ext>
            </p:extLst>
          </p:nvPr>
        </p:nvGraphicFramePr>
        <p:xfrm>
          <a:off x="617495" y="4237842"/>
          <a:ext cx="1102440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501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8669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2073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ขั้นที่ 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857" marR="68857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40772" y="1359088"/>
            <a:ext cx="882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EEF4C9B-46A3-47E6-BB4D-F995754E4030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310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05D974-141B-476D-9680-14368D68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1" y="1308621"/>
            <a:ext cx="4444092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" y="2452932"/>
            <a:ext cx="1287279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10389384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9147" y="2177775"/>
            <a:ext cx="9308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47558"/>
              </p:ext>
            </p:extLst>
          </p:nvPr>
        </p:nvGraphicFramePr>
        <p:xfrm>
          <a:off x="617495" y="3721002"/>
          <a:ext cx="1102440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501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8669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2073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9.56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857" marR="68857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8052" y="1426488"/>
            <a:ext cx="37904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5309776-5A49-4375-90ED-F80E705677DA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047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8" y="1812414"/>
            <a:ext cx="1287279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10389384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77708"/>
              </p:ext>
            </p:extLst>
          </p:nvPr>
        </p:nvGraphicFramePr>
        <p:xfrm>
          <a:off x="617494" y="3129630"/>
          <a:ext cx="11241181" cy="13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823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33358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="1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857" marR="68857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(ร้อยละ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83.43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</a:t>
                      </a: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857" marR="68857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7047" y="1581581"/>
            <a:ext cx="9422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65B90A3-E864-4A94-AA89-A52D343C62AB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74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241213" cy="69265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21870" y="61972"/>
            <a:ext cx="1015024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id="{62CA41B2-A72B-46F0-912B-8E02E3F9416F}"/>
              </a:ext>
            </a:extLst>
          </p:cNvPr>
          <p:cNvSpPr/>
          <p:nvPr/>
        </p:nvSpPr>
        <p:spPr>
          <a:xfrm>
            <a:off x="4631564" y="1350490"/>
            <a:ext cx="7337821" cy="261610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คำขวัญจังหวัดชุมพร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40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“ชุมพรประตูภาคใต้ ไหว้เสด็จในกรมฯ ชมไร่กาแฟ แลหาดทรายรี ดีกล้วยเล็บมือ ขึ้นชื่อรังนก</a:t>
            </a:r>
            <a:r>
              <a:rPr lang="th-TH" sz="4000" b="1" spc="50" dirty="0">
                <a:ln w="11430"/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4000" b="1" spc="50" dirty="0">
              <a:ln w="11430"/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6F002C1-D0E2-427D-BD4D-1A6F7B3AB018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07A776-51F6-4EF4-B273-59237A185F72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DEDA1-04DA-4F60-9C85-C8291E30021C}"/>
              </a:ext>
            </a:extLst>
          </p:cNvPr>
          <p:cNvSpPr/>
          <p:nvPr/>
        </p:nvSpPr>
        <p:spPr>
          <a:xfrm>
            <a:off x="1332937" y="149575"/>
            <a:ext cx="5261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2CAB1-E7AD-4300-A120-116D3BDC5B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514680" y="1340768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 err="1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พชอ</a:t>
            </a:r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.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2778088" y="1336774"/>
            <a:ext cx="2135591" cy="86409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PCC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5102006" y="1336774"/>
            <a:ext cx="2135591" cy="86409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รพ.สต.ติดดาว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7475901" y="1350413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วัณโรคปอด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สี่เหลี่ยมผืนผ้ามุมมน 7"/>
          <p:cNvSpPr/>
          <p:nvPr/>
        </p:nvSpPr>
        <p:spPr>
          <a:xfrm>
            <a:off x="9768909" y="1340768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กุมารเวชกรรม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สี่เหลี่ยมผืนผ้ามุมมน 8"/>
          <p:cNvSpPr/>
          <p:nvPr/>
        </p:nvSpPr>
        <p:spPr>
          <a:xfrm>
            <a:off x="536959" y="2314525"/>
            <a:ext cx="2135591" cy="86409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ทารกแรกเกิด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สี่เหลี่ยมผืนผ้ามุมมน 9"/>
          <p:cNvSpPr/>
          <p:nvPr/>
        </p:nvSpPr>
        <p:spPr>
          <a:xfrm>
            <a:off x="2800367" y="2310531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สูติกรรม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สี่เหลี่ยมผืนผ้ามุมมน 10"/>
          <p:cNvSpPr/>
          <p:nvPr/>
        </p:nvSpPr>
        <p:spPr>
          <a:xfrm>
            <a:off x="5124284" y="2310531"/>
            <a:ext cx="2135591" cy="86409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สุขภาพช่องปาก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สี่เหลี่ยมผืนผ้ามุมมน 11"/>
          <p:cNvSpPr/>
          <p:nvPr/>
        </p:nvSpPr>
        <p:spPr>
          <a:xfrm>
            <a:off x="7498180" y="2324170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Palliative Care</a:t>
            </a:r>
          </a:p>
        </p:txBody>
      </p:sp>
      <p:sp>
        <p:nvSpPr>
          <p:cNvPr id="13" name="สี่เหลี่ยมผืนผ้ามุมมน 12"/>
          <p:cNvSpPr/>
          <p:nvPr/>
        </p:nvSpPr>
        <p:spPr>
          <a:xfrm>
            <a:off x="9791188" y="2314525"/>
            <a:ext cx="2135591" cy="86409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ปลูกถ่ายอวัยวะ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สี่เหลี่ยมผืนผ้ามุมมน 13"/>
          <p:cNvSpPr/>
          <p:nvPr/>
        </p:nvSpPr>
        <p:spPr>
          <a:xfrm>
            <a:off x="518909" y="3313128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STEMI</a:t>
            </a:r>
          </a:p>
        </p:txBody>
      </p:sp>
      <p:sp>
        <p:nvSpPr>
          <p:cNvPr id="15" name="สี่เหลี่ยมผืนผ้ามุมมน 14"/>
          <p:cNvSpPr/>
          <p:nvPr/>
        </p:nvSpPr>
        <p:spPr>
          <a:xfrm>
            <a:off x="2782316" y="3309134"/>
            <a:ext cx="2135591" cy="86409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STROKE</a:t>
            </a:r>
          </a:p>
        </p:txBody>
      </p:sp>
      <p:sp>
        <p:nvSpPr>
          <p:cNvPr id="16" name="สี่เหลี่ยมผืนผ้ามุมมน 15"/>
          <p:cNvSpPr/>
          <p:nvPr/>
        </p:nvSpPr>
        <p:spPr>
          <a:xfrm>
            <a:off x="514680" y="4299415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มะเร็ง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สี่เหลี่ยมผืนผ้ามุมมน 16"/>
          <p:cNvSpPr/>
          <p:nvPr/>
        </p:nvSpPr>
        <p:spPr>
          <a:xfrm>
            <a:off x="7480130" y="3322773"/>
            <a:ext cx="2135591" cy="86409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สุขภาพจิต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8" name="สี่เหลี่ยมผืนผ้ามุมมน 17"/>
          <p:cNvSpPr/>
          <p:nvPr/>
        </p:nvSpPr>
        <p:spPr>
          <a:xfrm>
            <a:off x="9773138" y="3313128"/>
            <a:ext cx="2135591" cy="86409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 err="1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ยาเสพติด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" name="สี่เหลี่ยมผืนผ้ามุมมน 18"/>
          <p:cNvSpPr/>
          <p:nvPr/>
        </p:nvSpPr>
        <p:spPr>
          <a:xfrm>
            <a:off x="5081154" y="3322773"/>
            <a:ext cx="2135591" cy="86409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SEPSIS</a:t>
            </a:r>
          </a:p>
        </p:txBody>
      </p:sp>
      <p:sp>
        <p:nvSpPr>
          <p:cNvPr id="22" name="สี่เหลี่ยมผืนผ้ามุมมน 21"/>
          <p:cNvSpPr/>
          <p:nvPr/>
        </p:nvSpPr>
        <p:spPr>
          <a:xfrm>
            <a:off x="7478698" y="4313054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One Day Surgery</a:t>
            </a:r>
          </a:p>
        </p:txBody>
      </p:sp>
      <p:sp>
        <p:nvSpPr>
          <p:cNvPr id="23" name="สี่เหลี่ยมผืนผ้ามุมมน 22"/>
          <p:cNvSpPr/>
          <p:nvPr/>
        </p:nvSpPr>
        <p:spPr>
          <a:xfrm>
            <a:off x="9771705" y="4303409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 err="1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Truama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สี่เหลี่ยมผืนผ้ามุมมน 23"/>
          <p:cNvSpPr/>
          <p:nvPr/>
        </p:nvSpPr>
        <p:spPr>
          <a:xfrm>
            <a:off x="514680" y="5291563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ไต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สี่เหลี่ยมผืนผ้ามุมมน 24"/>
          <p:cNvSpPr/>
          <p:nvPr/>
        </p:nvSpPr>
        <p:spPr>
          <a:xfrm>
            <a:off x="2778088" y="4299415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จักษุ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" name="สี่เหลี่ยมผืนผ้ามุมมน 25"/>
          <p:cNvSpPr/>
          <p:nvPr/>
        </p:nvSpPr>
        <p:spPr>
          <a:xfrm>
            <a:off x="5102006" y="4299415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 err="1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ออร์โธปิดิกส์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7" name="สี่เหลี่ยมผืนผ้ามุมมน 26"/>
          <p:cNvSpPr/>
          <p:nvPr/>
        </p:nvSpPr>
        <p:spPr>
          <a:xfrm>
            <a:off x="2807426" y="5301208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แพทย์แผนไทย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8" name="สี่เหลี่ยมผืนผ้ามุมมน 27"/>
          <p:cNvSpPr/>
          <p:nvPr/>
        </p:nvSpPr>
        <p:spPr>
          <a:xfrm>
            <a:off x="5100435" y="5291563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RDU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2565418" y="48551"/>
            <a:ext cx="8066862" cy="716153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44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Service Plan </a:t>
            </a:r>
            <a:r>
              <a:rPr lang="th-TH" sz="44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จังหวัดชุมพร</a:t>
            </a:r>
            <a:endParaRPr lang="en-US" sz="4400" b="1" dirty="0">
              <a:solidFill>
                <a:srgbClr val="C0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10389384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คณะที่ 2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Service Plan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65B90A3-E864-4A94-AA89-A52D343C62AB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512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505674" y="6334780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solidFill>
                  <a:prstClr val="white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สำนักงานสาธารณสุขจังหวัดนครศรีธรรมราช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7050" y="1295222"/>
            <a:ext cx="2613762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2.1 </a:t>
            </a:r>
            <a:r>
              <a:rPr lang="en-US" sz="20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Happinometer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ของบุคลากร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2854" y="2653198"/>
            <a:ext cx="2613762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รพศ./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รพท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100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รพช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.90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52368" y="1291774"/>
            <a:ext cx="2591742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3. Digital Transformation 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ผ่านเกณฑ์ระดับ 2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grpSp>
        <p:nvGrpSpPr>
          <p:cNvPr id="4" name="กลุ่ม 4"/>
          <p:cNvGrpSpPr/>
          <p:nvPr/>
        </p:nvGrpSpPr>
        <p:grpSpPr>
          <a:xfrm>
            <a:off x="3547050" y="2663542"/>
            <a:ext cx="2613762" cy="1231106"/>
            <a:chOff x="1529792" y="2059307"/>
            <a:chExt cx="2431677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1529792" y="2059307"/>
              <a:ext cx="2431677" cy="1231106"/>
            </a:xfrm>
            <a:prstGeom prst="rect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5. </a:t>
              </a:r>
              <a:r>
                <a:rPr lang="th-TH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วิกฤตทางการเงิน</a:t>
              </a:r>
            </a:p>
            <a:p>
              <a:r>
                <a:rPr lang="th-TH" sz="1800" b="1" i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เป้าหมาย</a:t>
              </a:r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 ไม่เกิน 4</a:t>
              </a:r>
              <a:r>
                <a:rPr lang="en-US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%</a:t>
              </a:r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  <a:p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  <a:sym typeface="Symbol"/>
                </a:rPr>
                <a:t>             ผลงาน</a:t>
              </a:r>
            </a:p>
            <a:p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785" y="2625325"/>
              <a:ext cx="864096" cy="562630"/>
            </a:xfrm>
            <a:prstGeom prst="flowChartConnector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sz="2000" b="1" dirty="0">
                  <a:latin typeface="TH SarabunPSK" pitchFamily="34" charset="-34"/>
                  <a:cs typeface="+mj-cs"/>
                </a:rPr>
                <a:t>0.00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92854" y="4026277"/>
            <a:ext cx="2613762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9. ตรวจสอบภายใน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ครบทุกขั้นตอน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  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83425" y="4589259"/>
            <a:ext cx="910166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2000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868" y="1295223"/>
            <a:ext cx="2675050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1.บริหารจัดการกำลังคน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70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9896" y="1912255"/>
            <a:ext cx="1077256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78.05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4670696" y="1933709"/>
            <a:ext cx="939883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89.26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6292854" y="1295222"/>
            <a:ext cx="2613762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2.2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HPI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3547050" y="4031365"/>
            <a:ext cx="2613762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ITA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4744747" y="4689829"/>
            <a:ext cx="939883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85</a:t>
            </a:r>
            <a:endParaRPr lang="th-TH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738286" y="4031365"/>
            <a:ext cx="2673632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PMQA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สสจ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.ระดับ 5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สสอ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.40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2159773" y="4660862"/>
            <a:ext cx="1163488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100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/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87.5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0743668" y="2027438"/>
            <a:ext cx="1040487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>
                <a:ln w="0"/>
                <a:latin typeface="TH SarabunPSK" pitchFamily="34" charset="-34"/>
                <a:cs typeface="+mj-cs"/>
              </a:rPr>
              <a:t>ระดับ 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7266835" y="1952620"/>
            <a:ext cx="939883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88.76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8335576" y="3366957"/>
            <a:ext cx="1334545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รพช.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7</a:t>
            </a:r>
            <a:r>
              <a:rPr lang="en-US" sz="2000" b="1" dirty="0">
                <a:ln w="0"/>
                <a:latin typeface="TH SarabunPSK" pitchFamily="34" charset="-34"/>
                <a:cs typeface="+mj-cs"/>
              </a:rPr>
              <a:t>0%</a:t>
            </a:r>
            <a:endParaRPr lang="th-TH" sz="2000" b="1" dirty="0">
              <a:ln w="0"/>
              <a:latin typeface="TH SarabunPSK" pitchFamily="34" charset="-34"/>
              <a:cs typeface="+mj-cs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8317313" y="2875523"/>
            <a:ext cx="1229077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รพท.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0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%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736868" y="2657819"/>
            <a:ext cx="2675050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4. Application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ทุกแห่ง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2396349" y="3338510"/>
            <a:ext cx="926911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รอ</a:t>
            </a:r>
            <a:r>
              <a:rPr lang="en-US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APP</a:t>
            </a:r>
            <a:endParaRPr lang="th-TH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9030347" y="3976124"/>
            <a:ext cx="2613762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สรุป  ทั้งหมด 1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60%)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เหลือง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9030347" y="5357592"/>
            <a:ext cx="2498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8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BF40CCD-27F3-4469-9BB0-455DAF479C69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10AFE2-7327-43C8-952D-D0096A8B2A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28825"/>
            <a:ext cx="1015024" cy="101094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9EEE15C1-F525-43DC-9AE1-934869991187}"/>
              </a:ext>
            </a:extLst>
          </p:cNvPr>
          <p:cNvSpPr txBox="1">
            <a:spLocks/>
          </p:cNvSpPr>
          <p:nvPr/>
        </p:nvSpPr>
        <p:spPr>
          <a:xfrm>
            <a:off x="1176012" y="94440"/>
            <a:ext cx="10389384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664AC6A-E42E-4613-94CC-90A1562B7048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4101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32937" y="50638"/>
            <a:ext cx="10799989" cy="96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 (เป้าหมาย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3200" b="1" dirty="0">
              <a:solidFill>
                <a:prstClr val="black"/>
              </a:solidFill>
              <a:latin typeface="Angsana New" panose="02020603050405020304" pitchFamily="18" charset="-34"/>
              <a:sym typeface="Helvetica Neue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58986-EC8D-4BB3-A2C8-44420F7F8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1C63D0ED-96A9-45BF-9B88-DD3CE106E52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6855" y="4068116"/>
          <a:ext cx="2328709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B0225E-01B4-41D5-8D19-CA9329F73221}"/>
              </a:ext>
            </a:extLst>
          </p:cNvPr>
          <p:cNvGraphicFramePr/>
          <p:nvPr>
            <p:extLst/>
          </p:nvPr>
        </p:nvGraphicFramePr>
        <p:xfrm>
          <a:off x="2699607" y="4068117"/>
          <a:ext cx="2328709" cy="224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DBD17DC7-D675-460E-83A2-40D8E2FB9A4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33552" y="1501618"/>
          <a:ext cx="3651873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DDCCBB-66F5-4D3C-B27C-30A6D288DEEA}"/>
              </a:ext>
            </a:extLst>
          </p:cNvPr>
          <p:cNvGraphicFramePr/>
          <p:nvPr>
            <p:extLst/>
          </p:nvPr>
        </p:nvGraphicFramePr>
        <p:xfrm>
          <a:off x="8879988" y="1501618"/>
          <a:ext cx="3234322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B49CC7-5F26-4AC9-9624-500C1EB0F345}"/>
              </a:ext>
            </a:extLst>
          </p:cNvPr>
          <p:cNvSpPr txBox="1"/>
          <p:nvPr/>
        </p:nvSpPr>
        <p:spPr>
          <a:xfrm>
            <a:off x="276853" y="3684115"/>
            <a:ext cx="273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1.1 ข้อมูลบุคลกรสาธารณสุขในปัจจุบัน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1AED-3ED1-47CF-B1CF-8680A7B04E3D}"/>
              </a:ext>
            </a:extLst>
          </p:cNvPr>
          <p:cNvSpPr txBox="1"/>
          <p:nvPr/>
        </p:nvSpPr>
        <p:spPr>
          <a:xfrm>
            <a:off x="5133552" y="1129606"/>
            <a:ext cx="378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1.2 รายงานสถิติกำลังคน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105D0A0-0C50-4A30-BAEC-9CABCE545F30}"/>
              </a:ext>
            </a:extLst>
          </p:cNvPr>
          <p:cNvGraphicFramePr/>
          <p:nvPr>
            <p:extLst/>
          </p:nvPr>
        </p:nvGraphicFramePr>
        <p:xfrm>
          <a:off x="5133553" y="4072456"/>
          <a:ext cx="3412099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DF4D650-AB83-4A03-9EB5-900510D06244}"/>
              </a:ext>
            </a:extLst>
          </p:cNvPr>
          <p:cNvGraphicFramePr/>
          <p:nvPr>
            <p:extLst/>
          </p:nvPr>
        </p:nvGraphicFramePr>
        <p:xfrm>
          <a:off x="8865865" y="4016010"/>
          <a:ext cx="3234322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8261F-9041-479D-ACF9-30B7797DBE7C}"/>
              </a:ext>
            </a:extLst>
          </p:cNvPr>
          <p:cNvSpPr txBox="1"/>
          <p:nvPr/>
        </p:nvSpPr>
        <p:spPr>
          <a:xfrm>
            <a:off x="5133553" y="3698784"/>
            <a:ext cx="378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1.3 การใช้ประโยชน์จากข้อมูล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ACFB9-4B46-463F-8CDE-021E5B46D026}"/>
              </a:ext>
            </a:extLst>
          </p:cNvPr>
          <p:cNvSpPr/>
          <p:nvPr/>
        </p:nvSpPr>
        <p:spPr>
          <a:xfrm>
            <a:off x="320334" y="1823051"/>
            <a:ext cx="4354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 ระบบการบริหารจัดการข้อมูล</a:t>
            </a:r>
            <a:b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ด้านกำลังคนอย่างมีประสิทธิภาพ</a:t>
            </a:r>
          </a:p>
        </p:txBody>
      </p:sp>
    </p:spTree>
    <p:extLst>
      <p:ext uri="{BB962C8B-B14F-4D97-AF65-F5344CB8AC3E}">
        <p14:creationId xmlns:p14="http://schemas.microsoft.com/office/powerpoint/2010/main" val="400439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63" y="-38600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32937" y="50638"/>
            <a:ext cx="10908276" cy="1010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660DD0-26A8-4664-8352-107D410C1842}"/>
              </a:ext>
            </a:extLst>
          </p:cNvPr>
          <p:cNvSpPr/>
          <p:nvPr/>
        </p:nvSpPr>
        <p:spPr>
          <a:xfrm>
            <a:off x="6708674" y="4553221"/>
            <a:ext cx="1237643" cy="13321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78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.0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35F442-AFE9-4599-8574-CD67AEBA7F6C}"/>
              </a:ext>
            </a:extLst>
          </p:cNvPr>
          <p:cNvSpPr/>
          <p:nvPr/>
        </p:nvSpPr>
        <p:spPr>
          <a:xfrm>
            <a:off x="8846754" y="4694282"/>
            <a:ext cx="931283" cy="38327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1,815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DC7B97-DA3F-4FC9-A266-4220B084C5A0}"/>
              </a:ext>
            </a:extLst>
          </p:cNvPr>
          <p:cNvSpPr/>
          <p:nvPr/>
        </p:nvSpPr>
        <p:spPr>
          <a:xfrm>
            <a:off x="8848344" y="5239757"/>
            <a:ext cx="928058" cy="40011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3,777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0A922-FA5B-4EF7-8DC0-8A16D930D1B0}"/>
              </a:ext>
            </a:extLst>
          </p:cNvPr>
          <p:cNvSpPr txBox="1"/>
          <p:nvPr/>
        </p:nvSpPr>
        <p:spPr>
          <a:xfrm>
            <a:off x="10450039" y="4928490"/>
            <a:ext cx="8699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98B57-2579-4E15-AE87-AB23CD329C84}"/>
              </a:ext>
            </a:extLst>
          </p:cNvPr>
          <p:cNvSpPr/>
          <p:nvPr/>
        </p:nvSpPr>
        <p:spPr>
          <a:xfrm>
            <a:off x="1396443" y="1603984"/>
            <a:ext cx="2535242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2. มีแผนบริหารตำแหน่ง</a:t>
            </a:r>
            <a:endParaRPr lang="th-TH" sz="2800" dirty="0">
              <a:cs typeface="+mj-cs"/>
            </a:endParaRPr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E183CEA2-F6BA-446C-A778-B9B29F7299C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96443" y="2356063"/>
          <a:ext cx="3035839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7A313B7-7812-4B29-B69E-B9C199D1DB56}"/>
              </a:ext>
            </a:extLst>
          </p:cNvPr>
          <p:cNvSpPr/>
          <p:nvPr/>
        </p:nvSpPr>
        <p:spPr>
          <a:xfrm>
            <a:off x="6708674" y="1594560"/>
            <a:ext cx="2813682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3. มีการดำเนินการตามแผน</a:t>
            </a:r>
            <a:endParaRPr lang="th-TH" sz="2800" dirty="0"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71279C-FBFA-4A44-B3D3-50227DABB580}"/>
              </a:ext>
            </a:extLst>
          </p:cNvPr>
          <p:cNvSpPr/>
          <p:nvPr/>
        </p:nvSpPr>
        <p:spPr>
          <a:xfrm>
            <a:off x="6708674" y="2329132"/>
            <a:ext cx="1240000" cy="117257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97 %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9EAE44D9-1D78-4C57-81D5-DC19CFD4D0F1}"/>
              </a:ext>
            </a:extLst>
          </p:cNvPr>
          <p:cNvSpPr/>
          <p:nvPr/>
        </p:nvSpPr>
        <p:spPr>
          <a:xfrm>
            <a:off x="7948674" y="2660815"/>
            <a:ext cx="479005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8996C2-FD2C-407F-A36C-E628A9ED9C16}"/>
              </a:ext>
            </a:extLst>
          </p:cNvPr>
          <p:cNvSpPr/>
          <p:nvPr/>
        </p:nvSpPr>
        <p:spPr>
          <a:xfrm>
            <a:off x="8679035" y="2302514"/>
            <a:ext cx="955326" cy="3939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99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3DED82-DA3E-48C8-ADCD-E120A671340A}"/>
              </a:ext>
            </a:extLst>
          </p:cNvPr>
          <p:cNvSpPr/>
          <p:nvPr/>
        </p:nvSpPr>
        <p:spPr>
          <a:xfrm>
            <a:off x="8679035" y="2922656"/>
            <a:ext cx="955326" cy="38749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1,953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DB464D7E-17D6-4091-8F2C-3662DEE2AE95}"/>
              </a:ext>
            </a:extLst>
          </p:cNvPr>
          <p:cNvSpPr/>
          <p:nvPr/>
        </p:nvSpPr>
        <p:spPr>
          <a:xfrm>
            <a:off x="8298481" y="2711100"/>
            <a:ext cx="1689821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A9EF7DB8-53FC-4AE4-9A84-906F3C33397C}"/>
              </a:ext>
            </a:extLst>
          </p:cNvPr>
          <p:cNvSpPr/>
          <p:nvPr/>
        </p:nvSpPr>
        <p:spPr>
          <a:xfrm>
            <a:off x="9828567" y="2660816"/>
            <a:ext cx="448440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6FB5C-5359-416B-B674-5041CC4D75F2}"/>
              </a:ext>
            </a:extLst>
          </p:cNvPr>
          <p:cNvSpPr txBox="1"/>
          <p:nvPr/>
        </p:nvSpPr>
        <p:spPr>
          <a:xfrm>
            <a:off x="10396184" y="2549295"/>
            <a:ext cx="9553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F1F7D9-9141-4BB8-A002-F7C9541880C4}"/>
              </a:ext>
            </a:extLst>
          </p:cNvPr>
          <p:cNvSpPr/>
          <p:nvPr/>
        </p:nvSpPr>
        <p:spPr>
          <a:xfrm>
            <a:off x="6712530" y="3839815"/>
            <a:ext cx="31629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4. บุคลากรสาธารณสุขเพียงพอ</a:t>
            </a:r>
            <a:endParaRPr lang="th-TH" sz="2800" dirty="0">
              <a:cs typeface="+mj-cs"/>
            </a:endParaRPr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8C4148C4-D4EE-4685-B462-48348B4201F6}"/>
              </a:ext>
            </a:extLst>
          </p:cNvPr>
          <p:cNvSpPr/>
          <p:nvPr/>
        </p:nvSpPr>
        <p:spPr>
          <a:xfrm>
            <a:off x="7964225" y="5007779"/>
            <a:ext cx="479005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726BB445-CEA9-4194-823F-5C00552FC755}"/>
              </a:ext>
            </a:extLst>
          </p:cNvPr>
          <p:cNvSpPr/>
          <p:nvPr/>
        </p:nvSpPr>
        <p:spPr>
          <a:xfrm>
            <a:off x="8437372" y="5058064"/>
            <a:ext cx="1689821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21D4847F-59DC-4D92-9387-90456451DB46}"/>
              </a:ext>
            </a:extLst>
          </p:cNvPr>
          <p:cNvSpPr/>
          <p:nvPr/>
        </p:nvSpPr>
        <p:spPr>
          <a:xfrm>
            <a:off x="9925083" y="5007780"/>
            <a:ext cx="448440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5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63" y="-38600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32937" y="50637"/>
            <a:ext cx="10908276" cy="101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องค์กรแห่งความสุข (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Happy MOPH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F531AF-56B2-4E2D-B38A-DE6786579294}"/>
              </a:ext>
            </a:extLst>
          </p:cNvPr>
          <p:cNvGraphicFramePr/>
          <p:nvPr>
            <p:extLst/>
          </p:nvPr>
        </p:nvGraphicFramePr>
        <p:xfrm>
          <a:off x="598789" y="1649393"/>
          <a:ext cx="4872091" cy="320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BABC71-A107-48B7-94CF-78934F751BB6}"/>
              </a:ext>
            </a:extLst>
          </p:cNvPr>
          <p:cNvSpPr txBox="1"/>
          <p:nvPr/>
        </p:nvSpPr>
        <p:spPr>
          <a:xfrm>
            <a:off x="598789" y="4883287"/>
            <a:ext cx="4664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ผลการดำเนินงาน ปี 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Money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และ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ผลการดำเนินงาน 20 หน่วย คิดเป็นร้อยละ 100</a:t>
            </a:r>
            <a:endParaRPr lang="th-TH" sz="2000" dirty="0">
              <a:latin typeface="TH SarabunIT๙" panose="020B0500040200020003" pitchFamily="34" charset="-34"/>
              <a:cs typeface="+mj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25E2AC9-8DF0-4C1E-B759-BC5B88ED5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482117"/>
              </p:ext>
            </p:extLst>
          </p:nvPr>
        </p:nvGraphicFramePr>
        <p:xfrm>
          <a:off x="5883355" y="1656895"/>
          <a:ext cx="6105825" cy="319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A89710F-6CFF-4467-9577-3FEBF5965F73}"/>
              </a:ext>
            </a:extLst>
          </p:cNvPr>
          <p:cNvSpPr txBox="1"/>
          <p:nvPr/>
        </p:nvSpPr>
        <p:spPr>
          <a:xfrm>
            <a:off x="5883355" y="4882115"/>
            <a:ext cx="51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Happinometer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HPI 88.78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96AE-BDB6-498D-89DA-64F93AE5E193}"/>
              </a:ext>
            </a:extLst>
          </p:cNvPr>
          <p:cNvSpPr txBox="1"/>
          <p:nvPr/>
        </p:nvSpPr>
        <p:spPr>
          <a:xfrm>
            <a:off x="1930510" y="1195230"/>
            <a:ext cx="227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5C2-09F5-4527-AEBC-D1B9D70028A8}"/>
              </a:ext>
            </a:extLst>
          </p:cNvPr>
          <p:cNvSpPr txBox="1"/>
          <p:nvPr/>
        </p:nvSpPr>
        <p:spPr>
          <a:xfrm>
            <a:off x="7083568" y="1191385"/>
            <a:ext cx="227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491E0-FEEC-48FA-8AC4-9D92DA38CCB9}"/>
              </a:ext>
            </a:extLst>
          </p:cNvPr>
          <p:cNvSpPr txBox="1"/>
          <p:nvPr/>
        </p:nvSpPr>
        <p:spPr>
          <a:xfrm>
            <a:off x="9015905" y="1185673"/>
            <a:ext cx="218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เป้าหมายร้อยละ 70</a:t>
            </a:r>
          </a:p>
        </p:txBody>
      </p:sp>
    </p:spTree>
    <p:extLst>
      <p:ext uri="{BB962C8B-B14F-4D97-AF65-F5344CB8AC3E}">
        <p14:creationId xmlns:p14="http://schemas.microsoft.com/office/powerpoint/2010/main" val="1605718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753" y="161687"/>
            <a:ext cx="5080122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7753" y="1403095"/>
            <a:ext cx="1040234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ร้อยละของเขตสุขภาพที่มีการบริหารจัดการกำลังคนที่มีประสิทธิภาพ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(มีข้อมูล มีแผนการ บริหารตำแหน่ง มีการดำเนินการตามแผน และมีบุคลากรสาธารณสุขเพียงพอ)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&gt;= 71 %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17925"/>
              </p:ext>
            </p:extLst>
          </p:nvPr>
        </p:nvGraphicFramePr>
        <p:xfrm>
          <a:off x="668499" y="3100548"/>
          <a:ext cx="1095190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541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76368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เดือน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ผ่านเกณฑ์ตามองค์ประกอบข้อ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1-4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ที่คะแนนระดับ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8" y="2252869"/>
            <a:ext cx="82821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C243CEE-A267-46BD-8B6C-04EEAC8F4E6B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9703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3" y="161687"/>
            <a:ext cx="5080122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7752" y="1403095"/>
            <a:ext cx="47450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เขตสุขภาพดำเนิการ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อย่างน้อยเขตละ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07122"/>
              </p:ext>
            </p:extLst>
          </p:nvPr>
        </p:nvGraphicFramePr>
        <p:xfrm>
          <a:off x="602921" y="3063997"/>
          <a:ext cx="10951909" cy="225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442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056466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มีระบบคิวออนไลน์  มีการใช้ใบสั่งยาอิเล็คโทรนิค</a:t>
                      </a:r>
                      <a:r>
                        <a:rPr lang="th-TH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และมี</a:t>
                      </a:r>
                      <a:r>
                        <a:rPr lang="en-US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API:HIS gateway</a:t>
                      </a:r>
                      <a:endParaRPr 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สำรวจความพร้อม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กำหนดเป้าหมาย (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 </a:t>
                      </a:r>
                      <a:r>
                        <a:rPr lang="th-TH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2000" b="1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ศึกษา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อื่นๆและทดสอบการใช้งาน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เตรียมงบติดตั้ง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 ,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ชี้แจงให้ความรู้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User ,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จัดหา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ที่เหมาะสม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รพ.จัดทำแผน/เตรียมการ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1" y="2218853"/>
            <a:ext cx="82821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7AE7FE3-03A3-4306-9649-F9932F169324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7748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7753" y="1533725"/>
            <a:ext cx="5366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มีการใช้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Application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ทุกแห่ง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65381"/>
              </p:ext>
            </p:extLst>
          </p:nvPr>
        </p:nvGraphicFramePr>
        <p:xfrm>
          <a:off x="668499" y="2815322"/>
          <a:ext cx="1095190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541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76368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มีการใช้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Application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สำหรับ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ทุกแห่ง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rgbClr val="FF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รอโปรแกรมจากกระทรวง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1" y="1966892"/>
            <a:ext cx="828210" cy="82488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9D2C202-F694-41AA-8298-4122CDAB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013" y="161687"/>
            <a:ext cx="5080122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C7CFFC-7527-4A28-8EA6-ED6F94383F10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9076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id="{0AF6B3BF-FAE6-4CBC-85D7-28AA4C08FA56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การบริหารจัดการด้านการเงินการคลังสุขภาพ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ร้อยละของหน่วยบริการที่ประสบภาวะวิกฤตทางการเงินระดับ 7 (ไม่เกินร้อยละ 4)</a:t>
            </a:r>
          </a:p>
        </p:txBody>
      </p:sp>
      <p:graphicFrame>
        <p:nvGraphicFramePr>
          <p:cNvPr id="33" name="แผนภูมิ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383168"/>
              </p:ext>
            </p:extLst>
          </p:nvPr>
        </p:nvGraphicFramePr>
        <p:xfrm>
          <a:off x="546781" y="1849444"/>
          <a:ext cx="3743384" cy="255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563413" y="1273102"/>
            <a:ext cx="372675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95157"/>
              </p:ext>
            </p:extLst>
          </p:nvPr>
        </p:nvGraphicFramePr>
        <p:xfrm>
          <a:off x="563414" y="4427186"/>
          <a:ext cx="3021532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857" marR="688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857" marR="688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857" marR="6885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7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102043" y="75756"/>
            <a:ext cx="1919027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88172" y="1071703"/>
            <a:ext cx="3372539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22669" y="1278840"/>
              <a:ext cx="74487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56291" y="1269501"/>
              <a:ext cx="66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71155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47799" y="3429000"/>
              <a:ext cx="42934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4481" y="4104905"/>
              <a:ext cx="92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57620" y="4786548"/>
              <a:ext cx="89378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4842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4206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77157"/>
              </p:ext>
            </p:extLst>
          </p:nvPr>
        </p:nvGraphicFramePr>
        <p:xfrm>
          <a:off x="7537285" y="1260485"/>
          <a:ext cx="4168376" cy="335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โรงพยาบาล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มกราคม 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21/02/62)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ไตรมาส 1/62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23/02/62)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Planfin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5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 Score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 Plus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rgbClr val="B4C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1.ชุมพรเขตรฯ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2.ปากน้ำชุมพร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3.ท่าแซะ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4.ปะทิว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5.มาบอำมฤต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7.ปากน้ำหลังสวน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8.ละแม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9.พะโต๊ะ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10.สวี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11.ทุ่งตะโก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51356"/>
              </p:ext>
            </p:extLst>
          </p:nvPr>
        </p:nvGraphicFramePr>
        <p:xfrm>
          <a:off x="6398216" y="4851719"/>
          <a:ext cx="5307445" cy="136493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06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09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นักบัญชีเปลี่ยนแปลงบ่อย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ส่งผลต่อการบันทึกบัญชีและการวิเคราะห์ดัชนีทางการเงิน</a:t>
                      </a:r>
                      <a:endParaRPr lang="th-TH" sz="2000" b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-เร่งพัฒนาศูนย์จัดเก็บรายได้/แลกเปลี่ยนเรียนรู้ระหว่างโรงพยาบาล/พัฒนาทีมงาน วิเคราะห์สถานการณ์เงินใน รพ.</a:t>
                      </a:r>
                    </a:p>
                  </a:txBody>
                  <a:tcPr marL="91809" marR="91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2095404" y="3227997"/>
            <a:ext cx="5056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th-TH" sz="1600" dirty="0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705787" y="2599013"/>
            <a:ext cx="908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ปน.หลังสวน</a:t>
            </a:r>
            <a:endParaRPr lang="th-TH" sz="1600" dirty="0"/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626423" y="3298248"/>
            <a:ext cx="685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th-TH" sz="1600" dirty="0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241769" y="3367438"/>
            <a:ext cx="581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th-TH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3428371-5CE0-446A-BFA1-CC0E8C971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98F5C661-A7A2-47EE-B8B2-479F29CCFE1A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621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" y="11566"/>
            <a:ext cx="12230832" cy="1384995"/>
          </a:xfrm>
          <a:prstGeom prst="rect">
            <a:avLst/>
          </a:prstGeom>
          <a:gradFill>
            <a:gsLst>
              <a:gs pos="0">
                <a:srgbClr val="97FF76"/>
              </a:gs>
              <a:gs pos="50000">
                <a:srgbClr val="BEFFAA"/>
              </a:gs>
              <a:gs pos="100000">
                <a:srgbClr val="97FF76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ร้อยละของโรงพยาบาลสังกัดกระทรวงสาธารณสุขมีคุณภาพมาตรฐานผ่านการรับรอง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</a:t>
            </a:r>
            <a:endParaRPr lang="th-TH" sz="28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  <a:sym typeface="Helvetica Neue Medium"/>
              </a:rPr>
              <a:t>                      ตัวชี้วัด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รพศ. </a:t>
            </a:r>
            <a:r>
              <a:rPr lang="th-TH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รพท.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 รพ.สังกัดกรมฯ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ขั้น 3 ร้อยละ 100</a:t>
            </a: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                    รพช.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ร้อยละ 90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446412" y="1699937"/>
            <a:ext cx="3964646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35024"/>
              </p:ext>
            </p:extLst>
          </p:nvPr>
        </p:nvGraphicFramePr>
        <p:xfrm>
          <a:off x="7298815" y="4865895"/>
          <a:ext cx="4790959" cy="1584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9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868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ตัวชี้วัด</a:t>
                      </a: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เป้าหมาย</a:t>
                      </a: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ผลงาน</a:t>
                      </a: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</a:p>
                  </a:txBody>
                  <a:tcPr marL="91809" marR="91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04">
                <a:tc>
                  <a:txBody>
                    <a:bodyPr/>
                    <a:lstStyle/>
                    <a:p>
                      <a:pPr algn="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ร้อยละของรพ.ในสังกัด </a:t>
                      </a: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สธ.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857" marR="688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7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857" marR="688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63.64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857" marR="6885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รพศ.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000" b="1" baseline="0" dirty="0" err="1">
                          <a:latin typeface="Angsana New" pitchFamily="18" charset="-34"/>
                          <a:cs typeface="Angsana New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รพ.ในสังกัดฯ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รพช.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70</a:t>
                      </a: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9451"/>
              </p:ext>
            </p:extLst>
          </p:nvPr>
        </p:nvGraphicFramePr>
        <p:xfrm>
          <a:off x="7319921" y="1579707"/>
          <a:ext cx="4769852" cy="3252231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41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999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ความต่อเนื่องของ    การพัฒนาคุณภาพ</a:t>
                      </a:r>
                      <a:r>
                        <a:rPr lang="th-TH" sz="2000" kern="1200" baseline="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เพื่อเตรียม</a:t>
                      </a: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ความพร้อม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ขอรับรองกระบวนการคุณภาพ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(Accreditation/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 accreditation)</a:t>
                      </a: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2000" b="0" kern="120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แต่งตั้งคณะทำงานพัฒนาคุณภาพโรงพยาบาลจังหวัดชุมพร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QRT)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ทีมพี่เลี้ยง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(QLN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 เยี่ยมสำรวจ รพ.ร่วมกับที่ปรึกษาเครือข่าย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แลกเปลี่ยนเรียนรู้มาตรฐานและการใช้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เครื่องมือคุณภาพตามบริบท และเชื่อมโยงสู่งานประจำ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กำกับ ควบคุม ติดตามผลการดำเนินงาน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โดยผู้บริหารและทีมนำขององค์กร</a:t>
                      </a:r>
                    </a:p>
                  </a:txBody>
                  <a:tcPr marL="91809" marR="91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328989" y="434329"/>
            <a:ext cx="1751761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979158" y="1444573"/>
            <a:ext cx="2844627" cy="5074316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2338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9408" y="1225181"/>
              <a:ext cx="64772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67866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0478" y="3440287"/>
              <a:ext cx="43999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0789" y="4156932"/>
              <a:ext cx="92156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99011" y="4774784"/>
              <a:ext cx="853689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4201" y="5253600"/>
              <a:ext cx="72759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30915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graphicFrame>
        <p:nvGraphicFramePr>
          <p:cNvPr id="29" name="แผนภูมิ 28"/>
          <p:cNvGraphicFramePr/>
          <p:nvPr>
            <p:extLst>
              <p:ext uri="{D42A27DB-BD31-4B8C-83A1-F6EECF244321}">
                <p14:modId xmlns:p14="http://schemas.microsoft.com/office/powerpoint/2010/main" val="2783256142"/>
              </p:ext>
            </p:extLst>
          </p:nvPr>
        </p:nvGraphicFramePr>
        <p:xfrm>
          <a:off x="309548" y="2396042"/>
          <a:ext cx="4101510" cy="290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F95BC68A-88B5-4EC9-97C1-3B08DD2D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EDCB205A-25CE-48D7-9C9C-32718A480C25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513062" y="1284653"/>
            <a:ext cx="3121424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74910" y="1910213"/>
            <a:ext cx="104544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533520" y="2136977"/>
            <a:ext cx="1070622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1446835" y="3549757"/>
            <a:ext cx="5920983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หมู่บ้าน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99249" y="3193833"/>
            <a:ext cx="10223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96303" y="3963411"/>
            <a:ext cx="86621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632958" y="4526078"/>
            <a:ext cx="113178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49302" y="5090171"/>
            <a:ext cx="1160754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68124" y="5793974"/>
            <a:ext cx="1001415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87109" y="5511818"/>
            <a:ext cx="1072232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429001" y="2977383"/>
            <a:ext cx="76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64640" y="3694040"/>
            <a:ext cx="689177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85365" y="6227013"/>
            <a:ext cx="97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59268" y="1067472"/>
            <a:ext cx="118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id="{03F3B836-B60E-4164-9EC7-A2501A3DBED6}"/>
              </a:ext>
            </a:extLst>
          </p:cNvPr>
          <p:cNvSpPr/>
          <p:nvPr/>
        </p:nvSpPr>
        <p:spPr>
          <a:xfrm>
            <a:off x="1446835" y="1350490"/>
            <a:ext cx="5920983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32937" y="149575"/>
            <a:ext cx="5261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CC909BE-CB9D-457E-B977-995D9D91A87D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7233"/>
            <a:ext cx="12241213" cy="1200329"/>
          </a:xfrm>
          <a:prstGeom prst="rect">
            <a:avLst/>
          </a:prstGeom>
          <a:gradFill>
            <a:gsLst>
              <a:gs pos="0">
                <a:srgbClr val="9DFF7E"/>
              </a:gs>
              <a:gs pos="50000">
                <a:srgbClr val="C1FFAE"/>
              </a:gs>
              <a:gs pos="100000">
                <a:srgbClr val="9AFF7A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หัวข้อ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ธรรมาภิ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บาลและองค์กรคุณภาพ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ตัวชี้วัด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ร้อยละความสำเร็จของส่วนราชการในสังกัดสำนักงานปลัดกระทรวงสาธารณสุขที่ดำเนินการ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พัฒนาคุณภาพการบริหารจัดการภาครัฐผ่านเกณฑ์ที่กำหนด (เป้าหมาย สสจ. 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 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สสอ.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40)</a:t>
            </a:r>
            <a:endParaRPr lang="th-TH" sz="24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8907" y="1647385"/>
            <a:ext cx="3496599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ปี </a:t>
            </a:r>
            <a:r>
              <a:rPr lang="en-US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2561</a:t>
            </a: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70590"/>
              </p:ext>
            </p:extLst>
          </p:nvPr>
        </p:nvGraphicFramePr>
        <p:xfrm>
          <a:off x="7284168" y="4868049"/>
          <a:ext cx="4644873" cy="12867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9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+mj-cs"/>
                        </a:rPr>
                        <a:t>ผลดำเนินงาน</a:t>
                      </a: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857" marR="688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857" marR="688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 marL="68857" marR="6885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87.5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900069"/>
              </p:ext>
            </p:extLst>
          </p:nvPr>
        </p:nvGraphicFramePr>
        <p:xfrm>
          <a:off x="398907" y="2465057"/>
          <a:ext cx="3496598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88262"/>
              </p:ext>
            </p:extLst>
          </p:nvPr>
        </p:nvGraphicFramePr>
        <p:xfrm>
          <a:off x="7284168" y="1446584"/>
          <a:ext cx="4637416" cy="329184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806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9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977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บุคลากร มีความรู้ </a:t>
                      </a: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ความเข้าใจในกระบวนการพัฒนา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ยังไม่เป็นทิศทางเดียวกัน รวมทั้งแบบประเมินมีความซับซ้อน และการประเมินตนเองยังขาดคุณภาพไม่ตรงประเด็น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.จัดอบรมเชิงปฏิบัติการ กระบวนการ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โดยมีผู้เชี่ยวชาญเป็นวิทยากร  และเน้นกลุ่มเป้าหมาย ระดับอำเภอ ระดับจังหวัด 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2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.มีการถอดบทเรียนการพัฒนาคุณภาพการบริหารจัดการภาครัฐ ระดับอำเภอ ระดับจังหวัด 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94177" y="148858"/>
            <a:ext cx="1919027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88172" y="1271586"/>
            <a:ext cx="3372539" cy="5229219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1"/>
              <a:ext cx="607701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84923" y="1225245"/>
              <a:ext cx="544141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1" y="2500306"/>
              <a:ext cx="477051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198" y="3401275"/>
              <a:ext cx="371118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4"/>
              <a:ext cx="717165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611232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47307"/>
              <a:ext cx="530017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87161-E4AF-4D1D-A569-1B3AEFE42D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682656AF-B563-47F7-95A2-928AAE32A68A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930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59799" y="4203717"/>
            <a:ext cx="5390365" cy="1536669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ไตรมาสที่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ปีงบประมาณ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2562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มีหน่วยรับผิดชอบ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20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หน่วย ส่งผลงานเข้ารับการตรวจประเมิน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17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หน่วย ได้คะแนนในระดับ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4.05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12DBCA18-0611-44C6-A6D4-F417859D9B45}"/>
              </a:ext>
            </a:extLst>
          </p:cNvPr>
          <p:cNvSpPr/>
          <p:nvPr/>
        </p:nvSpPr>
        <p:spPr>
          <a:xfrm>
            <a:off x="2020065" y="3014686"/>
            <a:ext cx="2583371" cy="75917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Small success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 3 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เดือน</a:t>
            </a:r>
            <a:endParaRPr lang="en-US" sz="2400" b="1" dirty="0">
              <a:solidFill>
                <a:prstClr val="black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42916" y="3162536"/>
            <a:ext cx="1824133" cy="5411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EB 1 – EB 4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4394" y="3167390"/>
            <a:ext cx="14722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ระดับ 5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40107" y="1624158"/>
            <a:ext cx="10229750" cy="1038373"/>
          </a:xfrm>
          <a:prstGeom prst="rect">
            <a:avLst/>
          </a:prstGeom>
          <a:solidFill>
            <a:srgbClr val="9AFF7A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th-TH" sz="2800" b="1" dirty="0">
                <a:latin typeface="TH SarabunIT๙" panose="020B0500040200020003" pitchFamily="34" charset="-34"/>
              </a:rPr>
              <a:t>ตัวชี้วัด </a:t>
            </a:r>
            <a:r>
              <a:rPr lang="en-GB" sz="2800" b="1" dirty="0">
                <a:latin typeface="TH SarabunIT๙" panose="020B0500040200020003" pitchFamily="34" charset="-34"/>
              </a:rPr>
              <a:t>:</a:t>
            </a:r>
            <a:r>
              <a:rPr lang="th-TH" sz="2800" b="1" dirty="0">
                <a:latin typeface="TH SarabunIT๙" panose="020B0500040200020003" pitchFamily="34" charset="-34"/>
              </a:rPr>
              <a:t> </a:t>
            </a:r>
            <a:r>
              <a:rPr lang="th-TH" altLang="ko-KR" sz="2800" b="1" dirty="0">
                <a:latin typeface="TH SarabunPSK" pitchFamily="34" charset="-34"/>
              </a:rPr>
              <a:t>ร้อยละของหน่วยงานในสังกัดสำนักงานปลัดกระทรวงสาธารณสุขผ่านเกณฑ์การประเมิน </a:t>
            </a:r>
            <a:r>
              <a:rPr lang="en-US" altLang="ko-KR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3B64B5-A2C5-466C-9F82-2690262A5569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2EE816-9924-447F-A7BB-6338E30B76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8871C5A-81DD-42A2-8B8B-65B8594F6FA6}"/>
              </a:ext>
            </a:extLst>
          </p:cNvPr>
          <p:cNvSpPr txBox="1">
            <a:spLocks/>
          </p:cNvSpPr>
          <p:nvPr/>
        </p:nvSpPr>
        <p:spPr>
          <a:xfrm>
            <a:off x="1331784" y="161687"/>
            <a:ext cx="4923198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ABAAB60-C2D6-4F6A-BBE3-414FF4CDEEE7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3250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32936" y="6939"/>
            <a:ext cx="10192636" cy="1189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ระดับ</a:t>
            </a:r>
            <a:r>
              <a:rPr lang="th-TH" sz="38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ความสำเร็จ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ของหน่วยงานในสังกัด สป. มีระบบตรวจสอบภายใน ควบคุมภายใน และบริหารความเสี่ยงระดับจังหวัด</a:t>
            </a:r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321CCBD7-3CFB-49D8-82EE-25B0655C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759203"/>
              </p:ext>
            </p:extLst>
          </p:nvPr>
        </p:nvGraphicFramePr>
        <p:xfrm>
          <a:off x="1247107" y="1586799"/>
          <a:ext cx="10131046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65523">
                  <a:extLst>
                    <a:ext uri="{9D8B030D-6E8A-4147-A177-3AD203B41FA5}">
                      <a16:colId xmlns:a16="http://schemas.microsoft.com/office/drawing/2014/main" val="2019790162"/>
                    </a:ext>
                  </a:extLst>
                </a:gridCol>
                <a:gridCol w="5065523">
                  <a:extLst>
                    <a:ext uri="{9D8B030D-6E8A-4147-A177-3AD203B41FA5}">
                      <a16:colId xmlns:a16="http://schemas.microsoft.com/office/drawing/2014/main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ตรวจสอบภายใน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ควบคุมภายใน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การดำเนินงานประจำปี 2562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การประเมินระบบควบคุมภายใน 5 มิติ (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(คณะกรรมการระดับอำเภอ 90)</a:t>
                      </a:r>
                      <a:endParaRPr lang="th-TH" sz="24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400" u="sng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กำกับให้ดำเนินการ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ประเมินระบบควบคุมภายในด้วยระบบ </a:t>
                      </a:r>
                      <a:r>
                        <a:rPr lang="en-US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endParaRPr lang="th-TH" sz="2400" u="none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ประเมินตามแนวทางการตรวจสอบงบการเงิน</a:t>
                      </a:r>
                      <a:endParaRPr lang="th-TH" sz="2400" u="none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5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74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225A45-7C88-49AE-84D2-C7A46AE8088D}"/>
              </a:ext>
            </a:extLst>
          </p:cNvPr>
          <p:cNvSpPr txBox="1">
            <a:spLocks/>
          </p:cNvSpPr>
          <p:nvPr/>
        </p:nvSpPr>
        <p:spPr>
          <a:xfrm>
            <a:off x="2147968" y="1818280"/>
            <a:ext cx="7961628" cy="3260034"/>
          </a:xfrm>
          <a:prstGeom prst="rect">
            <a:avLst/>
          </a:prstGeom>
          <a:solidFill>
            <a:srgbClr val="C1FFA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การพัฒนาระบบสุขภาพผู้สูงอายุแบบครบวงจร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การแก้ปัญหาโรค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NCDs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8938AA8-DAFC-4732-A74C-8759C354597D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413E6-F603-4913-97DA-3C28000CB0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CBB05D-4ADD-44BA-AF50-828E48BC3482}"/>
              </a:ext>
            </a:extLst>
          </p:cNvPr>
          <p:cNvSpPr txBox="1">
            <a:spLocks/>
          </p:cNvSpPr>
          <p:nvPr/>
        </p:nvSpPr>
        <p:spPr>
          <a:xfrm>
            <a:off x="1332937" y="161687"/>
            <a:ext cx="4923198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วาระจังหวัดชุมพร ปี 2562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F1CD52B-0256-48E0-A660-0D01D7DB3398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6407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50E7FD8-5C05-4706-9BBA-8ED658C3B16F}"/>
              </a:ext>
            </a:extLst>
          </p:cNvPr>
          <p:cNvSpPr txBox="1"/>
          <p:nvPr/>
        </p:nvSpPr>
        <p:spPr>
          <a:xfrm>
            <a:off x="4040542" y="1525927"/>
            <a:ext cx="4160129" cy="11079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600" i="1" spc="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6600" b="1" i="1" spc="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6600" i="1" spc="600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</a:t>
            </a:r>
            <a:r>
              <a:rPr lang="en-US" sz="6600" b="1" i="1" spc="600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</a:t>
            </a:r>
            <a:r>
              <a:rPr lang="en-US" dirty="0"/>
              <a:t>  </a:t>
            </a:r>
            <a:r>
              <a:rPr lang="en-US" sz="3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model</a:t>
            </a:r>
            <a:endParaRPr lang="th-TH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C24370C-9F99-4796-B086-15B56112D87A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7F0BC-557E-4753-939D-70F8FC7301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5D24387-6301-4C71-BFF9-A886B9F48DBB}"/>
              </a:ext>
            </a:extLst>
          </p:cNvPr>
          <p:cNvSpPr txBox="1">
            <a:spLocks/>
          </p:cNvSpPr>
          <p:nvPr/>
        </p:nvSpPr>
        <p:spPr>
          <a:xfrm>
            <a:off x="1332937" y="161687"/>
            <a:ext cx="7895297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th-TH" sz="3600" b="1" dirty="0">
                <a:latin typeface="TH Fah kwang" pitchFamily="2" charset="-34"/>
              </a:rPr>
              <a:t>ระบบการพัฒนาสุขภาพผู้สูงอายุแบบครบวงจรจังหวัดชุมพร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17CB1E-6B1D-4632-818C-1895BFBA7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807162"/>
              </p:ext>
            </p:extLst>
          </p:nvPr>
        </p:nvGraphicFramePr>
        <p:xfrm>
          <a:off x="1560098" y="2754773"/>
          <a:ext cx="8707358" cy="2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8A58783-1379-4F38-86FA-666FB1E6C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691628"/>
              </p:ext>
            </p:extLst>
          </p:nvPr>
        </p:nvGraphicFramePr>
        <p:xfrm>
          <a:off x="1560098" y="5507374"/>
          <a:ext cx="8707358" cy="72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E91F58-C5D0-427B-97FE-13F4F1030EB1}"/>
              </a:ext>
            </a:extLst>
          </p:cNvPr>
          <p:cNvSpPr txBox="1"/>
          <p:nvPr/>
        </p:nvSpPr>
        <p:spPr>
          <a:xfrm>
            <a:off x="2981689" y="2745248"/>
            <a:ext cx="47189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DF629-795B-4DDB-B5C1-D9205F3C16B7}"/>
              </a:ext>
            </a:extLst>
          </p:cNvPr>
          <p:cNvSpPr txBox="1"/>
          <p:nvPr/>
        </p:nvSpPr>
        <p:spPr>
          <a:xfrm>
            <a:off x="2931152" y="3666279"/>
            <a:ext cx="5572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E5D92-3CA4-47F6-AC56-7A9A4FEE6063}"/>
              </a:ext>
            </a:extLst>
          </p:cNvPr>
          <p:cNvSpPr txBox="1"/>
          <p:nvPr/>
        </p:nvSpPr>
        <p:spPr>
          <a:xfrm>
            <a:off x="2947998" y="4578921"/>
            <a:ext cx="52823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6172F3-EA84-48DA-A1AB-EB0613A4F532}"/>
              </a:ext>
            </a:extLst>
          </p:cNvPr>
          <p:cNvSpPr txBox="1"/>
          <p:nvPr/>
        </p:nvSpPr>
        <p:spPr>
          <a:xfrm>
            <a:off x="2939575" y="5516730"/>
            <a:ext cx="52823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661A16E-E628-47E7-9BD4-0743F7FF045D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2514983" y="2598006"/>
            <a:ext cx="7227598" cy="1661989"/>
          </a:xfrm>
          <a:prstGeom prst="rect">
            <a:avLst/>
          </a:prstGeom>
          <a:solidFill>
            <a:srgbClr val="C1FFAE"/>
          </a:solidFill>
        </p:spPr>
        <p:txBody>
          <a:bodyPr wrap="square" lIns="121917" tIns="60958" rIns="121917" bIns="60958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</a:t>
            </a:r>
            <a:r>
              <a:rPr lang="th-TH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การพัฒนาคลินิก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en-US" sz="32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จัดรูปแบบบริการ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 Care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(กลุ่มเสี่ยง กลุ่มผู้ป่วยที่คุม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ไม่ดี )ให้เป็นชุมชนนักปฎิบัติ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หา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Role Model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ในชุมชน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C54BB4-7AE5-48F8-B5FC-78B2A4E01B35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742AB-CAB1-44BA-BA07-A4B1B87A7E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627E2C-5C00-4FAA-9F9F-40AFFB1B2CFB}"/>
              </a:ext>
            </a:extLst>
          </p:cNvPr>
          <p:cNvSpPr txBox="1">
            <a:spLocks/>
          </p:cNvSpPr>
          <p:nvPr/>
        </p:nvSpPr>
        <p:spPr>
          <a:xfrm>
            <a:off x="1332937" y="161687"/>
            <a:ext cx="7895297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การแก้ปัญหาโรค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NCDS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7F8621A-81B1-4211-B637-68EE478E9CE2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54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FCE9-9CE9-4DD8-9CB0-E062C093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017" y="2030827"/>
            <a:ext cx="5377992" cy="1895875"/>
          </a:xfrm>
          <a:solidFill>
            <a:srgbClr val="FFFF66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คลินิกสุขภาพเกษตรกร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สร้างการสื่อสารความเสี่ยงเพื่อปรับเปลี่ยนพฤติกรรม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สนับสนุนการบริโภคผักไม่ใช้สารเคมี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สร้างเสริมความเข้มแข็งเครือข่ายเพื่อลดการใช้สารเคมี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531CF2-44AE-4CC3-8DCB-EB2FC862F030}"/>
              </a:ext>
            </a:extLst>
          </p:cNvPr>
          <p:cNvSpPr txBox="1">
            <a:spLocks/>
          </p:cNvSpPr>
          <p:nvPr/>
        </p:nvSpPr>
        <p:spPr>
          <a:xfrm>
            <a:off x="3642017" y="1332153"/>
            <a:ext cx="5377992" cy="665724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อาชีวอนามัย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C540A-42AC-4C19-A3BD-884FDDC611DD}"/>
              </a:ext>
            </a:extLst>
          </p:cNvPr>
          <p:cNvSpPr txBox="1">
            <a:spLocks/>
          </p:cNvSpPr>
          <p:nvPr/>
        </p:nvSpPr>
        <p:spPr>
          <a:xfrm>
            <a:off x="3642017" y="4621321"/>
            <a:ext cx="5377992" cy="141380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เฝ้าระวังความปลอดภัยด้านอาหาร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โรงพยาบาลอาหารปลอดภัย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พัฒนาสถานที่ผลิตผักผลไม้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8C505E-E569-40F9-A638-F9F7B081BC31}"/>
              </a:ext>
            </a:extLst>
          </p:cNvPr>
          <p:cNvSpPr txBox="1">
            <a:spLocks/>
          </p:cNvSpPr>
          <p:nvPr/>
        </p:nvSpPr>
        <p:spPr>
          <a:xfrm>
            <a:off x="3642017" y="3954982"/>
            <a:ext cx="5377992" cy="635458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อาหารปลอดภัย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32937" y="161687"/>
            <a:ext cx="7895297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970BF23-3E36-465C-9165-5285076F1F2C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2778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1036917" y="-342711"/>
            <a:ext cx="9643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11</a:t>
            </a:r>
            <a:endParaRPr lang="th-TH" sz="8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8" name="รูปหกเหลี่ยม 47"/>
          <p:cNvSpPr/>
          <p:nvPr/>
        </p:nvSpPr>
        <p:spPr>
          <a:xfrm>
            <a:off x="6643691" y="2358136"/>
            <a:ext cx="1840595" cy="1476884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2" cstate="print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รูปหกเหลี่ยม 48"/>
          <p:cNvSpPr/>
          <p:nvPr/>
        </p:nvSpPr>
        <p:spPr>
          <a:xfrm>
            <a:off x="9734218" y="2326655"/>
            <a:ext cx="1875642" cy="1505006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3" cstate="print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รูปหกเหลี่ยม 49"/>
          <p:cNvSpPr/>
          <p:nvPr/>
        </p:nvSpPr>
        <p:spPr>
          <a:xfrm>
            <a:off x="8178085" y="3096578"/>
            <a:ext cx="1864479" cy="1496048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000" b="-37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รูปหกเหลี่ยม 50"/>
          <p:cNvSpPr/>
          <p:nvPr/>
        </p:nvSpPr>
        <p:spPr>
          <a:xfrm>
            <a:off x="8176292" y="1583889"/>
            <a:ext cx="1840595" cy="1476884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000" r="-7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452" y="4835902"/>
            <a:ext cx="1632728" cy="935988"/>
          </a:xfrm>
          <a:prstGeom prst="rect">
            <a:avLst/>
          </a:prstGeom>
        </p:spPr>
      </p:pic>
      <p:pic>
        <p:nvPicPr>
          <p:cNvPr id="32" name="Picture 3" descr="C:\Users\บจก มีดีคอมเซ็นเตอร์\Desktop\ดาวน์โหลด.png"/>
          <p:cNvPicPr>
            <a:picLocks noChangeAspect="1" noChangeArrowheads="1"/>
          </p:cNvPicPr>
          <p:nvPr/>
        </p:nvPicPr>
        <p:blipFill>
          <a:blip r:embed="rId7"/>
          <a:srcRect l="26531" t="29753" r="53061" b="49839"/>
          <a:stretch>
            <a:fillRect/>
          </a:stretch>
        </p:blipFill>
        <p:spPr bwMode="auto">
          <a:xfrm>
            <a:off x="6758695" y="3904148"/>
            <a:ext cx="1218787" cy="910795"/>
          </a:xfrm>
          <a:prstGeom prst="rect">
            <a:avLst/>
          </a:prstGeom>
          <a:noFill/>
        </p:spPr>
      </p:pic>
      <p:pic>
        <p:nvPicPr>
          <p:cNvPr id="33" name="Picture 2" descr="C:\Users\บจก มีดีคอมเซ็นเตอร์\Downloads\icon\medical-icons_23-2147515140.jpg"/>
          <p:cNvPicPr>
            <a:picLocks noChangeAspect="1" noChangeArrowheads="1"/>
          </p:cNvPicPr>
          <p:nvPr/>
        </p:nvPicPr>
        <p:blipFill>
          <a:blip r:embed="rId8"/>
          <a:srcRect l="72764" t="3274" r="4472" b="76358"/>
          <a:stretch>
            <a:fillRect/>
          </a:stretch>
        </p:blipFill>
        <p:spPr bwMode="auto">
          <a:xfrm>
            <a:off x="7547312" y="4708338"/>
            <a:ext cx="1218787" cy="1086109"/>
          </a:xfrm>
          <a:prstGeom prst="rect">
            <a:avLst/>
          </a:prstGeom>
          <a:noFill/>
        </p:spPr>
      </p:pic>
      <p:pic>
        <p:nvPicPr>
          <p:cNvPr id="34" name="Picture 8" descr="C:\Users\บจก มีดีคอมเซ็นเตอร์\Desktop\stock-vector-insurance-icons-set-vector-illustration-232737673.jpg"/>
          <p:cNvPicPr>
            <a:picLocks noChangeAspect="1" noChangeArrowheads="1"/>
          </p:cNvPicPr>
          <p:nvPr/>
        </p:nvPicPr>
        <p:blipFill>
          <a:blip r:embed="rId9"/>
          <a:srcRect l="23891" t="52307" r="50512" b="29712"/>
          <a:stretch>
            <a:fillRect/>
          </a:stretch>
        </p:blipFill>
        <p:spPr bwMode="auto">
          <a:xfrm>
            <a:off x="10220552" y="3919273"/>
            <a:ext cx="1632728" cy="908333"/>
          </a:xfrm>
          <a:prstGeom prst="rect">
            <a:avLst/>
          </a:prstGeom>
          <a:noFill/>
        </p:spPr>
      </p:pic>
      <p:pic>
        <p:nvPicPr>
          <p:cNvPr id="35" name="รูปภาพ 81" descr="สมอง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85663" y="4927737"/>
            <a:ext cx="1088223" cy="752319"/>
          </a:xfrm>
          <a:prstGeom prst="rect">
            <a:avLst/>
          </a:prstGeom>
        </p:spPr>
      </p:pic>
      <p:pic>
        <p:nvPicPr>
          <p:cNvPr id="36" name="รูปภาพ 75" descr="เบาหวาน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21647" y="4786263"/>
            <a:ext cx="1097725" cy="1035269"/>
          </a:xfrm>
          <a:prstGeom prst="rect">
            <a:avLst/>
          </a:prstGeom>
        </p:spPr>
      </p:pic>
      <p:sp>
        <p:nvSpPr>
          <p:cNvPr id="39" name="Subtitle 2">
            <a:extLst>
              <a:ext uri="{FF2B5EF4-FFF2-40B4-BE49-F238E27FC236}">
                <a16:creationId xmlns:a16="http://schemas.microsoft.com/office/drawing/2014/main" id="{A29E6C9A-FE5A-4E4F-ACAE-5D585ACB668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36852F6-24DF-45B2-A166-EC4288577627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0989" y="28825"/>
            <a:ext cx="1015024" cy="10109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3D324E-78C8-49A5-A769-DED8F77999C8}"/>
              </a:ext>
            </a:extLst>
          </p:cNvPr>
          <p:cNvSpPr txBox="1"/>
          <p:nvPr/>
        </p:nvSpPr>
        <p:spPr>
          <a:xfrm>
            <a:off x="1337610" y="149576"/>
            <a:ext cx="37802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จุดเน้น เขตสุขภาพที่ 11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77A9D6-FF48-4EC0-B759-9D13952213FC}"/>
              </a:ext>
            </a:extLst>
          </p:cNvPr>
          <p:cNvGrpSpPr/>
          <p:nvPr/>
        </p:nvGrpSpPr>
        <p:grpSpPr>
          <a:xfrm>
            <a:off x="1082929" y="2656110"/>
            <a:ext cx="2685962" cy="2668811"/>
            <a:chOff x="1082929" y="2656110"/>
            <a:chExt cx="2685962" cy="266881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3D62EBC-4DA5-4478-93B7-F38DD685C9A0}"/>
                </a:ext>
              </a:extLst>
            </p:cNvPr>
            <p:cNvSpPr/>
            <p:nvPr/>
          </p:nvSpPr>
          <p:spPr>
            <a:xfrm>
              <a:off x="1158144" y="2656110"/>
              <a:ext cx="2610747" cy="25952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F3A43B-0162-4E69-8A60-E95EA9EA4A66}"/>
                </a:ext>
              </a:extLst>
            </p:cNvPr>
            <p:cNvSpPr/>
            <p:nvPr/>
          </p:nvSpPr>
          <p:spPr>
            <a:xfrm>
              <a:off x="1289410" y="2786599"/>
              <a:ext cx="2348214" cy="23343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61AB61-DD7F-4ED7-91A0-50A32454B314}"/>
                </a:ext>
              </a:extLst>
            </p:cNvPr>
            <p:cNvSpPr/>
            <p:nvPr/>
          </p:nvSpPr>
          <p:spPr>
            <a:xfrm>
              <a:off x="1082929" y="2656110"/>
              <a:ext cx="1375281" cy="2668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DC82CD3E-6745-42D3-8A5C-D5845E77AA0D}"/>
              </a:ext>
            </a:extLst>
          </p:cNvPr>
          <p:cNvSpPr/>
          <p:nvPr/>
        </p:nvSpPr>
        <p:spPr>
          <a:xfrm rot="442488">
            <a:off x="3368665" y="1821862"/>
            <a:ext cx="998684" cy="973443"/>
          </a:xfrm>
          <a:prstGeom prst="wedgeEllipseCallout">
            <a:avLst/>
          </a:prstGeom>
          <a:solidFill>
            <a:srgbClr val="E34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93C7BE0D-ACE9-4E85-ACFE-C6B8E98B3732}"/>
              </a:ext>
            </a:extLst>
          </p:cNvPr>
          <p:cNvSpPr/>
          <p:nvPr/>
        </p:nvSpPr>
        <p:spPr>
          <a:xfrm rot="3681824">
            <a:off x="4053463" y="3265873"/>
            <a:ext cx="998684" cy="960738"/>
          </a:xfrm>
          <a:prstGeom prst="wedgeEllipseCallo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peech Bubble: Oval 51">
            <a:extLst>
              <a:ext uri="{FF2B5EF4-FFF2-40B4-BE49-F238E27FC236}">
                <a16:creationId xmlns:a16="http://schemas.microsoft.com/office/drawing/2014/main" id="{7961C0A4-2FA8-484F-89BD-2C7D78E71D81}"/>
              </a:ext>
            </a:extLst>
          </p:cNvPr>
          <p:cNvSpPr/>
          <p:nvPr/>
        </p:nvSpPr>
        <p:spPr>
          <a:xfrm rot="6723254">
            <a:off x="3570231" y="4833433"/>
            <a:ext cx="998684" cy="1017295"/>
          </a:xfrm>
          <a:prstGeom prst="wedgeEllipseCallou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peech Bubble: Oval 52">
            <a:extLst>
              <a:ext uri="{FF2B5EF4-FFF2-40B4-BE49-F238E27FC236}">
                <a16:creationId xmlns:a16="http://schemas.microsoft.com/office/drawing/2014/main" id="{897F22F7-9510-4128-B886-B2203A1B762D}"/>
              </a:ext>
            </a:extLst>
          </p:cNvPr>
          <p:cNvSpPr/>
          <p:nvPr/>
        </p:nvSpPr>
        <p:spPr>
          <a:xfrm rot="10800000">
            <a:off x="1591477" y="5554996"/>
            <a:ext cx="998684" cy="881757"/>
          </a:xfrm>
          <a:prstGeom prst="wedgeEllipse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82938033-029D-40BC-B078-578048211C69}"/>
              </a:ext>
            </a:extLst>
          </p:cNvPr>
          <p:cNvSpPr/>
          <p:nvPr/>
        </p:nvSpPr>
        <p:spPr>
          <a:xfrm rot="20199827">
            <a:off x="1709583" y="1392428"/>
            <a:ext cx="998684" cy="949258"/>
          </a:xfrm>
          <a:prstGeom prst="wedgeEllipseCallout">
            <a:avLst/>
          </a:prstGeom>
          <a:solidFill>
            <a:srgbClr val="FCB7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2A90777-8EA4-4C4B-9319-45181B7BD0EF}"/>
              </a:ext>
            </a:extLst>
          </p:cNvPr>
          <p:cNvSpPr/>
          <p:nvPr/>
        </p:nvSpPr>
        <p:spPr>
          <a:xfrm>
            <a:off x="2163497" y="2590866"/>
            <a:ext cx="330991" cy="278529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FCB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65AFB97F-9B44-4E42-8476-A04B287B5F24}"/>
              </a:ext>
            </a:extLst>
          </p:cNvPr>
          <p:cNvSpPr/>
          <p:nvPr/>
        </p:nvSpPr>
        <p:spPr>
          <a:xfrm>
            <a:off x="3230131" y="2943604"/>
            <a:ext cx="330991" cy="278529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E34E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0E18EADA-C7EC-420C-8FAC-87A68CD8896C}"/>
              </a:ext>
            </a:extLst>
          </p:cNvPr>
          <p:cNvSpPr/>
          <p:nvPr/>
        </p:nvSpPr>
        <p:spPr>
          <a:xfrm>
            <a:off x="3513607" y="3702497"/>
            <a:ext cx="330991" cy="278529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92DDFF9C-1567-4237-B6C6-7CC1CF7E5D99}"/>
              </a:ext>
            </a:extLst>
          </p:cNvPr>
          <p:cNvSpPr/>
          <p:nvPr/>
        </p:nvSpPr>
        <p:spPr>
          <a:xfrm>
            <a:off x="3227711" y="4610047"/>
            <a:ext cx="330991" cy="278529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343F09F2-A107-4578-B625-FB3336A65410}"/>
              </a:ext>
            </a:extLst>
          </p:cNvPr>
          <p:cNvSpPr/>
          <p:nvPr/>
        </p:nvSpPr>
        <p:spPr>
          <a:xfrm>
            <a:off x="2123397" y="5038107"/>
            <a:ext cx="330991" cy="278529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25C4B4-5443-4C44-97DD-DC8FF8441437}"/>
              </a:ext>
            </a:extLst>
          </p:cNvPr>
          <p:cNvSpPr/>
          <p:nvPr/>
        </p:nvSpPr>
        <p:spPr>
          <a:xfrm>
            <a:off x="1253210" y="3060773"/>
            <a:ext cx="2082061" cy="1868155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5612A0-E34C-42E0-8F4D-8A7640FD25FA}"/>
              </a:ext>
            </a:extLst>
          </p:cNvPr>
          <p:cNvSpPr txBox="1"/>
          <p:nvPr/>
        </p:nvSpPr>
        <p:spPr>
          <a:xfrm>
            <a:off x="1976329" y="1301073"/>
            <a:ext cx="465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1D9C86-2A30-47AC-9C0E-28D3C21084B0}"/>
              </a:ext>
            </a:extLst>
          </p:cNvPr>
          <p:cNvSpPr txBox="1"/>
          <p:nvPr/>
        </p:nvSpPr>
        <p:spPr>
          <a:xfrm>
            <a:off x="3554460" y="1742824"/>
            <a:ext cx="627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47C8DE-7024-4CA1-9D4B-01C539058489}"/>
              </a:ext>
            </a:extLst>
          </p:cNvPr>
          <p:cNvSpPr txBox="1"/>
          <p:nvPr/>
        </p:nvSpPr>
        <p:spPr>
          <a:xfrm>
            <a:off x="4287348" y="3167523"/>
            <a:ext cx="5309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A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CDED8D-FCAB-4243-ABC4-806E5775CB5C}"/>
              </a:ext>
            </a:extLst>
          </p:cNvPr>
          <p:cNvSpPr txBox="1"/>
          <p:nvPr/>
        </p:nvSpPr>
        <p:spPr>
          <a:xfrm>
            <a:off x="3824955" y="4756227"/>
            <a:ext cx="489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R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98AE86-93A6-40AE-8BE9-81C7504E04C8}"/>
              </a:ext>
            </a:extLst>
          </p:cNvPr>
          <p:cNvSpPr txBox="1"/>
          <p:nvPr/>
        </p:nvSpPr>
        <p:spPr>
          <a:xfrm>
            <a:off x="1836583" y="5429734"/>
            <a:ext cx="5084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T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BCF83-BF88-479C-B6F6-34B04F0E3984}"/>
              </a:ext>
            </a:extLst>
          </p:cNvPr>
          <p:cNvSpPr txBox="1"/>
          <p:nvPr/>
        </p:nvSpPr>
        <p:spPr>
          <a:xfrm>
            <a:off x="1757074" y="3533185"/>
            <a:ext cx="1074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JOB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9141" y="5949277"/>
            <a:ext cx="210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Transformation  Digital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5203" y="5260949"/>
            <a:ext cx="18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ational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Drug Use / RTI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1280" y="3627055"/>
            <a:ext cx="22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ging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Population Heath Care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9411" y="2216495"/>
            <a:ext cx="160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arine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Public Health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4939" y="1769909"/>
            <a:ext cx="11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troke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&amp; NCDs</a:t>
            </a:r>
            <a:endParaRPr lang="th-TH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13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37014" y="106330"/>
            <a:ext cx="1296130" cy="1250576"/>
          </a:xfrm>
          <a:prstGeom prst="rect">
            <a:avLst/>
          </a:prstGeom>
        </p:spPr>
      </p:pic>
      <p:sp>
        <p:nvSpPr>
          <p:cNvPr id="3" name="Flowchart: Sequential Access Storage 2"/>
          <p:cNvSpPr/>
          <p:nvPr/>
        </p:nvSpPr>
        <p:spPr>
          <a:xfrm>
            <a:off x="941893" y="1250576"/>
            <a:ext cx="3522409" cy="4297680"/>
          </a:xfrm>
          <a:prstGeom prst="flowChartMagneticTape">
            <a:avLst/>
          </a:prstGeom>
          <a:solidFill>
            <a:srgbClr val="F53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THANK  </a:t>
            </a:r>
          </a:p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endParaRPr lang="th-TH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A38DD-D231-436A-830F-3A11E2DE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302" y="184508"/>
            <a:ext cx="5943139" cy="536374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A68345E-A11A-4012-9907-EED6200A7047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1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>
            <a:extLst>
              <a:ext uri="{FF2B5EF4-FFF2-40B4-BE49-F238E27FC236}">
                <a16:creationId xmlns:a16="http://schemas.microsoft.com/office/drawing/2014/main" id="{E273DF93-1D51-4151-A9DD-21BAA6D4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324" y="946871"/>
            <a:ext cx="4552771" cy="50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513062" y="1271400"/>
            <a:ext cx="3121424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80597" y="2119264"/>
            <a:ext cx="49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93433" y="2132068"/>
            <a:ext cx="52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122748" y="1313505"/>
            <a:ext cx="3811794" cy="206210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21870" y="61972"/>
            <a:ext cx="1015024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99902" y="2971520"/>
            <a:ext cx="42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79087" y="3574988"/>
            <a:ext cx="38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323363" y="4470220"/>
            <a:ext cx="591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79437" y="4868679"/>
            <a:ext cx="61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38776" y="5609282"/>
            <a:ext cx="460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34542" y="5368639"/>
            <a:ext cx="53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59268" y="802432"/>
            <a:ext cx="118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99054" y="1822726"/>
            <a:ext cx="586851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601078" y="3093785"/>
            <a:ext cx="510783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102732" y="3244067"/>
            <a:ext cx="580445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47206" y="1448226"/>
            <a:ext cx="580445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915190" y="1798774"/>
            <a:ext cx="586851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99055" y="3844020"/>
            <a:ext cx="586851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728209" y="4448381"/>
            <a:ext cx="580445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438568" y="5063273"/>
            <a:ext cx="68653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44892" y="5267866"/>
            <a:ext cx="580445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46312" y="5782009"/>
            <a:ext cx="586851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711810" y="5666774"/>
            <a:ext cx="586851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09BA038-C050-43BE-BDBA-5705E87C0EE2}"/>
              </a:ext>
            </a:extLst>
          </p:cNvPr>
          <p:cNvSpPr/>
          <p:nvPr/>
        </p:nvSpPr>
        <p:spPr>
          <a:xfrm>
            <a:off x="1332937" y="144151"/>
            <a:ext cx="34574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514149-9BCB-4A1E-A823-2B73170784AC}"/>
              </a:ext>
            </a:extLst>
          </p:cNvPr>
          <p:cNvSpPr txBox="1"/>
          <p:nvPr/>
        </p:nvSpPr>
        <p:spPr>
          <a:xfrm>
            <a:off x="7429001" y="2977383"/>
            <a:ext cx="76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C06D80-BDDC-4C88-9642-5547D4CCE0F9}"/>
              </a:ext>
            </a:extLst>
          </p:cNvPr>
          <p:cNvSpPr txBox="1"/>
          <p:nvPr/>
        </p:nvSpPr>
        <p:spPr>
          <a:xfrm>
            <a:off x="10264640" y="3694040"/>
            <a:ext cx="689177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4ED4-64DB-4B96-B189-EB91A12817D8}"/>
              </a:ext>
            </a:extLst>
          </p:cNvPr>
          <p:cNvSpPr txBox="1"/>
          <p:nvPr/>
        </p:nvSpPr>
        <p:spPr>
          <a:xfrm>
            <a:off x="8385365" y="6227013"/>
            <a:ext cx="97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8548A-5DCB-47BE-AE1B-F347FA1C22BD}"/>
              </a:ext>
            </a:extLst>
          </p:cNvPr>
          <p:cNvSpPr txBox="1"/>
          <p:nvPr/>
        </p:nvSpPr>
        <p:spPr>
          <a:xfrm>
            <a:off x="9359268" y="1067472"/>
            <a:ext cx="118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15D985E-9814-467E-A7CC-FD16D5178987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9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604445" y="5733402"/>
            <a:ext cx="4175488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32937" y="149575"/>
            <a:ext cx="3216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79896" y="1838988"/>
          <a:ext cx="4781195" cy="3024927"/>
        </p:xfrm>
        <a:graphic>
          <a:graphicData uri="http://schemas.openxmlformats.org/drawingml/2006/table">
            <a:tbl>
              <a:tblPr/>
              <a:tblGrid>
                <a:gridCol w="209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79895" y="4937729"/>
            <a:ext cx="4781195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EF13-D8E3-4832-9F71-3D9AB2E830AE}"/>
              </a:ext>
            </a:extLst>
          </p:cNvPr>
          <p:cNvSpPr/>
          <p:nvPr/>
        </p:nvSpPr>
        <p:spPr>
          <a:xfrm>
            <a:off x="2909643" y="1934418"/>
            <a:ext cx="1327701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596C72-2F6D-4A30-835F-35CE8B8D082F}"/>
              </a:ext>
            </a:extLst>
          </p:cNvPr>
          <p:cNvGrpSpPr/>
          <p:nvPr/>
        </p:nvGrpSpPr>
        <p:grpSpPr>
          <a:xfrm>
            <a:off x="1604444" y="1445084"/>
            <a:ext cx="4175489" cy="4320745"/>
            <a:chOff x="1597994" y="1445083"/>
            <a:chExt cx="4158702" cy="432074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38BF650-73F3-40F3-B7B1-AF32E28A863F}"/>
                </a:ext>
              </a:extLst>
            </p:cNvPr>
            <p:cNvPicPr/>
            <p:nvPr/>
          </p:nvPicPr>
          <p:blipFill>
            <a:blip r:embed="rId3"/>
            <a:srcRect l="51264" t="16667" b="21795"/>
            <a:stretch>
              <a:fillRect/>
            </a:stretch>
          </p:blipFill>
          <p:spPr bwMode="auto">
            <a:xfrm>
              <a:off x="1597994" y="1445083"/>
              <a:ext cx="4158702" cy="432074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29F8E3-C48D-4608-89C6-6484C6B08A21}"/>
                </a:ext>
              </a:extLst>
            </p:cNvPr>
            <p:cNvSpPr/>
            <p:nvPr/>
          </p:nvSpPr>
          <p:spPr>
            <a:xfrm>
              <a:off x="2897945" y="1445083"/>
              <a:ext cx="1322363" cy="372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B810744-87B9-4AA3-95A9-01EE55BB67DA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73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1" y="161687"/>
            <a:ext cx="5729630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id="{2D118BA9-B5F1-41B1-90A0-A61476FA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882606"/>
              </p:ext>
            </p:extLst>
          </p:nvPr>
        </p:nvGraphicFramePr>
        <p:xfrm>
          <a:off x="984620" y="1804997"/>
          <a:ext cx="5921021" cy="475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id="{920241C1-ACE7-48EA-9E77-5C0C2E2F2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533554"/>
              </p:ext>
            </p:extLst>
          </p:nvPr>
        </p:nvGraphicFramePr>
        <p:xfrm>
          <a:off x="7457634" y="1738388"/>
          <a:ext cx="3852686" cy="22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5A798F6-1C7C-49A8-AC8A-4492FF2EADC0}"/>
              </a:ext>
            </a:extLst>
          </p:cNvPr>
          <p:cNvSpPr txBox="1">
            <a:spLocks/>
          </p:cNvSpPr>
          <p:nvPr/>
        </p:nvSpPr>
        <p:spPr>
          <a:xfrm>
            <a:off x="7457635" y="1177440"/>
            <a:ext cx="3852686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id="{C216BCDB-3BB9-4249-A4F3-4972A20A3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051882"/>
              </p:ext>
            </p:extLst>
          </p:nvPr>
        </p:nvGraphicFramePr>
        <p:xfrm>
          <a:off x="7457635" y="4457797"/>
          <a:ext cx="3852685" cy="210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95C46B3-0B54-4A91-8C34-7D26DB78B69C}"/>
              </a:ext>
            </a:extLst>
          </p:cNvPr>
          <p:cNvSpPr txBox="1">
            <a:spLocks/>
          </p:cNvSpPr>
          <p:nvPr/>
        </p:nvSpPr>
        <p:spPr>
          <a:xfrm>
            <a:off x="7457635" y="3953062"/>
            <a:ext cx="3852685" cy="49337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CDA5CC-B6DE-4D38-BA48-51873894621C}"/>
              </a:ext>
            </a:extLst>
          </p:cNvPr>
          <p:cNvSpPr txBox="1">
            <a:spLocks/>
          </p:cNvSpPr>
          <p:nvPr/>
        </p:nvSpPr>
        <p:spPr>
          <a:xfrm>
            <a:off x="984620" y="1177440"/>
            <a:ext cx="5921020" cy="579120"/>
          </a:xfrm>
          <a:prstGeom prst="rect">
            <a:avLst/>
          </a:prstGeom>
          <a:solidFill>
            <a:srgbClr val="99FF7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อัตราเกิด อัตราตาย อัตราเพิ่ม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D1E3752-797A-4F08-99CC-CCCA08CB07C7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72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1" y="161687"/>
            <a:ext cx="5729630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สาเหตุการป่วยสาเหตุการตาย</a:t>
            </a: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id="{6D1BB58E-7FDF-4793-AE0C-9197C0BC7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104460"/>
              </p:ext>
            </p:extLst>
          </p:nvPr>
        </p:nvGraphicFramePr>
        <p:xfrm>
          <a:off x="7457635" y="1842646"/>
          <a:ext cx="4323092" cy="231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A68295B-68CD-4995-9B2C-173059334953}"/>
              </a:ext>
            </a:extLst>
          </p:cNvPr>
          <p:cNvSpPr txBox="1">
            <a:spLocks/>
          </p:cNvSpPr>
          <p:nvPr/>
        </p:nvSpPr>
        <p:spPr>
          <a:xfrm>
            <a:off x="7457635" y="1177440"/>
            <a:ext cx="4323091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สาเหตุการป่วยของผู้ป่วยนอก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แผนภูมิ 1">
            <a:extLst>
              <a:ext uri="{FF2B5EF4-FFF2-40B4-BE49-F238E27FC236}">
                <a16:creationId xmlns:a16="http://schemas.microsoft.com/office/drawing/2014/main" id="{26913651-BCA2-4419-8BBA-7816F98E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159461"/>
              </p:ext>
            </p:extLst>
          </p:nvPr>
        </p:nvGraphicFramePr>
        <p:xfrm>
          <a:off x="7457635" y="4710031"/>
          <a:ext cx="4323092" cy="184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4EDE35A-32C1-4FE0-BB7D-BC7382C4B914}"/>
              </a:ext>
            </a:extLst>
          </p:cNvPr>
          <p:cNvSpPr txBox="1">
            <a:spLocks/>
          </p:cNvSpPr>
          <p:nvPr/>
        </p:nvSpPr>
        <p:spPr>
          <a:xfrm>
            <a:off x="7457634" y="4111679"/>
            <a:ext cx="4323092" cy="579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สาเหตุการป่วยของผู้ป่วยใน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279A31-24FA-4CDF-B979-2F91274F2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58120"/>
              </p:ext>
            </p:extLst>
          </p:nvPr>
        </p:nvGraphicFramePr>
        <p:xfrm>
          <a:off x="460487" y="1958162"/>
          <a:ext cx="6899467" cy="45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0E6091C-3611-4592-9CED-AE20A1A7F8D2}"/>
              </a:ext>
            </a:extLst>
          </p:cNvPr>
          <p:cNvSpPr txBox="1">
            <a:spLocks/>
          </p:cNvSpPr>
          <p:nvPr/>
        </p:nvSpPr>
        <p:spPr>
          <a:xfrm>
            <a:off x="460487" y="1177440"/>
            <a:ext cx="6899467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0045EB-78CC-406A-9B5B-EEBE9D60AE6C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43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1" y="161687"/>
            <a:ext cx="9756334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9678" y="1786332"/>
            <a:ext cx="4835798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2655" y="1786331"/>
            <a:ext cx="4835798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423" y="1206983"/>
            <a:ext cx="65255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C5F3B-549E-4584-B815-324325AFF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28340"/>
              </p:ext>
            </p:extLst>
          </p:nvPr>
        </p:nvGraphicFramePr>
        <p:xfrm>
          <a:off x="1779678" y="5192669"/>
          <a:ext cx="961877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774">
                  <a:extLst>
                    <a:ext uri="{9D8B030D-6E8A-4147-A177-3AD203B41FA5}">
                      <a16:colId xmlns:a16="http://schemas.microsoft.com/office/drawing/2014/main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extLst>
                  <a:ext uri="{0D108BD9-81ED-4DB2-BD59-A6C34878D82A}">
                    <a16:rowId xmlns:a16="http://schemas.microsoft.com/office/drawing/2014/main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33886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FDFC1AD4-F630-4608-9D0E-2657A325E91B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318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50" y="1436603"/>
            <a:ext cx="4704778" cy="4814953"/>
          </a:xfrm>
          <a:prstGeom prst="rect">
            <a:avLst/>
          </a:prstGeom>
        </p:spPr>
      </p:pic>
      <p:grpSp>
        <p:nvGrpSpPr>
          <p:cNvPr id="2" name="กลุ่ม 2"/>
          <p:cNvGrpSpPr>
            <a:grpSpLocks/>
          </p:cNvGrpSpPr>
          <p:nvPr/>
        </p:nvGrpSpPr>
        <p:grpSpPr bwMode="auto">
          <a:xfrm>
            <a:off x="1379789" y="2362882"/>
            <a:ext cx="5724486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9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4000" b="1" dirty="0">
                  <a:latin typeface="Angsana New" panose="02020603050405020304" pitchFamily="18" charset="-34"/>
                  <a:ea typeface="Gulim" pitchFamily="34" charset="-127"/>
                  <a:cs typeface="Angsana New" panose="02020603050405020304" pitchFamily="18" charset="-34"/>
                </a:rPr>
                <a:t>NCDs</a:t>
              </a:r>
            </a:p>
          </p:txBody>
        </p:sp>
        <p:sp>
          <p:nvSpPr>
            <p:cNvPr id="10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2</a:t>
              </a:r>
              <a:endParaRPr lang="th-TH" sz="4800" b="1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4" name="กลุ่ม 2"/>
          <p:cNvGrpSpPr>
            <a:grpSpLocks/>
          </p:cNvGrpSpPr>
          <p:nvPr/>
        </p:nvGrpSpPr>
        <p:grpSpPr bwMode="auto">
          <a:xfrm>
            <a:off x="1379789" y="1350881"/>
            <a:ext cx="5724486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2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ผู้สูงอายุ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3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4800" b="1" dirty="0">
                  <a:latin typeface="TH SarabunPSK" pitchFamily="34" charset="-34"/>
                  <a:cs typeface="+mj-cs"/>
                </a:rPr>
                <a:t>1</a:t>
              </a:r>
            </a:p>
          </p:txBody>
        </p:sp>
      </p:grpSp>
      <p:grpSp>
        <p:nvGrpSpPr>
          <p:cNvPr id="8" name="กลุ่ม 2"/>
          <p:cNvGrpSpPr>
            <a:grpSpLocks/>
          </p:cNvGrpSpPr>
          <p:nvPr/>
        </p:nvGrpSpPr>
        <p:grpSpPr bwMode="auto">
          <a:xfrm>
            <a:off x="1326142" y="4363131"/>
            <a:ext cx="5749654" cy="992640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5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อุบัติเหตุ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6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4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1" name="กลุ่ม 2"/>
          <p:cNvGrpSpPr>
            <a:grpSpLocks/>
          </p:cNvGrpSpPr>
          <p:nvPr/>
        </p:nvGrpSpPr>
        <p:grpSpPr bwMode="auto">
          <a:xfrm>
            <a:off x="1326141" y="5377573"/>
            <a:ext cx="5724486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8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 err="1">
                  <a:latin typeface="Tahoma" pitchFamily="34" charset="0"/>
                  <a:ea typeface="Gulim" pitchFamily="34" charset="-127"/>
                  <a:cs typeface="+mj-cs"/>
                </a:rPr>
                <a:t>ยาเสพติด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9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5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" name="กลุ่ม 2"/>
          <p:cNvGrpSpPr>
            <a:grpSpLocks/>
          </p:cNvGrpSpPr>
          <p:nvPr/>
        </p:nvGrpSpPr>
        <p:grpSpPr bwMode="auto">
          <a:xfrm>
            <a:off x="1351310" y="3363007"/>
            <a:ext cx="5724486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21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สารเคมีกำจัดศัตรูพืช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22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3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9FC091CE-71FE-4EA6-90F1-67CE17B008C4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E88B13-32AA-4B56-BE54-A26CE977FD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87059-9909-4A90-A286-0EC611D93D49}"/>
              </a:ext>
            </a:extLst>
          </p:cNvPr>
          <p:cNvSpPr txBox="1"/>
          <p:nvPr/>
        </p:nvSpPr>
        <p:spPr>
          <a:xfrm>
            <a:off x="1176012" y="196456"/>
            <a:ext cx="5791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Gulim" pitchFamily="34" charset="-127"/>
                <a:cs typeface="+mj-cs"/>
              </a:rPr>
              <a:t>ปัญหาสาธารณสุข  จังหวัดชุมพร ปี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Gulim" pitchFamily="34" charset="-127"/>
                <a:cs typeface="Angsana New" panose="02020603050405020304" pitchFamily="18" charset="-34"/>
              </a:rPr>
              <a:t>2561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86F9ADE-8D5A-4A6F-8E24-4D130595A7F8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889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3647</Words>
  <Application>Microsoft Office PowerPoint</Application>
  <PresentationFormat>Custom</PresentationFormat>
  <Paragraphs>673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Angsana New</vt:lpstr>
      <vt:lpstr>Arial</vt:lpstr>
      <vt:lpstr>Calibri</vt:lpstr>
      <vt:lpstr>Calibri Light</vt:lpstr>
      <vt:lpstr>CordiaUPC</vt:lpstr>
      <vt:lpstr>FreesiaUPC</vt:lpstr>
      <vt:lpstr>PSL Passanun</vt:lpstr>
      <vt:lpstr>Tahoma</vt:lpstr>
      <vt:lpstr>TH Fah kwang</vt:lpstr>
      <vt:lpstr>TH Kodchasal</vt:lpstr>
      <vt:lpstr>TH SarabunIT๙</vt:lpstr>
      <vt:lpstr>TH SarabunPSK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สถิติชีพ จังหวัดชุมพร ปี 2557-2561</vt:lpstr>
      <vt:lpstr>สาเหตุการป่วยสาเหตุการตาย</vt:lpstr>
      <vt:lpstr>สถานการณ์โรคเฝ้าระวังทางระบาดวิทยา จังหวัดชุมพร ประจำปี 2561</vt:lpstr>
      <vt:lpstr>PowerPoint Presentation</vt:lpstr>
      <vt:lpstr>PowerPoint Presentation</vt:lpstr>
      <vt:lpstr>PowerPoint Presentation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   คณะที่ 2 Service Plan </vt:lpstr>
      <vt:lpstr>PowerPoint Presentation</vt:lpstr>
      <vt:lpstr>PowerPoint Presentation</vt:lpstr>
      <vt:lpstr>PowerPoint Presentation</vt:lpstr>
      <vt:lpstr>PowerPoint Presentation</vt:lpstr>
      <vt:lpstr>HRH Transformation</vt:lpstr>
      <vt:lpstr>Digital Transformation</vt:lpstr>
      <vt:lpstr>Digital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94</cp:revision>
  <dcterms:created xsi:type="dcterms:W3CDTF">2019-02-26T07:09:19Z</dcterms:created>
  <dcterms:modified xsi:type="dcterms:W3CDTF">2019-04-17T03:25:58Z</dcterms:modified>
</cp:coreProperties>
</file>