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9906000" type="A4"/>
  <p:notesSz cx="6761163" cy="99425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812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1710" y="107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46125"/>
            <a:ext cx="25796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17/04/62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 ๐๔๐</a:t>
            </a:r>
            <a:endParaRPr lang="th-TH" sz="1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0" y="4024306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57562" y="4024306"/>
            <a:ext cx="350043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0" y="1238224"/>
            <a:ext cx="685800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600" dirty="0" smtClean="0">
              <a:solidFill>
                <a:schemeClr val="bg1"/>
              </a:solidFill>
            </a:endParaRPr>
          </a:p>
          <a:p>
            <a:r>
              <a:rPr lang="th-TH" sz="1600" dirty="0" smtClean="0">
                <a:solidFill>
                  <a:schemeClr val="bg1"/>
                </a:solidFill>
              </a:rPr>
              <a:t>         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สำนักงานสาธารณสุขจังหวัดชุมพรโดย 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IC (Incident Command)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ได้เปิดศูนย์ปฏิบัติการตอบโต้ภาวะฉุกเฉินทางด้านการแพทย์และสาธารณสุข 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Emergency Operation Center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EOC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ในระหว่างวันที่ ๑๑ - ๑๗ เมษายน ๒๕๖๒ เพื่อดำเนินการป้องกันและลดอุบัติเหตุจราจรทางถนนและทางทะเล ช่วงเทศกาลสงกรานต์ ปี ๒๕๖๒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b="1" dirty="0" smtClean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14" name="ตาราง 13"/>
          <p:cNvGraphicFramePr>
            <a:graphicFrameLocks noGrp="1"/>
          </p:cNvGraphicFramePr>
          <p:nvPr/>
        </p:nvGraphicFramePr>
        <p:xfrm>
          <a:off x="0" y="2381233"/>
          <a:ext cx="6858000" cy="155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8"/>
                <a:gridCol w="571498"/>
                <a:gridCol w="653144"/>
                <a:gridCol w="489855"/>
                <a:gridCol w="489855"/>
                <a:gridCol w="498024"/>
                <a:gridCol w="498024"/>
                <a:gridCol w="685801"/>
                <a:gridCol w="685801"/>
              </a:tblGrid>
              <a:tr h="311585">
                <a:tc rowSpan="2"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ประเภท</a:t>
                      </a:r>
                    </a:p>
                    <a:p>
                      <a:pPr algn="ctr"/>
                      <a:endParaRPr lang="th-TH" sz="14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ปี๒๕๕๙</a:t>
                      </a:r>
                      <a:endParaRPr lang="th-TH" sz="14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ปี๒๕๖๐</a:t>
                      </a:r>
                      <a:endParaRPr lang="th-TH" sz="14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ปี๒๕๖๑</a:t>
                      </a:r>
                      <a:endParaRPr lang="th-TH" sz="14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ค่าเฉลี่ย ๓ ปี</a:t>
                      </a:r>
                      <a:endParaRPr lang="th-TH" sz="1400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5385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ปภ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สธ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ปภ.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สธ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ปภ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สธ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ปภ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สธ</a:t>
                      </a:r>
                      <a:endParaRPr lang="th-TH" sz="1400" b="1" dirty="0">
                        <a:solidFill>
                          <a:schemeClr val="bg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1585">
                <a:tc>
                  <a:txBody>
                    <a:bodyPr/>
                    <a:lstStyle/>
                    <a:p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จำนวนการเกิดอุบัติเหตุ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๒๙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๓๓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๔๓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๓๕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-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1585">
                <a:tc>
                  <a:txBody>
                    <a:bodyPr/>
                    <a:lstStyle/>
                    <a:p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จำนวนผู้เสียชีวิต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๑๐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๑๐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๗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๗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๕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๕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๗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๗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11585">
                <a:tc>
                  <a:txBody>
                    <a:bodyPr/>
                    <a:lstStyle/>
                    <a:p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จำนวนผู้บาดเจ็บ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๓๑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๓๕๑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๔๔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๓๐๘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๔๖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๒๔๒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๔๐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 smtClean="0">
                          <a:latin typeface="TH SarabunPSK" pitchFamily="34" charset="-34"/>
                          <a:cs typeface="TH SarabunPSK" pitchFamily="34" charset="-34"/>
                        </a:rPr>
                        <a:t>๓๐๐</a:t>
                      </a:r>
                      <a:endParaRPr lang="th-TH" sz="1400" b="1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สี่เหลี่ยมมุมมน 15"/>
          <p:cNvSpPr/>
          <p:nvPr/>
        </p:nvSpPr>
        <p:spPr>
          <a:xfrm>
            <a:off x="0" y="2095480"/>
            <a:ext cx="6858000" cy="28575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สถิติการเกิดอุบัติเหตุทางถนนช่วงเทศกาลสงกรานต์ 3 ปี ย้อนหลัง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4452934"/>
            <a:ext cx="3286124" cy="5000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สำนักงานสาธารณสุขจังหวัดชุมพร ได้ดำเนินการ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เปิดศูนย์ปฏิบัติการตอบโต้ภาวะฉุกเฉินทางการแพทย์และสาธารณสุข(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EOC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 ณ สำนักงานสาธารณสุขจังหวัดชุมพร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มีการประชุมคณะกรรมการ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EMS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ระดับจังหวัด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เพื่อเตรียมความพร้อมของโรงพยาบาล ศูนย์รับแจ้งเหตุและสั่งการ</a:t>
            </a:r>
            <a:endParaRPr lang="th-TH" sz="1600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สำนักงานสาธารณสุขจังหวัดชุมพร ร่วมกับตำรวจ กรมการปกครอง และสรรพสามิต ลงพื้นที่ ตรวจ เฝ้าระวัง และประชาสัมพันธ์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การควบคุมบริโภคยาสูบและเครื่องดื่มแอลกอฮอล์ เพื่อเน้นย้ำการปฏิบัติตาม </a:t>
            </a:r>
            <a:r>
              <a:rPr kumimoji="0" lang="th-TH" sz="16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พรบ.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ในพื้นที่อำเภอเมือง จ.ชุมพร จำนวน ๑๑ ร้าน เมื่อวันที่ ๙ เมษายน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๒๕๖๒ </a:t>
            </a:r>
            <a:endParaRPr lang="th-TH" sz="1600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th-TH" sz="16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ขอความร่วมมือจากสถานีวิทยุ เพื่อประชาสัมพันธ์เรื่องโรค/ภัยที่อาจเกิดขึ้นในช่วงเทศกาลสงกรานต์ เกี่ยวกับการกระตุ้นเตือนและป้องกัน ในเรื่องการป้องกันอุบัติเหตุทางถนน การรับประทานอาหารที่ปลอดภัย การปฐมพยาบาลเมื่อสัมผัสพิษของแมงกะพรุน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การป้องกันอุบัติเหตุจากการจมน้ำ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และความรู้เรื่อง </a:t>
            </a:r>
            <a:r>
              <a:rPr kumimoji="0" lang="th-TH" sz="16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พรบ.</a:t>
            </a:r>
            <a:r>
              <a:rPr kumimoji="0" lang="th-TH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การควบคุมบริโภคยาสูบและเครื่องดื่มแอลกอฮอล์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57562" y="4452934"/>
            <a:ext cx="3500438" cy="5000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ห้องอุบัติเหตุและฉุกเฉิน ของโรงพยาบาล ๑๑ แห่ง มีการเตรียมพร้อมในเรื่อง บุคลากร รถกู้ชีพ ยาและเวชภัณฑ์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ห้องผ่าตัดพร้อมรับการผ่าตัด จำนวน ๒ แห่ง ได้แก่ โรงพยาบาลชุมพร</a:t>
            </a:r>
            <a:r>
              <a:rPr lang="th-TH" sz="1600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เขตร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อุดมศักดิ์ มีห้องผ่าตัดจำนวน ๑๒ ห้อง เปิดนอกเวลา ๒ ห้อง และโรงพยาบาลหลังสวน มีห้องผ่าตัดจำนวน ๒ ห้อง เปิดนอกเวลา ๑ ห้อง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จัดเจ้าหน้าที่สาธารณสุขร่วมปฏิบัติงานประจำด่านหลัก จำนวน ๑๒ ด่าน เจ้าหน้าที่ปฏิบัติงานรวม ๓๔ คน/วัน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ทุกโรงพยาบาลใช้ระบบสื่อสารคลื่นความถี่ ๑๕๕.๗๒๕ และโทรศัพท์หมายเลข ๑๖๖๙ เพื่อรับข้อมูลและการสั่งการ จากศูนย์รับแจ้งเหตุและสั่งการ</a:t>
            </a:r>
          </a:p>
          <a:p>
            <a:pPr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เตรียมความพร้อมศูนย์รับแจ้งเหตุและสั่งการ ระบบสื่อสาร และบุคลากร ตลอด ๒๔ ชั่วโมง และทดสอบสัญญาณ ระบบวิทยุสื่อสาร ๐๙.๐๐น.และ ๒๐.๐๐น. ทุกวัน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มีการเตรียมความพร้อมทีมกู้ชีพ/อุปกรณ์กู้ชีพ เตรียมความพร้อมตลอด ๒๔ ชั่วโมง ได้แก่ ระดับ 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ALS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จำนวน  ๑๒ หน่วย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,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ระดับ  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BLS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จำนวน ๘ หน่วย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และระดับ 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FR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จำนวน ๓๖ หน่วย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  อบรมฟื้นฟูอาสาสมัครฉุกเฉินการแพทย์(</a:t>
            </a:r>
            <a:r>
              <a:rPr lang="en-US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EMR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) ๒ รุ่น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๗๗๕๑ ๑๐๔๐</a:t>
            </a:r>
            <a:endParaRPr lang="th-TH" sz="1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20" name="สี่เหลี่ยมมุมมน 19"/>
          <p:cNvSpPr/>
          <p:nvPr/>
        </p:nvSpPr>
        <p:spPr>
          <a:xfrm>
            <a:off x="1071546" y="1238224"/>
            <a:ext cx="4714908" cy="35719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1800" i="1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ระยะการดำเนินงาน  ( </a:t>
            </a:r>
            <a:r>
              <a:rPr lang="en-US" sz="1800" b="1" i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Response )</a:t>
            </a:r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18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800" b="1" i="1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graphicFrame>
        <p:nvGraphicFramePr>
          <p:cNvPr id="19" name="ตาราง 18"/>
          <p:cNvGraphicFramePr>
            <a:graphicFrameLocks noGrp="1"/>
          </p:cNvGraphicFramePr>
          <p:nvPr/>
        </p:nvGraphicFramePr>
        <p:xfrm>
          <a:off x="3429000" y="1666850"/>
          <a:ext cx="3286124" cy="3214711"/>
        </p:xfrm>
        <a:graphic>
          <a:graphicData uri="http://schemas.openxmlformats.org/drawingml/2006/table">
            <a:tbl>
              <a:tblPr/>
              <a:tblGrid>
                <a:gridCol w="526011"/>
                <a:gridCol w="1033996"/>
                <a:gridCol w="813805"/>
                <a:gridCol w="912312"/>
              </a:tblGrid>
              <a:tr h="57220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๒. จำนวนผู้บาดเจ็บและเสียชีวิตแยกรายอำเภอ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เทศกาลสงกรานต์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861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อันดับ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อำเภอ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เจ็บ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เสียชีวิต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เมือง 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๖๑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</a:t>
                      </a:r>
                      <a:endParaRPr lang="en-US" sz="140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หลังสวน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</a:t>
                      </a:r>
                      <a:endParaRPr lang="en-US" sz="140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err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สวี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</a:t>
                      </a:r>
                      <a:endParaRPr lang="en-US" sz="140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ปะทิว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๒๖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๕</a:t>
                      </a:r>
                      <a:endParaRPr lang="en-US" sz="140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ท่าแซะ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๖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ทุ่งตะโก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๒๐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๗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ละแม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๘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๘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พะโต๊ะ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๗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61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รวม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๒๑๔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ตาราง 24"/>
          <p:cNvGraphicFramePr>
            <a:graphicFrameLocks noGrp="1"/>
          </p:cNvGraphicFramePr>
          <p:nvPr/>
        </p:nvGraphicFramePr>
        <p:xfrm>
          <a:off x="0" y="4953000"/>
          <a:ext cx="3357562" cy="2865845"/>
        </p:xfrm>
        <a:graphic>
          <a:graphicData uri="http://schemas.openxmlformats.org/drawingml/2006/table">
            <a:tbl>
              <a:tblPr/>
              <a:tblGrid>
                <a:gridCol w="1226809"/>
                <a:gridCol w="661808"/>
                <a:gridCol w="769447"/>
                <a:gridCol w="699498"/>
              </a:tblGrid>
              <a:tr h="24802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๓. ผู้ป่วยที่นำส่งโดยระบบ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EMS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เทศกาลสงกรานต์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53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วัน เดือน ปี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ALS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(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BLS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FR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92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๑๑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๖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36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๑๒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๗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๘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๑๓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๕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๑๔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๘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58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๑๕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๑๔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12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๑๖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๔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20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๑๗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226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รวม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๕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๔๑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๔๓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ตาราง 27"/>
          <p:cNvGraphicFramePr>
            <a:graphicFrameLocks noGrp="1"/>
          </p:cNvGraphicFramePr>
          <p:nvPr/>
        </p:nvGraphicFramePr>
        <p:xfrm>
          <a:off x="3429000" y="4953000"/>
          <a:ext cx="3286124" cy="2857518"/>
        </p:xfrm>
        <a:graphic>
          <a:graphicData uri="http://schemas.openxmlformats.org/drawingml/2006/table">
            <a:tbl>
              <a:tblPr/>
              <a:tblGrid>
                <a:gridCol w="1110035"/>
                <a:gridCol w="818791"/>
                <a:gridCol w="642917"/>
                <a:gridCol w="714381"/>
              </a:tblGrid>
              <a:tr h="237627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๔. ผู้บาดเจ็บจาก</a:t>
                      </a:r>
                      <a:r>
                        <a:rPr lang="th-TH" sz="1400" b="1" dirty="0" err="1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แมงกระพรุน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ทะเล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เทศกาล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สงกรานต์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วัน เดือน ปี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บาดเจ็บ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(ราย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ส่งต่อ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เสียชีวิต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78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๑๑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๑๒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๗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๑๓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๕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83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๑๔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74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๑๕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74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๑๖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376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๑๗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00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รวม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๔๓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สี่เหลี่ยมผืนผ้า 11"/>
          <p:cNvSpPr/>
          <p:nvPr/>
        </p:nvSpPr>
        <p:spPr>
          <a:xfrm>
            <a:off x="0" y="7881958"/>
            <a:ext cx="6858000" cy="2024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4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รายที่๑. เกิดเหตุวันที่ ๑๓ เมษายน เวลา ๐๖.๐๐น. เพศชาย อายุ ๕๙ ปี ขับรถเก๋งเสียหลักชนต้นไม้ข้างถนน </a:t>
            </a:r>
          </a:p>
          <a:p>
            <a:r>
              <a:rPr lang="th-TH" sz="1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รายที่๒. เกิดเหตุวันที่ ๑๓ เมษายน เวลา ๐๖.๐๐น. เพศหญิง อายุ ๔๕ ปี นั่งโดยสารเบาะหลังรถเก๋งเสียหลักชนต้นไม้ข้างถนน</a:t>
            </a:r>
          </a:p>
          <a:p>
            <a:r>
              <a:rPr lang="th-TH" sz="1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รายที่๓. เกิดเหตุวันที่ ๑๑ เมษายน เวลา ๑๘.๒๐ น. เพศชาย อายุ ๔๐ ปี ขับจักรยานยนต์ไม่สวมหมวกนิรภัยชนสุนัข เสียชีวิตที่ รพ.ชุมพรฯ </a:t>
            </a:r>
          </a:p>
          <a:p>
            <a:r>
              <a:rPr lang="th-TH" sz="1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    วันที่ ๑๔ เมษายน ๒๕๖๒ เวลา ๑๔.๒๐ น.</a:t>
            </a: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214290" y="7881958"/>
            <a:ext cx="6286544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๕. รายละเอียดผู้เสียชีวิต จากอุบัติเหตุจราจรทางถนน เทศกาลสงกรานต์ ๒๕๖๒ </a:t>
            </a:r>
            <a:endParaRPr lang="th-TH" sz="1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49" name="Picture 1" descr="C:\Users\EMS1\Desktop\7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82" y="8882090"/>
            <a:ext cx="1928826" cy="857256"/>
          </a:xfrm>
          <a:prstGeom prst="rect">
            <a:avLst/>
          </a:prstGeom>
          <a:noFill/>
        </p:spPr>
      </p:pic>
      <p:pic>
        <p:nvPicPr>
          <p:cNvPr id="2050" name="Picture 2" descr="C:\Users\EMS1\Desktop\7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9636" y="8882090"/>
            <a:ext cx="1995512" cy="857256"/>
          </a:xfrm>
          <a:prstGeom prst="rect">
            <a:avLst/>
          </a:prstGeom>
          <a:noFill/>
        </p:spPr>
      </p:pic>
      <p:sp>
        <p:nvSpPr>
          <p:cNvPr id="13" name="สี่เหลี่ยมผืนผ้า 12"/>
          <p:cNvSpPr/>
          <p:nvPr/>
        </p:nvSpPr>
        <p:spPr>
          <a:xfrm>
            <a:off x="3214686" y="8882090"/>
            <a:ext cx="857256" cy="21431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cs typeface="+mj-cs"/>
              </a:rPr>
              <a:t>รายที่ ๑,๒</a:t>
            </a:r>
            <a:endParaRPr lang="th-TH" sz="1600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5286388" y="8882090"/>
            <a:ext cx="857256" cy="214314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  <a:cs typeface="+mj-cs"/>
              </a:rPr>
              <a:t>รายที่ ๓</a:t>
            </a:r>
            <a:endParaRPr lang="th-TH" sz="1600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7" name="ตาราง 16"/>
          <p:cNvGraphicFramePr>
            <a:graphicFrameLocks noGrp="1"/>
          </p:cNvGraphicFramePr>
          <p:nvPr/>
        </p:nvGraphicFramePr>
        <p:xfrm>
          <a:off x="0" y="1666853"/>
          <a:ext cx="3357562" cy="3214709"/>
        </p:xfrm>
        <a:graphic>
          <a:graphicData uri="http://schemas.openxmlformats.org/drawingml/2006/table">
            <a:tbl>
              <a:tblPr/>
              <a:tblGrid>
                <a:gridCol w="1226801"/>
                <a:gridCol w="1043211"/>
                <a:gridCol w="1087550"/>
              </a:tblGrid>
              <a:tr h="571503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๑.ข้อมูล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จำนวนผู้บาดเจ็บจากถนนและเสียชีวิต เทศกาลสงกรานต์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14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วัน เดือน ปี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บาดเจ็บ(ราย)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เสียชีวิต(ราย)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๑๑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๑๒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๓๖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๑๓ 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๓๔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๑๔</a:t>
                      </a:r>
                      <a:r>
                        <a:rPr lang="th-TH" sz="1400" b="1" baseline="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 </a:t>
                      </a: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๔๖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๑๕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๓๙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๑๖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๒๗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Calibri"/>
                          <a:cs typeface="TH SarabunPSK" pitchFamily="34" charset="-34"/>
                        </a:rPr>
                        <a:t>๐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42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๑๗ </a:t>
                      </a: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เมษายน ๒๕๖๒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รวม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๑๘๖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solidFill>
                            <a:schemeClr val="bg1"/>
                          </a:solidFill>
                          <a:latin typeface="TH SarabunPSK" pitchFamily="34" charset="-34"/>
                          <a:ea typeface="Batang"/>
                          <a:cs typeface="TH SarabunPSK" pitchFamily="34" charset="-34"/>
                        </a:rPr>
                        <a:t>๓</a:t>
                      </a:r>
                      <a:endParaRPr lang="en-US" sz="1400" dirty="0">
                        <a:solidFill>
                          <a:schemeClr val="bg1"/>
                        </a:solidFill>
                        <a:latin typeface="TH SarabunPSK" pitchFamily="34" charset="-34"/>
                        <a:ea typeface="Calibri"/>
                        <a:cs typeface="TH SarabunPSK" pitchFamily="34" charset="-34"/>
                      </a:endParaRPr>
                    </a:p>
                  </a:txBody>
                  <a:tcPr marL="65088" marR="650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๗๗๕๑ ๐๔๐</a:t>
            </a:r>
            <a:endParaRPr lang="th-TH" sz="18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20" name="สี่เหลี่ยมมุมมน 19"/>
          <p:cNvSpPr/>
          <p:nvPr/>
        </p:nvSpPr>
        <p:spPr>
          <a:xfrm>
            <a:off x="142852" y="1238224"/>
            <a:ext cx="6572296" cy="92869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1800" i="1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1800" b="1" dirty="0" smtClean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h-TH" sz="18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การปฏิบัติงานของคณะกรรมการศูนย์ปฏิบัติการตอบโต้ภาวะฉุกเฉินทางการแพทย์และสาธารณสุข </a:t>
            </a:r>
            <a:r>
              <a:rPr lang="en-US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Emergency Operation Center </a:t>
            </a:r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EOC</a:t>
            </a:r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 สำนักงานสาธารณสุขจังหวัดชุมพร โดยนายแพทย์จิ</a:t>
            </a:r>
            <a:r>
              <a:rPr lang="th-TH" sz="1800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รชาติ</a:t>
            </a:r>
            <a:r>
              <a:rPr lang="th-TH" sz="18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เรืองวัชรินทร์ นายแพทย์สาธารณสุขจังหวัดชุมพร และคณะ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 smtClean="0">
                <a:solidFill>
                  <a:schemeClr val="bg1"/>
                </a:solidFill>
              </a:rPr>
              <a:t> 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800" b="1" i="1" dirty="0" smtClean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14290" y="2166918"/>
            <a:ext cx="64294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H SarabunPSK" pitchFamily="34" charset="-34"/>
              <a:ea typeface="Calibri" pitchFamily="34" charset="0"/>
              <a:cs typeface="TH SarabunPSK" pitchFamily="34" charset="-34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1600" dirty="0" smtClean="0">
              <a:solidFill>
                <a:schemeClr val="bg1"/>
              </a:solidFill>
              <a:latin typeface="TH SarabunIT๙"/>
              <a:cs typeface="Cordia New" pitchFamily="34" charset="-34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3905250" y="9345613"/>
            <a:ext cx="2952750" cy="560387"/>
            <a:chOff x="6990" y="14895"/>
            <a:chExt cx="4650" cy="881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6990" y="14895"/>
              <a:ext cx="4650" cy="8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             ศูนย์ 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EOC </a:t>
              </a:r>
              <a:r>
                <a:rPr kumimoji="0" lang="th-TH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สำนักงานสาธารณสุขจังหวัดชุมพร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          วันที่ ๑๖ เมษายน ๒๕๖๒ </a:t>
              </a:r>
              <a:r>
                <a: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</a:t>
              </a:r>
              <a:r>
                <a:rPr kumimoji="0" lang="th-TH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เวลา </a:t>
              </a:r>
              <a:r>
                <a:rPr lang="th-TH" sz="1400" dirty="0" smtClean="0">
                  <a:solidFill>
                    <a:schemeClr val="bg1"/>
                  </a:solidFill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๒๔.๐๐</a:t>
              </a:r>
              <a:r>
                <a:rPr kumimoji="0" lang="th-TH" sz="1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H SarabunPSK" pitchFamily="34" charset="-34"/>
                  <a:ea typeface="Angsana New" pitchFamily="18" charset="-34"/>
                  <a:cs typeface="TH SarabunPSK" pitchFamily="34" charset="-34"/>
                </a:rPr>
                <a:t> น.</a:t>
              </a:r>
              <a:endPara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H SarabunPSK" pitchFamily="34" charset="-34"/>
                <a:ea typeface="Angsana New" pitchFamily="18" charset="-34"/>
                <a:cs typeface="TH SarabunPSK" pitchFamily="34" charset="-34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pic>
          <p:nvPicPr>
            <p:cNvPr id="14" name="Picture 3" descr="โลโก้ สสจ ชุมพร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11" y="14895"/>
              <a:ext cx="881" cy="881"/>
            </a:xfrm>
            <a:prstGeom prst="rect">
              <a:avLst/>
            </a:prstGeom>
            <a:noFill/>
          </p:spPr>
        </p:pic>
      </p:grpSp>
      <p:sp>
        <p:nvSpPr>
          <p:cNvPr id="16" name="สี่เหลี่ยมผืนผ้า 15"/>
          <p:cNvSpPr/>
          <p:nvPr/>
        </p:nvSpPr>
        <p:spPr>
          <a:xfrm>
            <a:off x="357166" y="2309794"/>
            <a:ext cx="6215106" cy="22145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๑๖ เมษายน ๒๕๖๒ เวลา ๐๙.๐๐ – ๑๒.๐๐น. </a:t>
            </a:r>
            <a:r>
              <a:rPr lang="th-TH" sz="1600" dirty="0" smtClean="0">
                <a:solidFill>
                  <a:schemeClr val="bg1"/>
                </a:solidFill>
              </a:rPr>
              <a:t>นายแพทย์จิ</a:t>
            </a:r>
            <a:r>
              <a:rPr lang="th-TH" sz="1600" dirty="0" err="1" smtClean="0">
                <a:solidFill>
                  <a:schemeClr val="bg1"/>
                </a:solidFill>
              </a:rPr>
              <a:t>รชาติ</a:t>
            </a:r>
            <a:r>
              <a:rPr lang="th-TH" sz="1600" dirty="0" smtClean="0">
                <a:solidFill>
                  <a:schemeClr val="bg1"/>
                </a:solidFill>
              </a:rPr>
              <a:t>  เรืองวัชรินทร์ นายแพทย์สาธารณสุขจังหวัดชุมพร มอบหมายให้ นายอดิศร วิศาล หัวหน้ากลุ่มสงเสริมสุขภาพ ร่วมประชุมคณะทำงานรายงานผลการดำเนินงานประจำศูนย์ปฏิบัติการและลดอุบัติเหตุทางถนนและทางทะเลช่วงเทศกาลสงกรานต์ ๒๕๖๒  โดยมี นายสมพร ปัจฉิมเพชร รองผู้ว่าราชการ เป็นประธานการประชุม ณ ห้องประชุมเกาะลังกา</a:t>
            </a:r>
            <a:r>
              <a:rPr lang="th-TH" sz="1600" dirty="0" err="1" smtClean="0">
                <a:solidFill>
                  <a:schemeClr val="bg1"/>
                </a:solidFill>
              </a:rPr>
              <a:t>จิว</a:t>
            </a:r>
            <a:r>
              <a:rPr lang="th-TH" sz="1600" dirty="0" smtClean="0">
                <a:solidFill>
                  <a:schemeClr val="bg1"/>
                </a:solidFill>
              </a:rPr>
              <a:t> ศาลากลางจังหวัดชุมพร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57166" y="4595810"/>
            <a:ext cx="6215106" cy="2143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๑๖ เมษายน ๒๕๖๒ นาย</a:t>
            </a:r>
            <a:r>
              <a:rPr lang="th-TH" sz="1600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สิทธ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ชัย ชูจีน สาธารณสุขอำเภอท่าแซะ(รก.)และคณะ ร่วมออกเยี่ยมด่านชุมชน จุดสกัด บ้านสามล้าน ต.สองพี่น้อง อ.ท่าแซะ จ.ชุมพร ณ จุดปฐมพยาบาลและจุดบริการประชาชน ห้องอาหารคุณสาหร่าย ต.ท่าข้าม อ.ท่าแซะ จังหวัดชุมพร 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357166" y="6881826"/>
            <a:ext cx="6215106" cy="23574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๑๖ 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เมษายน ๒๕๖๒ นางเดือนเพ็ญ </a:t>
            </a:r>
            <a:r>
              <a:rPr lang="th-TH" sz="1600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เคี้ยนบุ้น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สาธารณสุขอำเภอ</a:t>
            </a:r>
            <a:r>
              <a:rPr lang="th-TH" sz="1600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สวี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ลงพื้นที่ เยี่ยมเสริมพลัง ณ จุดบริการประชาชน 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และ รพ.สต. ในเขตอำเภอ</a:t>
            </a:r>
            <a:r>
              <a:rPr lang="th-TH" sz="1600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สวี</a:t>
            </a:r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จังหวัดชุมพร </a:t>
            </a:r>
            <a:endParaRPr lang="en-US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6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MS1\Desktop\4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46" y="3309926"/>
            <a:ext cx="3357586" cy="1143008"/>
          </a:xfrm>
          <a:prstGeom prst="rect">
            <a:avLst/>
          </a:prstGeom>
          <a:noFill/>
        </p:spPr>
      </p:pic>
      <p:pic>
        <p:nvPicPr>
          <p:cNvPr id="22" name="รูปภาพ 21" descr="D:\สงกรานต์13-4-62\พี่่เเล็ก2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32" y="3309926"/>
            <a:ext cx="1762069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รูปภาพ 22" descr="D:\สงกรานต์13-4-62\สองพี่น้อง1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8" y="5453067"/>
            <a:ext cx="1643074" cy="1214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รูปภาพ 24" descr="D:\สงกรานต์13-4-62\สาหร่าย2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3182" y="5453066"/>
            <a:ext cx="1647634" cy="1214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รูปภาพ 25" descr="D:\สงกรานต์13-4-62\ท่าข้าม1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6256" y="5453066"/>
            <a:ext cx="1928826" cy="1214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" name="รูปภาพ 26" descr="D:\สงกรานต์13-4-62\สวี1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08" y="7667644"/>
            <a:ext cx="1632471" cy="114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รูปภาพ 29" descr="D:\สงกรานต์13-4-62\สวี2.jp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43182" y="7667643"/>
            <a:ext cx="1659143" cy="1143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" name="รูปภาพ 30" descr="D:\สงกรานต์13-4-62\สวี3.jpg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6256" y="7667644"/>
            <a:ext cx="1857388" cy="1132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1089</Words>
  <Application>Microsoft Office PowerPoint</Application>
  <PresentationFormat>กระดาษ A4 (210x297 มม.)</PresentationFormat>
  <Paragraphs>274</Paragraphs>
  <Slides>3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</vt:i4>
      </vt:variant>
    </vt:vector>
  </HeadingPairs>
  <TitlesOfParts>
    <vt:vector size="4" baseType="lpstr">
      <vt:lpstr>ชุดรูปแบบของ Office</vt:lpstr>
      <vt:lpstr>ภาพนิ่ง 1</vt:lpstr>
      <vt:lpstr>ภาพนิ่ง 2</vt:lpstr>
      <vt:lpstr>ภาพนิ่ง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EMS1</cp:lastModifiedBy>
  <cp:revision>254</cp:revision>
  <dcterms:created xsi:type="dcterms:W3CDTF">2019-02-04T01:06:29Z</dcterms:created>
  <dcterms:modified xsi:type="dcterms:W3CDTF">2019-04-17T00:45:54Z</dcterms:modified>
</cp:coreProperties>
</file>