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73" r:id="rId2"/>
    <p:sldId id="303" r:id="rId3"/>
    <p:sldId id="341" r:id="rId4"/>
    <p:sldId id="271" r:id="rId5"/>
    <p:sldId id="342" r:id="rId6"/>
    <p:sldId id="343" r:id="rId7"/>
    <p:sldId id="344" r:id="rId8"/>
  </p:sldIdLst>
  <p:sldSz cx="9144000" cy="6858000" type="screen4x3"/>
  <p:notesSz cx="6735763" cy="9866313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36" autoAdjust="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FCCBC-9BF3-424C-8D78-26644C201E65}" type="datetimeFigureOut">
              <a:rPr lang="th-TH" smtClean="0"/>
              <a:pPr/>
              <a:t>25/06/62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3E19C-0386-46BB-A4AC-966E31E7D99B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37083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37781-E2F5-4382-B3BE-FF78A29E03CB}" type="datetimeFigureOut">
              <a:rPr lang="th-TH" smtClean="0"/>
              <a:pPr/>
              <a:t>25/06/62</a:t>
            </a:fld>
            <a:endParaRPr lang="th-TH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858E9-AE20-4063-8909-697713048843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884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F35A-E6E2-4B3F-B63F-82E6C571CAB1}" type="datetimeFigureOut">
              <a:rPr lang="th-TH" smtClean="0"/>
              <a:pPr/>
              <a:t>25/06/62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D184-5B20-4049-9F25-6D4EE0B30DE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F35A-E6E2-4B3F-B63F-82E6C571CAB1}" type="datetimeFigureOut">
              <a:rPr lang="th-TH" smtClean="0"/>
              <a:pPr/>
              <a:t>25/06/62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D184-5B20-4049-9F25-6D4EE0B30DE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F35A-E6E2-4B3F-B63F-82E6C571CAB1}" type="datetimeFigureOut">
              <a:rPr lang="th-TH" smtClean="0"/>
              <a:pPr/>
              <a:t>25/06/62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D184-5B20-4049-9F25-6D4EE0B30DEA}" type="slidenum">
              <a:rPr lang="th-TH" smtClean="0"/>
              <a:pPr/>
              <a:t>‹#›</a:t>
            </a:fld>
            <a:endParaRPr lang="th-TH"/>
          </a:p>
        </p:txBody>
      </p:sp>
      <p:grpSp>
        <p:nvGrpSpPr>
          <p:cNvPr id="7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F35A-E6E2-4B3F-B63F-82E6C571CAB1}" type="datetimeFigureOut">
              <a:rPr lang="th-TH" smtClean="0"/>
              <a:pPr/>
              <a:t>25/06/62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D184-5B20-4049-9F25-6D4EE0B30DE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F35A-E6E2-4B3F-B63F-82E6C571CAB1}" type="datetimeFigureOut">
              <a:rPr lang="th-TH" smtClean="0"/>
              <a:pPr/>
              <a:t>25/06/62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D184-5B20-4049-9F25-6D4EE0B30DE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F35A-E6E2-4B3F-B63F-82E6C571CAB1}" type="datetimeFigureOut">
              <a:rPr lang="th-TH" smtClean="0"/>
              <a:pPr/>
              <a:t>25/06/62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D184-5B20-4049-9F25-6D4EE0B30DE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F35A-E6E2-4B3F-B63F-82E6C571CAB1}" type="datetimeFigureOut">
              <a:rPr lang="th-TH" smtClean="0"/>
              <a:pPr/>
              <a:t>25/06/62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D184-5B20-4049-9F25-6D4EE0B30DE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F35A-E6E2-4B3F-B63F-82E6C571CAB1}" type="datetimeFigureOut">
              <a:rPr lang="th-TH" smtClean="0"/>
              <a:pPr/>
              <a:t>25/06/62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D184-5B20-4049-9F25-6D4EE0B30DE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F35A-E6E2-4B3F-B63F-82E6C571CAB1}" type="datetimeFigureOut">
              <a:rPr lang="th-TH" smtClean="0"/>
              <a:pPr/>
              <a:t>25/06/62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D184-5B20-4049-9F25-6D4EE0B30DE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F35A-E6E2-4B3F-B63F-82E6C571CAB1}" type="datetimeFigureOut">
              <a:rPr lang="th-TH" smtClean="0"/>
              <a:pPr/>
              <a:t>25/06/62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D184-5B20-4049-9F25-6D4EE0B30DE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F35A-E6E2-4B3F-B63F-82E6C571CAB1}" type="datetimeFigureOut">
              <a:rPr lang="th-TH" smtClean="0"/>
              <a:pPr/>
              <a:t>25/06/62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D184-5B20-4049-9F25-6D4EE0B30DE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135F35A-E6E2-4B3F-B63F-82E6C571CAB1}" type="datetimeFigureOut">
              <a:rPr lang="th-TH" smtClean="0"/>
              <a:pPr/>
              <a:t>25/06/62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B35D184-5B20-4049-9F25-6D4EE0B30DE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714348" y="928670"/>
            <a:ext cx="7772400" cy="1470025"/>
          </a:xfrm>
        </p:spPr>
        <p:txBody>
          <a:bodyPr>
            <a:normAutofit/>
          </a:bodyPr>
          <a:lstStyle/>
          <a:p>
            <a:r>
              <a:rPr lang="th-TH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วาระ </a:t>
            </a:r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CSIO</a:t>
            </a:r>
            <a:endParaRPr lang="th-TH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ชื่อเรื่องรอง 5"/>
          <p:cNvSpPr>
            <a:spLocks noGrp="1"/>
          </p:cNvSpPr>
          <p:nvPr>
            <p:ph type="subTitle" idx="1"/>
          </p:nvPr>
        </p:nvSpPr>
        <p:spPr>
          <a:xfrm>
            <a:off x="1142976" y="2428868"/>
            <a:ext cx="7143800" cy="2643206"/>
          </a:xfrm>
        </p:spPr>
        <p:txBody>
          <a:bodyPr>
            <a:noAutofit/>
          </a:bodyPr>
          <a:lstStyle/>
          <a:p>
            <a:pPr marL="742950" indent="-742950" algn="l">
              <a:buFont typeface="Wingdings" pitchFamily="2" charset="2"/>
              <a:buChar char="Ø"/>
            </a:pPr>
            <a:r>
              <a:rPr lang="th-TH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ติดตามผลการดำเนินงานตัวชี้วัดตรวจราชการกระทรวงสาธารณสุข</a:t>
            </a:r>
            <a:endParaRPr lang="en-US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  <a:p>
            <a:pPr marL="742950" indent="-742950" algn="l">
              <a:buFont typeface="Wingdings" pitchFamily="2" charset="2"/>
              <a:buChar char="Ø"/>
            </a:pPr>
            <a:r>
              <a:rPr lang="th-TH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ติดตามผลการดำเนินงาน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PA</a:t>
            </a:r>
          </a:p>
          <a:p>
            <a:pPr marL="742950" indent="-742950" algn="l">
              <a:buFont typeface="Wingdings" pitchFamily="2" charset="2"/>
              <a:buChar char="Ø"/>
            </a:pPr>
            <a:endParaRPr lang="th-TH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161"/>
            <a:ext cx="1071570" cy="1034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714348" y="1571612"/>
            <a:ext cx="7772400" cy="1470025"/>
          </a:xfrm>
        </p:spPr>
        <p:txBody>
          <a:bodyPr>
            <a:normAutofit fontScale="90000"/>
          </a:bodyPr>
          <a:lstStyle/>
          <a:p>
            <a:pPr marL="742950" indent="-742950"/>
            <a:r>
              <a:rPr lang="th-TH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ติดตามผลการดำเนินงานตัวชี้วัดตรวจราชการกระทรวงสาธารณสุข</a:t>
            </a:r>
            <a:endParaRPr lang="en-US" sz="6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161"/>
            <a:ext cx="1071570" cy="1034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7617" t="40625" r="46094" b="20833"/>
          <a:stretch>
            <a:fillRect/>
          </a:stretch>
        </p:blipFill>
        <p:spPr bwMode="auto">
          <a:xfrm>
            <a:off x="238422" y="4214794"/>
            <a:ext cx="8691296" cy="228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ชื่อเรื่อง 1"/>
          <p:cNvSpPr>
            <a:spLocks noGrp="1"/>
          </p:cNvSpPr>
          <p:nvPr>
            <p:ph type="ctrTitle"/>
          </p:nvPr>
        </p:nvSpPr>
        <p:spPr>
          <a:xfrm>
            <a:off x="214282" y="836713"/>
            <a:ext cx="8643998" cy="2520279"/>
          </a:xfrm>
        </p:spPr>
        <p:txBody>
          <a:bodyPr anchor="ctr" anchorCtr="0">
            <a:normAutofit/>
          </a:bodyPr>
          <a:lstStyle/>
          <a:p>
            <a:r>
              <a:rPr lang="th-TH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การดำเนินงานข้อมูล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ตามตัวชี้วัดกระทรวง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43</a:t>
            </a:r>
            <a:r>
              <a:rPr lang="th-TH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แฟ้ม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/>
            </a:r>
            <a:b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</a:br>
            <a:endParaRPr lang="th-TH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3356992"/>
            <a:ext cx="77768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ภาพเขตรายจังหวัด</a:t>
            </a:r>
          </a:p>
          <a:p>
            <a:pPr algn="ctr"/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นครศรีธรรมราช กระบี่ พังงา ภูเก็ต สุราษฏร์ธานี ระนอง ชุมพร  </a:t>
            </a:r>
          </a:p>
          <a:p>
            <a:pPr algn="ctr"/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มีดังนี้</a:t>
            </a:r>
            <a:endParaRPr lang="th-TH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7264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ัวยึดเนื้อหา 3"/>
          <p:cNvGraphicFramePr>
            <a:graphicFrameLocks noGrp="1"/>
          </p:cNvGraphicFramePr>
          <p:nvPr>
            <p:ph idx="1"/>
          </p:nvPr>
        </p:nvGraphicFramePr>
        <p:xfrm>
          <a:off x="214282" y="1214422"/>
          <a:ext cx="8658228" cy="544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792"/>
                <a:gridCol w="1214446"/>
                <a:gridCol w="14429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KPI</a:t>
                      </a:r>
                      <a:endParaRPr lang="th-TH" sz="2400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ผ่านเกณฑ์</a:t>
                      </a:r>
                      <a:endParaRPr lang="th-TH" sz="1800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ผลงาน</a:t>
                      </a:r>
                      <a:endParaRPr lang="th-TH" sz="1800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1. </a:t>
                      </a:r>
                      <a:r>
                        <a:rPr lang="th-TH" sz="1800" b="0" i="0" kern="120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0-5 ปี ที่ได้รับการคัดกรองพัฒนาการ พบสงสัยล่าช้า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ร้อยละ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20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30</a:t>
                      </a:r>
                      <a:endParaRPr lang="th-TH" sz="18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2. </a:t>
                      </a:r>
                      <a:r>
                        <a:rPr lang="th-TH" sz="1800" b="0" i="0" kern="120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9,18,30,42 เดือนที่คัดกรองพัฒนาการแล้วพบว่ามีพัฒนาการล่าช้าแล้วได้รับการกระตุ้นพัฒนาการ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ร้อยละ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60</a:t>
                      </a:r>
                      <a:endParaRPr lang="th-TH" sz="18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61.7</a:t>
                      </a:r>
                      <a:endParaRPr lang="th-TH" sz="18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3. </a:t>
                      </a:r>
                      <a:r>
                        <a:rPr lang="th-TH" sz="1800" b="0" i="0" kern="120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0-5 ปี มีพัฒนาการสมวัย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ร้อยละ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85</a:t>
                      </a:r>
                      <a:endParaRPr lang="th-TH" sz="18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87.13</a:t>
                      </a:r>
                      <a:endParaRPr lang="th-TH" sz="18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4.</a:t>
                      </a:r>
                      <a:r>
                        <a:rPr lang="th-TH" sz="1800" b="1" baseline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th-TH" sz="1800" b="0" i="0" kern="120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0-5 ปี สูงดีสมส่วน และส่วนสูงเฉลี่ยที่อายุ 5 ปี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ร้อยละ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57</a:t>
                      </a:r>
                      <a:endParaRPr lang="th-TH" sz="18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62.92</a:t>
                      </a:r>
                      <a:endParaRPr lang="th-TH" sz="18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5. </a:t>
                      </a:r>
                      <a:r>
                        <a:rPr lang="th-TH" sz="1800" b="0" i="0" kern="120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9,18,30,42 เดือนที่คัดกรองพัฒนาการแล้วพบว่ามีพัฒนาการล่าช้าแล้วได้รับการกระตุ้นพัฒนาการ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ร้อยละ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60</a:t>
                      </a:r>
                      <a:endParaRPr lang="th-TH" sz="18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67.7</a:t>
                      </a:r>
                      <a:endParaRPr lang="th-TH" sz="18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6. </a:t>
                      </a:r>
                      <a:r>
                        <a:rPr lang="th-TH" sz="1800" b="0" i="0" kern="120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คลอดมีชีพในหญิงอายุ 15-19 ปี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&lt; 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ร้อยละ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38</a:t>
                      </a:r>
                      <a:endParaRPr lang="th-TH" sz="18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34.07</a:t>
                      </a:r>
                      <a:endParaRPr lang="th-TH" sz="18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7. </a:t>
                      </a:r>
                      <a:r>
                        <a:rPr lang="th-TH" sz="1800" b="1" i="0" kern="120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ผู้ป่วยเบาหวานรายใหม่จากกลุ่มเสี่ยง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&lt; 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ร้อยละ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2.05</a:t>
                      </a:r>
                      <a:endParaRPr lang="th-TH" sz="18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1.36</a:t>
                      </a:r>
                      <a:endParaRPr lang="th-TH" sz="18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8. </a:t>
                      </a:r>
                      <a:r>
                        <a:rPr lang="th-TH" sz="1800" b="0" i="0" kern="120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กลุ่มสงสัยป่วยความดันโลหิตสูงในเขตรับผิดชอบได้รับการวัดความดันโลหิตที่บ้าน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ร้อยละ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30</a:t>
                      </a:r>
                      <a:endParaRPr lang="th-TH" sz="18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44.91</a:t>
                      </a:r>
                      <a:endParaRPr lang="th-TH" sz="18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9. </a:t>
                      </a:r>
                      <a:r>
                        <a:rPr lang="th-TH" sz="1800" b="0" i="0" kern="120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รพ.สต.ที่มีอัตราการใช้ยาปฏิชีวนะในโรค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Respiratory Infection </a:t>
                      </a:r>
                      <a:r>
                        <a:rPr lang="th-TH" sz="1800" b="0" i="0" kern="120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และ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Acute Diarrhea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ร้อยละ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80</a:t>
                      </a:r>
                      <a:endParaRPr lang="th-TH" sz="18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85.92</a:t>
                      </a:r>
                      <a:endParaRPr lang="th-TH" sz="18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10.</a:t>
                      </a:r>
                      <a:r>
                        <a:rPr lang="th-TH" sz="1800" b="1" baseline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th-TH" sz="1800" b="0" i="0" kern="120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ส่งต่อผู้ป่วยออกนอกเขตสุขภาพลดลง 4 สาขา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ลดลง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ลดลงร้อยละ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13.10</a:t>
                      </a:r>
                      <a:endParaRPr lang="th-TH" sz="18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11. </a:t>
                      </a:r>
                      <a:r>
                        <a:rPr lang="th-TH" sz="1800" b="0" i="0" kern="120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ผู้ป่วยนอกได้รับบริการการแพทย์แผนไทยและการแพทย์ทางเลือก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&gt; 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ร้อยละ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20.8</a:t>
                      </a:r>
                      <a:endParaRPr lang="th-TH" sz="18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12. </a:t>
                      </a:r>
                      <a:r>
                        <a:rPr lang="th-TH" sz="1800" b="0" i="0" kern="1200" smtClean="0">
                          <a:solidFill>
                            <a:schemeClr val="tx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การ</a:t>
                      </a:r>
                      <a:r>
                        <a:rPr lang="th-TH" sz="1800" b="0" i="0" kern="120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เสียชีวิตของผู้เจ็บป่วยวิกฤตฉุกเฉิน ภายใน 24 ชั่วโมง ในโรงพยาบาล ระดับ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F2 </a:t>
                      </a:r>
                      <a:r>
                        <a:rPr lang="th-TH" sz="1800" b="0" i="0" kern="120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ขึ้นไป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&lt;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th-TH" sz="1800" b="1" baseline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ร้อยละ 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12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5.53</a:t>
                      </a:r>
                      <a:endParaRPr lang="th-TH" sz="18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0" y="214290"/>
            <a:ext cx="9144000" cy="857272"/>
          </a:xfrm>
        </p:spPr>
        <p:txBody>
          <a:bodyPr>
            <a:normAutofit fontScale="90000"/>
          </a:bodyPr>
          <a:lstStyle/>
          <a:p>
            <a:r>
              <a:rPr lang="th-TH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        ตัวชี้วัดตรวจราชการกระทรวงสาธารณสุขที่ผ่านเกณฑ์ ในภาพเขตสุขภาพที่ 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11</a:t>
            </a:r>
            <a:r>
              <a:rPr lang="th-TH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/>
            </a:r>
            <a:br>
              <a:rPr lang="th-TH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</a:b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12</a:t>
            </a:r>
            <a:r>
              <a:rPr lang="th-TH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ตัวชี้วัด</a:t>
            </a:r>
            <a:endParaRPr lang="th-TH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161"/>
            <a:ext cx="1071570" cy="1034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0" y="142836"/>
            <a:ext cx="9144000" cy="857272"/>
          </a:xfrm>
        </p:spPr>
        <p:txBody>
          <a:bodyPr>
            <a:normAutofit fontScale="90000"/>
          </a:bodyPr>
          <a:lstStyle/>
          <a:p>
            <a:r>
              <a:rPr lang="th-TH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        ตัวชี้วัดตรวจราชการกระทรวงสาธารณสุขที่ไม่ผ่านเกณฑ์ ในภาพเขตสุขภาพที่ 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11</a:t>
            </a:r>
            <a:r>
              <a:rPr lang="th-TH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/>
            </a:r>
            <a:br>
              <a:rPr lang="th-TH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</a:b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10</a:t>
            </a:r>
            <a:r>
              <a:rPr lang="th-TH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ตัวชี้วัด (ข้อมูล ณ 25 มิ.ย. 62)</a:t>
            </a:r>
            <a:endParaRPr lang="th-TH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161"/>
            <a:ext cx="1071570" cy="1034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ตาราง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018656"/>
              </p:ext>
            </p:extLst>
          </p:nvPr>
        </p:nvGraphicFramePr>
        <p:xfrm>
          <a:off x="214282" y="1071546"/>
          <a:ext cx="8786869" cy="569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3002"/>
                <a:gridCol w="660667"/>
                <a:gridCol w="660667"/>
                <a:gridCol w="660667"/>
                <a:gridCol w="660667"/>
                <a:gridCol w="660667"/>
                <a:gridCol w="660667"/>
                <a:gridCol w="594600"/>
                <a:gridCol w="660667"/>
                <a:gridCol w="5945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KPI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เกณฑ์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เขต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11</a:t>
                      </a:r>
                      <a:endParaRPr lang="th-TH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นคร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กระบี่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พังงา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ภูเก็ต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 err="1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สฎ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7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ระนอง</a:t>
                      </a:r>
                      <a:endParaRPr lang="th-TH" sz="17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ชุมพร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1.</a:t>
                      </a:r>
                      <a:r>
                        <a:rPr lang="th-TH" sz="1800" b="0" i="0" kern="1200" dirty="0" smtClean="0">
                          <a:solidFill>
                            <a:schemeClr val="dk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 0-5 ปี ได้รับการคัดกรองพัฒนาการ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90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55.49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45.03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65.84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58.37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51.02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67.27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79.09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47.18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2. </a:t>
                      </a:r>
                      <a:r>
                        <a:rPr lang="th-TH" sz="1800" b="0" i="0" kern="1200" dirty="0" smtClean="0">
                          <a:solidFill>
                            <a:schemeClr val="dk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0-5 ปี ที่มีพัฒนาการสงสัยล่าช้าได้รับการติดตาม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90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58.34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42.04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62.22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71.79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70.59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64.53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67.81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43.54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3. </a:t>
                      </a:r>
                      <a:r>
                        <a:rPr lang="th-TH" sz="1800" b="0" i="0" kern="1200" dirty="0" smtClean="0">
                          <a:solidFill>
                            <a:schemeClr val="dk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เด็กวัยเรียน สูงดีสมส่วน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68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57.29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56.78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61.26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56.95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55.44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54.59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64.48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59.12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4. </a:t>
                      </a:r>
                      <a:r>
                        <a:rPr lang="th-TH" sz="1800" b="0" i="0" kern="1200" dirty="0" smtClean="0">
                          <a:solidFill>
                            <a:schemeClr val="dk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ตายของผู้ป่วยใน โรคหลอดเลือดสมอง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&lt;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7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7.72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7.4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5.2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6.29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8.99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5.59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12.05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10.09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5. </a:t>
                      </a:r>
                      <a:r>
                        <a:rPr lang="th-TH" sz="1800" b="0" i="0" kern="1200" dirty="0" smtClean="0">
                          <a:solidFill>
                            <a:schemeClr val="dk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ทารกแรกเกิดตาย อายุน้อยกว่าหรือเท่ากับ 28 วัน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&lt;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 3.8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6.14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5.42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2.8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8.02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12.38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9.07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4.12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3.86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6. </a:t>
                      </a:r>
                      <a:r>
                        <a:rPr lang="th-TH" sz="1800" b="0" i="0" kern="1200" dirty="0" smtClean="0">
                          <a:solidFill>
                            <a:schemeClr val="dk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ผู้ป่วยโรคซึมเศร้าเข้าถึงบริการ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63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19.87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49.59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35.46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24.81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23.07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49.39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64.14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19.87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7. </a:t>
                      </a:r>
                      <a:r>
                        <a:rPr lang="th-TH" sz="1800" b="0" i="0" kern="1200" dirty="0" smtClean="0">
                          <a:solidFill>
                            <a:schemeClr val="dk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ผู้ป่วยติดเชื้อในกระแสเลือดแบบรุนแรงชนิด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community-acquired</a:t>
                      </a:r>
                      <a:r>
                        <a:rPr lang="en-US" sz="1800" b="1" i="0" kern="1200" baseline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 </a:t>
                      </a:r>
                      <a:r>
                        <a:rPr lang="th-TH" sz="1800" b="1" i="0" kern="1200" baseline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ตาย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TH SarabunPSK" pitchFamily="34" charset="-34"/>
                        <a:ea typeface="+mn-ea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&lt; 30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38.67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41.09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24.24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26.17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45.51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43.80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38.51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29.52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8. </a:t>
                      </a:r>
                      <a:r>
                        <a:rPr lang="th-TH" sz="1800" b="0" i="0" kern="1200" dirty="0" smtClean="0">
                          <a:solidFill>
                            <a:schemeClr val="dk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การรักษาผู้ป่วย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STEMI </a:t>
                      </a:r>
                      <a:r>
                        <a:rPr lang="th-TH" sz="1800" b="0" i="0" kern="1200" dirty="0" smtClean="0">
                          <a:solidFill>
                            <a:schemeClr val="dk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ได้ตามมาตรฐานเวลาที่กำหนด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50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43.29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45.87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19.85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26.58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24.61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53.17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68.62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38.75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9. </a:t>
                      </a:r>
                      <a:r>
                        <a:rPr lang="th-TH" sz="1800" b="0" i="0" kern="1200" dirty="0" smtClean="0">
                          <a:solidFill>
                            <a:schemeClr val="dk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ผู้ป่วยมีอัตราการลดลงของ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eGFR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 &lt; 4 ml/min/1.73 m2/yr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66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59.32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58.56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59.53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59.47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55.19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62.83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48.84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57.98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10. </a:t>
                      </a:r>
                      <a:r>
                        <a:rPr lang="th-TH" sz="1800" b="0" i="0" kern="1200" dirty="0" smtClean="0">
                          <a:solidFill>
                            <a:schemeClr val="dk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ประชากรเข้าถึงบริการการแพทย์ฉุกเฉิน ในโรง</a:t>
                      </a:r>
                      <a:r>
                        <a:rPr lang="th-TH" sz="1800" b="0" i="0" kern="1200" dirty="0" err="1" smtClean="0">
                          <a:solidFill>
                            <a:schemeClr val="dk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พยายาล</a:t>
                      </a:r>
                      <a:r>
                        <a:rPr lang="th-TH" sz="1800" b="0" i="0" kern="1200" dirty="0" smtClean="0">
                          <a:solidFill>
                            <a:schemeClr val="dk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ระดับ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A,S,M1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22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9.07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18.24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0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0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5.17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10.94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0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0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0" y="142836"/>
            <a:ext cx="9144000" cy="857272"/>
          </a:xfrm>
        </p:spPr>
        <p:txBody>
          <a:bodyPr>
            <a:normAutofit fontScale="90000"/>
          </a:bodyPr>
          <a:lstStyle/>
          <a:p>
            <a:r>
              <a:rPr lang="th-TH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        ตัวชี้วัด 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PA </a:t>
            </a:r>
            <a:r>
              <a:rPr lang="th-TH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ที่ไม่ผ่านเกณฑ์ ในภาพเขตสุขภาพที่ 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11</a:t>
            </a:r>
            <a:r>
              <a:rPr lang="th-TH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/>
            </a:r>
            <a:br>
              <a:rPr lang="th-TH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</a:br>
            <a:r>
              <a:rPr lang="th-TH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จำนวน 6 ตัวชี้วัด (ข้อมูล ณ </a:t>
            </a:r>
            <a:r>
              <a:rPr lang="th-TH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ไตรมาส</a:t>
            </a:r>
            <a:r>
              <a:rPr lang="th-TH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2)</a:t>
            </a:r>
            <a:endParaRPr lang="th-TH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161"/>
            <a:ext cx="1071570" cy="1034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ตาราง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693495"/>
              </p:ext>
            </p:extLst>
          </p:nvPr>
        </p:nvGraphicFramePr>
        <p:xfrm>
          <a:off x="214282" y="1071546"/>
          <a:ext cx="8786869" cy="488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5550"/>
                <a:gridCol w="788119"/>
                <a:gridCol w="660667"/>
                <a:gridCol w="660667"/>
                <a:gridCol w="660667"/>
                <a:gridCol w="660667"/>
                <a:gridCol w="660667"/>
                <a:gridCol w="594600"/>
                <a:gridCol w="660667"/>
                <a:gridCol w="5945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KPI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เกณฑ์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เขต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11</a:t>
                      </a:r>
                      <a:endParaRPr lang="th-TH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นคร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กระบี่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พังงา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ภูเก็ต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 err="1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สฎ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7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ระนอง</a:t>
                      </a:r>
                      <a:endParaRPr lang="th-TH" sz="17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ชุมพร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1.</a:t>
                      </a:r>
                      <a:r>
                        <a:rPr lang="th-TH" sz="1800" b="0" i="0" kern="1200" dirty="0" smtClean="0">
                          <a:solidFill>
                            <a:schemeClr val="dk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 อัตราส่วนมารดาตาย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/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</a:b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&lt;17</a:t>
                      </a:r>
                    </a:p>
                    <a:p>
                      <a:pPr algn="ctr"/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ต่อ</a:t>
                      </a:r>
                      <a:r>
                        <a:rPr lang="th-TH" b="1" baseline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แสนประชากร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20.23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0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30.86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98.33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0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48.95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0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0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2. </a:t>
                      </a:r>
                      <a:r>
                        <a:rPr lang="th-TH" sz="1800" b="0" i="0" kern="1200" dirty="0" smtClean="0">
                          <a:solidFill>
                            <a:schemeClr val="dk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ระดับความสำเร็จของพัฒนาการเด็กตามเกณฑ์มาตรฐาน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i="0" kern="1200" dirty="0" smtClean="0">
                          <a:solidFill>
                            <a:schemeClr val="dk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2.3</a:t>
                      </a:r>
                      <a:r>
                        <a:rPr lang="th-TH" sz="1800" b="1" i="0" kern="1200" baseline="0" dirty="0" smtClean="0">
                          <a:solidFill>
                            <a:schemeClr val="dk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 </a:t>
                      </a:r>
                      <a:r>
                        <a:rPr lang="th-TH" sz="1800" b="0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เด็กอายุ 0-5 ปี ที่มีพัฒนาการสงสัยล่าช้าได้รับการติดตาม/ส่งต่อ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90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88.15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>
                          <a:latin typeface="TH SarabunPSK" pitchFamily="34" charset="-34"/>
                          <a:cs typeface="TH SarabunPSK" pitchFamily="34" charset="-34"/>
                        </a:rPr>
                        <a:t>71.22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90.23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80.83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87.71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88.15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87.29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82.68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i="0" kern="1200" dirty="0" smtClean="0">
                          <a:solidFill>
                            <a:schemeClr val="dk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6.</a:t>
                      </a:r>
                      <a:r>
                        <a:rPr lang="th-TH" sz="1800" b="1" i="0" kern="1200" baseline="0" dirty="0" smtClean="0">
                          <a:solidFill>
                            <a:schemeClr val="dk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 </a:t>
                      </a:r>
                      <a:r>
                        <a:rPr lang="th-TH" sz="1800" b="0" i="0" kern="1200" baseline="0" dirty="0" smtClean="0">
                          <a:solidFill>
                            <a:schemeClr val="dk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อัตราตายของผู้ป่วยโรคหลอดเลือดสมอง และระยะเวลาที่ได้รับการรักษาอย่างเหมาะสม</a:t>
                      </a:r>
                      <a:endParaRPr lang="th-TH" sz="1800" b="0" i="0" kern="1200" dirty="0" smtClean="0">
                        <a:solidFill>
                          <a:schemeClr val="dk1"/>
                        </a:solidFill>
                        <a:latin typeface="TH SarabunPSK" pitchFamily="34" charset="-34"/>
                        <a:ea typeface="+mn-ea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1600" b="1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6.3</a:t>
                      </a:r>
                      <a:r>
                        <a:rPr lang="th-TH" sz="1600" b="0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ร้อยละอัตราตายของผู้ป่วยโรคหลอดเลือดสมอง (</a:t>
                      </a:r>
                      <a:r>
                        <a:rPr lang="en-US" sz="1600" b="0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I60-I69)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&lt; 7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9.28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7.30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5.00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6.38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14.76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5.96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15.22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10.4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6.6</a:t>
                      </a:r>
                      <a:r>
                        <a:rPr lang="en-US" sz="1600" b="0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th-TH" sz="1600" b="0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ร้อยละผู้ป่วยโรคหลอดเลือดสมองแตก (</a:t>
                      </a:r>
                      <a:r>
                        <a:rPr lang="en-US" sz="1600" b="0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I60-I62) </a:t>
                      </a:r>
                      <a:r>
                        <a:rPr lang="th-TH" sz="1600" b="0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ได้รับการผ่าตัดสมองภายใน 90 นาที (</a:t>
                      </a:r>
                      <a:r>
                        <a:rPr lang="en-US" sz="1600" b="0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door to operation room time) (%DTOR)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≥ 50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36.61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0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55.96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0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8.33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100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0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92.00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75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0" y="142836"/>
            <a:ext cx="9144000" cy="857272"/>
          </a:xfrm>
        </p:spPr>
        <p:txBody>
          <a:bodyPr>
            <a:normAutofit fontScale="90000"/>
          </a:bodyPr>
          <a:lstStyle/>
          <a:p>
            <a:r>
              <a:rPr lang="th-TH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        ตัวชี้วัด 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PA </a:t>
            </a:r>
            <a:r>
              <a:rPr lang="th-TH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ที่ไม่ผ่านเกณฑ์ ในภาพเขตสุขภาพที่ 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11</a:t>
            </a:r>
            <a:r>
              <a:rPr lang="th-TH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/>
            </a:r>
            <a:br>
              <a:rPr lang="th-TH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</a:br>
            <a:r>
              <a:rPr lang="th-TH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จำนวน </a:t>
            </a:r>
            <a:r>
              <a:rPr lang="th-TH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6 ตัวชี้วัด (ข้อมูล ณ </a:t>
            </a:r>
            <a:r>
              <a:rPr lang="th-TH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ไตรมาส</a:t>
            </a:r>
            <a:r>
              <a:rPr lang="th-TH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2)</a:t>
            </a:r>
            <a:endParaRPr lang="th-TH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161"/>
            <a:ext cx="1071570" cy="1034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ตาราง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75790"/>
              </p:ext>
            </p:extLst>
          </p:nvPr>
        </p:nvGraphicFramePr>
        <p:xfrm>
          <a:off x="214282" y="1071546"/>
          <a:ext cx="8786869" cy="576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9566"/>
                <a:gridCol w="644103"/>
                <a:gridCol w="660667"/>
                <a:gridCol w="660667"/>
                <a:gridCol w="660667"/>
                <a:gridCol w="660667"/>
                <a:gridCol w="660667"/>
                <a:gridCol w="594600"/>
                <a:gridCol w="660667"/>
                <a:gridCol w="5945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KPI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เกณฑ์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เขต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11</a:t>
                      </a:r>
                      <a:endParaRPr lang="th-TH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นคร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กระบี่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พังงา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ภูเก็ต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 err="1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สฎ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7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ระนอง</a:t>
                      </a:r>
                      <a:endParaRPr lang="th-TH" sz="17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ชุมพร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7.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 </a:t>
                      </a:r>
                      <a:r>
                        <a:rPr lang="th-TH" sz="1800" b="0" i="0" kern="1200" baseline="0" dirty="0" smtClean="0">
                          <a:solidFill>
                            <a:schemeClr val="dk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อัตราความสำเร็จการรักษาผู้ป่วยวัณโรคปอดรายใหม่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TH SarabunPSK" pitchFamily="34" charset="-34"/>
                        <a:ea typeface="+mn-ea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0" i="0" kern="1200" dirty="0" smtClean="0">
                          <a:solidFill>
                            <a:schemeClr val="dk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7.1 ร้อยละความครอบคลุมการรักษาผู้ป่วยวัณโรครายใหม่และกลับเป็นซ้ำ (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TB Treatment Coverage ) </a:t>
                      </a:r>
                      <a:endParaRPr lang="th-TH" sz="1800" b="0" i="0" kern="1200" dirty="0" smtClean="0">
                        <a:solidFill>
                          <a:schemeClr val="dk1"/>
                        </a:solidFill>
                        <a:latin typeface="TH SarabunPSK" pitchFamily="34" charset="-34"/>
                        <a:ea typeface="+mn-ea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≥ </a:t>
                      </a:r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82.5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50.90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33.70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32.61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32.27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93.47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91.30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38.72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34.21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88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0" i="0" kern="1200" dirty="0" smtClean="0">
                          <a:solidFill>
                            <a:schemeClr val="dk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7.2 อัตราการเสียชีวิต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TH SarabunPSK" pitchFamily="34" charset="-34"/>
                        <a:ea typeface="+mn-ea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≤ 5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5.38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dirty="0" smtClean="0">
                          <a:latin typeface="TH SarabunPSK" pitchFamily="34" charset="-34"/>
                          <a:cs typeface="TH SarabunPSK" pitchFamily="34" charset="-34"/>
                        </a:rPr>
                        <a:t>11.68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0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4.00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7.57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1.13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2.08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11.23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0" i="0" kern="1200" dirty="0" smtClean="0">
                          <a:solidFill>
                            <a:schemeClr val="dk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7.3 อัตราการขาดยาและโอนออกของผู้ป่วยวัณโรค 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TH SarabunPSK" pitchFamily="34" charset="-34"/>
                        <a:ea typeface="+mn-ea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0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3.61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dirty="0" smtClean="0">
                          <a:latin typeface="TH SarabunPSK" pitchFamily="34" charset="-34"/>
                          <a:cs typeface="TH SarabunPSK" pitchFamily="34" charset="-34"/>
                        </a:rPr>
                        <a:t>8.03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0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2.00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8.62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0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8.33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1.12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0" i="0" kern="1200" dirty="0" smtClean="0">
                          <a:solidFill>
                            <a:schemeClr val="dk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10. อัตราตายของผู้ป่วยติดเชื้อในกระแสเลือด แบบรุนแรงชนิด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community-ac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&lt;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 30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38.67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41.09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24.24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26.17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45.51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43.80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38.51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29.52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0" i="0" kern="1200" dirty="0" smtClean="0">
                          <a:solidFill>
                            <a:schemeClr val="dk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17</a:t>
                      </a:r>
                      <a:r>
                        <a:rPr lang="th-TH" sz="1800" b="0" i="0" kern="1200" baseline="0" dirty="0" smtClean="0">
                          <a:solidFill>
                            <a:schemeClr val="dk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 ร้อยละโรงพยาบาลสังกัดกระทรวงสาธารณสุขมีคุณภาพมาตรฐานผ่านการรับรอง 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HA </a:t>
                      </a:r>
                      <a:r>
                        <a:rPr lang="th-TH" sz="1800" b="0" i="0" kern="1200" baseline="0" dirty="0" smtClean="0">
                          <a:solidFill>
                            <a:schemeClr val="dk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ขั้น 3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TH SarabunPSK" pitchFamily="34" charset="-34"/>
                        <a:ea typeface="+mn-ea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0" i="0" kern="1200" dirty="0" smtClean="0">
                          <a:solidFill>
                            <a:schemeClr val="dk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17.1 รพศ., </a:t>
                      </a:r>
                      <a:r>
                        <a:rPr lang="th-TH" sz="1800" b="0" i="0" kern="1200" dirty="0" err="1" smtClean="0">
                          <a:solidFill>
                            <a:schemeClr val="dk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รพท</a:t>
                      </a:r>
                      <a:r>
                        <a:rPr lang="th-TH" sz="1800" b="0" i="0" kern="1200" dirty="0" smtClean="0">
                          <a:solidFill>
                            <a:schemeClr val="dk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.,โรงพยาบาลสังกัดกรม การแพทย์, กรมควบคุมโรค และกรมสุขภาพจิต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98.00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91.00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dirty="0" smtClean="0">
                          <a:latin typeface="TH SarabunPSK" pitchFamily="34" charset="-34"/>
                          <a:cs typeface="TH SarabunPSK" pitchFamily="34" charset="-34"/>
                        </a:rPr>
                        <a:t>100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100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100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100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100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100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0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0" i="0" kern="1200" dirty="0" smtClean="0">
                          <a:solidFill>
                            <a:schemeClr val="dk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17.2 . </a:t>
                      </a:r>
                      <a:r>
                        <a:rPr lang="th-TH" sz="1800" b="0" i="0" kern="1200" dirty="0" err="1" smtClean="0">
                          <a:solidFill>
                            <a:schemeClr val="dk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รพช</a:t>
                      </a:r>
                      <a:r>
                        <a:rPr lang="th-TH" sz="1800" b="0" i="0" kern="1200" dirty="0" smtClean="0">
                          <a:solidFill>
                            <a:schemeClr val="dk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. ในสังกัดสำนักงานปลัดกระทรวงสาธารณสุข 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TH SarabunPSK" pitchFamily="34" charset="-34"/>
                        <a:ea typeface="+mn-ea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90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75.71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dirty="0" smtClean="0">
                          <a:latin typeface="TH SarabunPSK" pitchFamily="34" charset="-34"/>
                          <a:cs typeface="TH SarabunPSK" pitchFamily="34" charset="-34"/>
                        </a:rPr>
                        <a:t>75.00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62.50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57.14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100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94.44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100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80.00</a:t>
                      </a:r>
                      <a:endParaRPr lang="th-TH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04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รูปคลื่น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รูปคลื่น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รูปคลื่น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3104</TotalTime>
  <Words>861</Words>
  <Application>Microsoft Office PowerPoint</Application>
  <PresentationFormat>นำเสนอทางหน้าจอ (4:3)</PresentationFormat>
  <Paragraphs>286</Paragraphs>
  <Slides>7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7</vt:i4>
      </vt:variant>
    </vt:vector>
  </HeadingPairs>
  <TitlesOfParts>
    <vt:vector size="8" baseType="lpstr">
      <vt:lpstr>Theme1</vt:lpstr>
      <vt:lpstr>วาระ CSIO</vt:lpstr>
      <vt:lpstr>ติดตามผลการดำเนินงานตัวชี้วัดตรวจราชการกระทรวงสาธารณสุข</vt:lpstr>
      <vt:lpstr>การดำเนินงานข้อมูล ตามตัวชี้วัดกระทรวง 43 แฟ้ม </vt:lpstr>
      <vt:lpstr>         ตัวชี้วัดตรวจราชการกระทรวงสาธารณสุขที่ผ่านเกณฑ์ ในภาพเขตสุขภาพที่ 11 12 ตัวชี้วัด</vt:lpstr>
      <vt:lpstr>         ตัวชี้วัดตรวจราชการกระทรวงสาธารณสุขที่ไม่ผ่านเกณฑ์ ในภาพเขตสุขภาพที่ 11 10 ตัวชี้วัด (ข้อมูล ณ 25 มิ.ย. 62)</vt:lpstr>
      <vt:lpstr>         ตัวชี้วัด PA ที่ไม่ผ่านเกณฑ์ ในภาพเขตสุขภาพที่ 11 จำนวน 6 ตัวชี้วัด (ข้อมูล ณ ไตรมาส 2)</vt:lpstr>
      <vt:lpstr>         ตัวชี้วัด PA ที่ไม่ผ่านเกณฑ์ ในภาพเขตสุขภาพที่ 11 จำนวน 6 ตัวชี้วัด (ข้อมูล ณ ไตรมาส 2)</vt:lpstr>
    </vt:vector>
  </TitlesOfParts>
  <Company>DarkOS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DarkUser</dc:creator>
  <cp:lastModifiedBy>HP</cp:lastModifiedBy>
  <cp:revision>368</cp:revision>
  <dcterms:created xsi:type="dcterms:W3CDTF">2018-01-06T06:24:27Z</dcterms:created>
  <dcterms:modified xsi:type="dcterms:W3CDTF">2019-06-25T16:09:31Z</dcterms:modified>
</cp:coreProperties>
</file>