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312" r:id="rId3"/>
    <p:sldId id="334" r:id="rId4"/>
    <p:sldId id="347" r:id="rId5"/>
  </p:sldIdLst>
  <p:sldSz cx="9144000" cy="6858000" type="screen4x3"/>
  <p:notesSz cx="6858000" cy="99472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ลักษณะสีปานกลาง 3 - เน้น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ลักษณะสีปานกลาง 3 - เน้น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 autoAdjust="0"/>
    <p:restoredTop sz="93238" autoAdjust="0"/>
  </p:normalViewPr>
  <p:slideViewPr>
    <p:cSldViewPr>
      <p:cViewPr>
        <p:scale>
          <a:sx n="70" d="100"/>
          <a:sy n="70" d="100"/>
        </p:scale>
        <p:origin x="-1714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ชาย</c:v>
                </c:pt>
              </c:strCache>
            </c:strRef>
          </c:tx>
          <c:invertIfNegative val="0"/>
          <c:cat>
            <c:strRef>
              <c:f>Sheet1!$A$2:$A$22</c:f>
              <c:strCache>
                <c:ptCount val="21"/>
                <c:pt idx="0">
                  <c:v> 0-4</c:v>
                </c:pt>
                <c:pt idx="1">
                  <c:v> 5-9</c:v>
                </c:pt>
                <c:pt idx="2">
                  <c:v> 10-14</c:v>
                </c:pt>
                <c:pt idx="3">
                  <c:v> 15-19</c:v>
                </c:pt>
                <c:pt idx="4">
                  <c:v> 20-24</c:v>
                </c:pt>
                <c:pt idx="5">
                  <c:v> 25-29</c:v>
                </c:pt>
                <c:pt idx="6">
                  <c:v> 30-34</c:v>
                </c:pt>
                <c:pt idx="7">
                  <c:v> 35-39</c:v>
                </c:pt>
                <c:pt idx="8">
                  <c:v> 40-44</c:v>
                </c:pt>
                <c:pt idx="9">
                  <c:v>45-49</c:v>
                </c:pt>
                <c:pt idx="10">
                  <c:v> 50-54</c:v>
                </c:pt>
                <c:pt idx="11">
                  <c:v> 55-59</c:v>
                </c:pt>
                <c:pt idx="12">
                  <c:v> 60-64</c:v>
                </c:pt>
                <c:pt idx="13">
                  <c:v> 65-69</c:v>
                </c:pt>
                <c:pt idx="14">
                  <c:v> 70-74</c:v>
                </c:pt>
                <c:pt idx="15">
                  <c:v> 75-79</c:v>
                </c:pt>
                <c:pt idx="16">
                  <c:v> 80-84</c:v>
                </c:pt>
                <c:pt idx="17">
                  <c:v> 85-89</c:v>
                </c:pt>
                <c:pt idx="18">
                  <c:v> 90-94</c:v>
                </c:pt>
                <c:pt idx="19">
                  <c:v> 95-99</c:v>
                </c:pt>
                <c:pt idx="20">
                  <c:v> 100+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-157536</c:v>
                </c:pt>
                <c:pt idx="1">
                  <c:v>-156384</c:v>
                </c:pt>
                <c:pt idx="2">
                  <c:v>-148859</c:v>
                </c:pt>
                <c:pt idx="3">
                  <c:v>-157404</c:v>
                </c:pt>
                <c:pt idx="4">
                  <c:v>-164861</c:v>
                </c:pt>
                <c:pt idx="5">
                  <c:v>-164644</c:v>
                </c:pt>
                <c:pt idx="6">
                  <c:v>-172876</c:v>
                </c:pt>
                <c:pt idx="7">
                  <c:v>-178259</c:v>
                </c:pt>
                <c:pt idx="8">
                  <c:v>-172822</c:v>
                </c:pt>
                <c:pt idx="9">
                  <c:v>-166965</c:v>
                </c:pt>
                <c:pt idx="10">
                  <c:v>-148552</c:v>
                </c:pt>
                <c:pt idx="11">
                  <c:v>-119266</c:v>
                </c:pt>
                <c:pt idx="12">
                  <c:v>-84812</c:v>
                </c:pt>
                <c:pt idx="13">
                  <c:v>-65243</c:v>
                </c:pt>
                <c:pt idx="14">
                  <c:v>-45770</c:v>
                </c:pt>
                <c:pt idx="15">
                  <c:v>-36210</c:v>
                </c:pt>
                <c:pt idx="16">
                  <c:v>-24897</c:v>
                </c:pt>
                <c:pt idx="17">
                  <c:v>-13820</c:v>
                </c:pt>
                <c:pt idx="18">
                  <c:v>-5092</c:v>
                </c:pt>
                <c:pt idx="19">
                  <c:v>-1671</c:v>
                </c:pt>
                <c:pt idx="20" formatCode="General">
                  <c:v>-458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หญิง</c:v>
                </c:pt>
              </c:strCache>
            </c:strRef>
          </c:tx>
          <c:spPr>
            <a:ln cmpd="sng"/>
          </c:spPr>
          <c:invertIfNegative val="0"/>
          <c:cat>
            <c:strRef>
              <c:f>Sheet1!$A$2:$A$22</c:f>
              <c:strCache>
                <c:ptCount val="21"/>
                <c:pt idx="0">
                  <c:v> 0-4</c:v>
                </c:pt>
                <c:pt idx="1">
                  <c:v> 5-9</c:v>
                </c:pt>
                <c:pt idx="2">
                  <c:v> 10-14</c:v>
                </c:pt>
                <c:pt idx="3">
                  <c:v> 15-19</c:v>
                </c:pt>
                <c:pt idx="4">
                  <c:v> 20-24</c:v>
                </c:pt>
                <c:pt idx="5">
                  <c:v> 25-29</c:v>
                </c:pt>
                <c:pt idx="6">
                  <c:v> 30-34</c:v>
                </c:pt>
                <c:pt idx="7">
                  <c:v> 35-39</c:v>
                </c:pt>
                <c:pt idx="8">
                  <c:v> 40-44</c:v>
                </c:pt>
                <c:pt idx="9">
                  <c:v>45-49</c:v>
                </c:pt>
                <c:pt idx="10">
                  <c:v> 50-54</c:v>
                </c:pt>
                <c:pt idx="11">
                  <c:v> 55-59</c:v>
                </c:pt>
                <c:pt idx="12">
                  <c:v> 60-64</c:v>
                </c:pt>
                <c:pt idx="13">
                  <c:v> 65-69</c:v>
                </c:pt>
                <c:pt idx="14">
                  <c:v> 70-74</c:v>
                </c:pt>
                <c:pt idx="15">
                  <c:v> 75-79</c:v>
                </c:pt>
                <c:pt idx="16">
                  <c:v> 80-84</c:v>
                </c:pt>
                <c:pt idx="17">
                  <c:v> 85-89</c:v>
                </c:pt>
                <c:pt idx="18">
                  <c:v> 90-94</c:v>
                </c:pt>
                <c:pt idx="19">
                  <c:v> 95-99</c:v>
                </c:pt>
                <c:pt idx="20">
                  <c:v> 100+</c:v>
                </c:pt>
              </c:strCache>
            </c:strRef>
          </c:cat>
          <c:val>
            <c:numRef>
              <c:f>Sheet1!$C$2:$C$22</c:f>
              <c:numCache>
                <c:formatCode>#,##0</c:formatCode>
                <c:ptCount val="21"/>
                <c:pt idx="0">
                  <c:v>148549</c:v>
                </c:pt>
                <c:pt idx="1">
                  <c:v>146913</c:v>
                </c:pt>
                <c:pt idx="2">
                  <c:v>141027</c:v>
                </c:pt>
                <c:pt idx="3">
                  <c:v>149472</c:v>
                </c:pt>
                <c:pt idx="4">
                  <c:v>161652</c:v>
                </c:pt>
                <c:pt idx="5">
                  <c:v>162845</c:v>
                </c:pt>
                <c:pt idx="6">
                  <c:v>171152</c:v>
                </c:pt>
                <c:pt idx="7">
                  <c:v>178684</c:v>
                </c:pt>
                <c:pt idx="8">
                  <c:v>177373</c:v>
                </c:pt>
                <c:pt idx="9">
                  <c:v>173345</c:v>
                </c:pt>
                <c:pt idx="10">
                  <c:v>156182</c:v>
                </c:pt>
                <c:pt idx="11">
                  <c:v>127934</c:v>
                </c:pt>
                <c:pt idx="12">
                  <c:v>95755</c:v>
                </c:pt>
                <c:pt idx="13">
                  <c:v>77085</c:v>
                </c:pt>
                <c:pt idx="14">
                  <c:v>55807</c:v>
                </c:pt>
                <c:pt idx="15">
                  <c:v>46988</c:v>
                </c:pt>
                <c:pt idx="16">
                  <c:v>36463</c:v>
                </c:pt>
                <c:pt idx="17">
                  <c:v>21783</c:v>
                </c:pt>
                <c:pt idx="18">
                  <c:v>8840</c:v>
                </c:pt>
                <c:pt idx="19">
                  <c:v>2777</c:v>
                </c:pt>
                <c:pt idx="20" formatCode="General">
                  <c:v>727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0723840"/>
        <c:axId val="194024576"/>
      </c:barChart>
      <c:catAx>
        <c:axId val="2007238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4024576"/>
        <c:crosses val="autoZero"/>
        <c:auto val="1"/>
        <c:lblAlgn val="ctr"/>
        <c:lblOffset val="100"/>
        <c:noMultiLvlLbl val="0"/>
      </c:catAx>
      <c:valAx>
        <c:axId val="194024576"/>
        <c:scaling>
          <c:orientation val="minMax"/>
        </c:scaling>
        <c:delete val="1"/>
        <c:axPos val="b"/>
        <c:numFmt formatCode="#,##0" sourceLinked="1"/>
        <c:majorTickMark val="out"/>
        <c:minorTickMark val="none"/>
        <c:tickLblPos val="nextTo"/>
        <c:crossAx val="20072384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47" cy="497921"/>
          </a:xfrm>
          <a:prstGeom prst="rect">
            <a:avLst/>
          </a:prstGeom>
        </p:spPr>
        <p:txBody>
          <a:bodyPr vert="horz" lIns="91868" tIns="45934" rIns="91868" bIns="45934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3854" y="0"/>
            <a:ext cx="2972547" cy="497921"/>
          </a:xfrm>
          <a:prstGeom prst="rect">
            <a:avLst/>
          </a:prstGeom>
        </p:spPr>
        <p:txBody>
          <a:bodyPr vert="horz" lIns="91868" tIns="45934" rIns="91868" bIns="45934" rtlCol="0"/>
          <a:lstStyle>
            <a:lvl1pPr algn="r">
              <a:defRPr sz="1200"/>
            </a:lvl1pPr>
          </a:lstStyle>
          <a:p>
            <a:fld id="{AF195130-33E1-42A1-9228-169D005A2635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1" y="9447765"/>
            <a:ext cx="2972547" cy="497920"/>
          </a:xfrm>
          <a:prstGeom prst="rect">
            <a:avLst/>
          </a:prstGeom>
        </p:spPr>
        <p:txBody>
          <a:bodyPr vert="horz" lIns="91868" tIns="45934" rIns="91868" bIns="45934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3854" y="9447765"/>
            <a:ext cx="2972547" cy="497920"/>
          </a:xfrm>
          <a:prstGeom prst="rect">
            <a:avLst/>
          </a:prstGeom>
        </p:spPr>
        <p:txBody>
          <a:bodyPr vert="horz" lIns="91868" tIns="45934" rIns="91868" bIns="45934" rtlCol="0" anchor="b"/>
          <a:lstStyle>
            <a:lvl1pPr algn="r">
              <a:defRPr sz="1200"/>
            </a:lvl1pPr>
          </a:lstStyle>
          <a:p>
            <a:fld id="{6E760FAF-1C42-4F8E-BB1E-E2A71C81A88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651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364"/>
          </a:xfrm>
          <a:prstGeom prst="rect">
            <a:avLst/>
          </a:prstGeom>
        </p:spPr>
        <p:txBody>
          <a:bodyPr vert="horz" lIns="91868" tIns="45934" rIns="91868" bIns="45934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97364"/>
          </a:xfrm>
          <a:prstGeom prst="rect">
            <a:avLst/>
          </a:prstGeom>
        </p:spPr>
        <p:txBody>
          <a:bodyPr vert="horz" lIns="91868" tIns="45934" rIns="91868" bIns="45934" rtlCol="0"/>
          <a:lstStyle>
            <a:lvl1pPr algn="r">
              <a:defRPr sz="1200"/>
            </a:lvl1pPr>
          </a:lstStyle>
          <a:p>
            <a:fld id="{ECE91256-8833-4312-90CA-B924093157D9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3638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8" tIns="45934" rIns="91868" bIns="45934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1" y="4724957"/>
            <a:ext cx="5486400" cy="4476274"/>
          </a:xfrm>
          <a:prstGeom prst="rect">
            <a:avLst/>
          </a:prstGeom>
        </p:spPr>
        <p:txBody>
          <a:bodyPr vert="horz" lIns="91868" tIns="45934" rIns="91868" bIns="45934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868" tIns="45934" rIns="91868" bIns="45934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5" y="9448185"/>
            <a:ext cx="2971800" cy="497364"/>
          </a:xfrm>
          <a:prstGeom prst="rect">
            <a:avLst/>
          </a:prstGeom>
        </p:spPr>
        <p:txBody>
          <a:bodyPr vert="horz" lIns="91868" tIns="45934" rIns="91868" bIns="45934" rtlCol="0" anchor="b"/>
          <a:lstStyle>
            <a:lvl1pPr algn="r">
              <a:defRPr sz="1200"/>
            </a:lvl1pPr>
          </a:lstStyle>
          <a:p>
            <a:fld id="{E97C4745-0742-4218-A49B-CDA90B47858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436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9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58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15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0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9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3887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23887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2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58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29155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29155" y="2505076"/>
            <a:ext cx="3887391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4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64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39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72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91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03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9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28653" y="365124"/>
            <a:ext cx="5800725" cy="5811839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7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5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45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67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71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338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414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32B0-7527-4CF3-BF92-211EE8CBB306}" type="datetimeFigureOut">
              <a:rPr lang="th-TH" smtClean="0"/>
              <a:pPr/>
              <a:t>08/01/62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43C2-695C-4131-BEF7-CE21CE0D97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139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F88B-C4F8-4108-8711-96223F30D6EC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08/01/62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1092-296B-478A-9684-68D570E9D39A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3284985"/>
            <a:ext cx="9144000" cy="1687544"/>
          </a:xfrm>
          <a:prstGeom prst="rect">
            <a:avLst/>
          </a:prstGeom>
          <a:solidFill>
            <a:srgbClr val="007A37"/>
          </a:solidFill>
          <a:ln>
            <a:solidFill>
              <a:srgbClr val="007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7" y="188640"/>
            <a:ext cx="1656184" cy="1659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6139" y="3620927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เขตสุขภาพที่ </a:t>
            </a:r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11</a:t>
            </a:r>
            <a:endParaRPr lang="th-TH" sz="6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0685" y="223448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rgbClr val="007A37"/>
                </a:solidFill>
                <a:latin typeface="TH SarabunPSK" pitchFamily="34" charset="-34"/>
                <a:cs typeface="TH SarabunPSK" pitchFamily="34" charset="-34"/>
              </a:rPr>
              <a:t>ข้อมูลทั่วไป</a:t>
            </a:r>
            <a:endParaRPr lang="th-TH" sz="5400" b="1" dirty="0">
              <a:solidFill>
                <a:srgbClr val="007A37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7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แผนภูมิ 8"/>
          <p:cNvGraphicFramePr/>
          <p:nvPr>
            <p:extLst>
              <p:ext uri="{D42A27DB-BD31-4B8C-83A1-F6EECF244321}">
                <p14:modId xmlns:p14="http://schemas.microsoft.com/office/powerpoint/2010/main" val="1914743819"/>
              </p:ext>
            </p:extLst>
          </p:nvPr>
        </p:nvGraphicFramePr>
        <p:xfrm>
          <a:off x="4653122" y="870396"/>
          <a:ext cx="3879325" cy="412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3" r="50000" b="19471"/>
          <a:stretch/>
        </p:blipFill>
        <p:spPr>
          <a:xfrm>
            <a:off x="4894722" y="1177521"/>
            <a:ext cx="1063597" cy="1267517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0" t="14322" b="21678"/>
          <a:stretch/>
        </p:blipFill>
        <p:spPr>
          <a:xfrm>
            <a:off x="7221232" y="1084801"/>
            <a:ext cx="757142" cy="1267519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4" y="3954080"/>
            <a:ext cx="826743" cy="8267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00392" y="3063156"/>
            <a:ext cx="8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ผู้สูงอายุร้อยละ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13.27</a:t>
            </a:r>
            <a:endParaRPr lang="th-TH" sz="20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4" name="ใต้.jpg"/>
          <p:cNvPicPr/>
          <p:nvPr/>
        </p:nvPicPr>
        <p:blipFill>
          <a:blip r:embed="rId5" cstate="print">
            <a:extLst/>
          </a:blip>
          <a:srcRect l="16140" r="35728"/>
          <a:stretch>
            <a:fillRect/>
          </a:stretch>
        </p:blipFill>
        <p:spPr>
          <a:xfrm>
            <a:off x="-5240" y="764706"/>
            <a:ext cx="3137083" cy="427726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/>
          <p:cNvSpPr txBox="1"/>
          <p:nvPr/>
        </p:nvSpPr>
        <p:spPr>
          <a:xfrm>
            <a:off x="630729" y="2874908"/>
            <a:ext cx="133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สุราษฎร์ธานี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5088" y="3659160"/>
            <a:ext cx="166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นครศรีธรรมราช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153" y="3836683"/>
            <a:ext cx="69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กระบี่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57" y="4124522"/>
            <a:ext cx="67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ภูเก็ต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5346" y="3421320"/>
            <a:ext cx="68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พังงา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2266" y="1237754"/>
            <a:ext cx="74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ชุมพร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0359" y="1850078"/>
            <a:ext cx="80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ระนอง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24" name="ตาราง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77049"/>
              </p:ext>
            </p:extLst>
          </p:nvPr>
        </p:nvGraphicFramePr>
        <p:xfrm>
          <a:off x="179512" y="4958359"/>
          <a:ext cx="8712968" cy="18531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79426"/>
                <a:gridCol w="1218530"/>
                <a:gridCol w="1153073"/>
                <a:gridCol w="876037"/>
                <a:gridCol w="895647"/>
                <a:gridCol w="895647"/>
                <a:gridCol w="964542"/>
                <a:gridCol w="980422"/>
                <a:gridCol w="1049644"/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นครศรีธรรมราช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สุราษฎร์ธานี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เขตฯ </a:t>
                      </a:r>
                      <a:r>
                        <a:rPr lang="en-US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2559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552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693</a:t>
                      </a:r>
                      <a:endParaRPr lang="th-TH" sz="19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047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445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506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302</a:t>
                      </a:r>
                      <a:endParaRPr lang="th-TH" sz="19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462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438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387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373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264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213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187</a:t>
                      </a: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610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4,408,074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2560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1,554,432</a:t>
                      </a:r>
                      <a:endParaRPr lang="th-TH" sz="19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1,050,913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507,604</a:t>
                      </a:r>
                      <a:endParaRPr lang="th-TH" sz="19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465,931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394,169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265,579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189,154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427</a:t>
                      </a:r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782</a:t>
                      </a:r>
                    </a:p>
                  </a:txBody>
                  <a:tcPr/>
                </a:tc>
              </a:tr>
              <a:tr h="414528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256</a:t>
                      </a:r>
                      <a:r>
                        <a:rPr lang="th-TH" sz="19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1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1,557,482</a:t>
                      </a:r>
                      <a:endParaRPr lang="th-TH" sz="19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1,057,581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9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509,650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469,769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402,017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267,491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190,399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9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4,454,389</a:t>
                      </a:r>
                      <a:endParaRPr lang="th-TH" sz="1900" b="1" i="0" u="none" strike="noStrike" dirty="0" smtClean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63690" y="836712"/>
            <a:ext cx="2866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มีพื้นที่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41,565.306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ตร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กม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ครอบคลุม</a:t>
            </a:r>
            <a:endParaRPr lang="en-US" sz="2000" b="1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จังหวัด</a:t>
            </a:r>
          </a:p>
          <a:p>
            <a:pPr algn="r"/>
            <a:r>
              <a:rPr lang="en-US" sz="2000" b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74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อำเภอ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514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ตำบล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4,150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หมู่บ้าน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เทศบาลนคร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12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เทศบาลเมือง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112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เทศบาลตำบล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418 </a:t>
            </a:r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อบต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</a:t>
            </a:r>
          </a:p>
          <a:p>
            <a:pPr algn="r"/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1,832,270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หลังคาเรือน</a:t>
            </a:r>
          </a:p>
        </p:txBody>
      </p:sp>
      <p:cxnSp>
        <p:nvCxnSpPr>
          <p:cNvPr id="44" name="ตัวเชื่อมต่อตรง 43"/>
          <p:cNvCxnSpPr/>
          <p:nvPr/>
        </p:nvCxnSpPr>
        <p:spPr>
          <a:xfrm>
            <a:off x="4644008" y="945546"/>
            <a:ext cx="0" cy="4173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99067" y="4582874"/>
            <a:ext cx="4437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แหล่งที่มา </a:t>
            </a:r>
            <a:r>
              <a:rPr lang="en-US" sz="16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http://hdcservice.moph.go.th </a:t>
            </a:r>
            <a:r>
              <a:rPr lang="th-TH" sz="16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ณ วันที่ 7 พฤศจิกายน 2561</a:t>
            </a:r>
            <a:endParaRPr lang="th-TH" sz="16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5062" y="870394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ข้อมูลประชากร</a:t>
            </a:r>
            <a:endParaRPr lang="th-TH" sz="20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210" y="4582873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แหล่งที่มา </a:t>
            </a:r>
            <a:r>
              <a:rPr lang="en-US" sz="18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18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ข้อมูลจากการตรวจราชการ ปีงบประมาณ </a:t>
            </a:r>
            <a:r>
              <a:rPr lang="en-US" sz="18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2561</a:t>
            </a:r>
            <a:endParaRPr lang="th-TH" sz="18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กล่องข้อความ 1"/>
          <p:cNvSpPr txBox="1"/>
          <p:nvPr/>
        </p:nvSpPr>
        <p:spPr>
          <a:xfrm>
            <a:off x="436490" y="87602"/>
            <a:ext cx="46395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  <a:endParaRPr lang="th-TH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6" name="กลุ่ม 25"/>
          <p:cNvGrpSpPr/>
          <p:nvPr/>
        </p:nvGrpSpPr>
        <p:grpSpPr>
          <a:xfrm>
            <a:off x="7925040" y="92384"/>
            <a:ext cx="1217000" cy="1198686"/>
            <a:chOff x="6156176" y="881327"/>
            <a:chExt cx="1216999" cy="1198684"/>
          </a:xfrm>
        </p:grpSpPr>
        <p:pic>
          <p:nvPicPr>
            <p:cNvPr id="27" name="รูปภาพ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84" y="881327"/>
              <a:ext cx="817704" cy="81948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156176" y="1556792"/>
              <a:ext cx="1216999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Region11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2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รูปภาพ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100000" l="9778" r="95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96" y="476675"/>
            <a:ext cx="2913616" cy="30836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09289" y="764706"/>
            <a:ext cx="22669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สถานบริการเขตสุขภาพที่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11 </a:t>
            </a:r>
            <a:endParaRPr lang="th-TH" sz="2000" b="1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รพศ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A)  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    3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แห่ง</a:t>
            </a:r>
          </a:p>
          <a:p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(S)         4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แห่ง</a:t>
            </a:r>
          </a:p>
          <a:p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</a:t>
            </a:r>
            <a:r>
              <a:rPr lang="th-TH" sz="2000" b="1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ท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(M1)      4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แห่ง</a:t>
            </a:r>
          </a:p>
          <a:p>
            <a:r>
              <a:rPr lang="th-TH" sz="2000" b="1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รพช</a:t>
            </a:r>
            <a:r>
              <a:rPr lang="en-US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(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M2)     10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</a:p>
          <a:p>
            <a:r>
              <a:rPr lang="th-TH" sz="2000" b="1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รพช</a:t>
            </a:r>
            <a:r>
              <a:rPr lang="en-US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(F1)       5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</a:p>
          <a:p>
            <a:r>
              <a:rPr lang="th-TH" sz="2000" b="1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รพช</a:t>
            </a:r>
            <a:r>
              <a:rPr lang="en-US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(F2</a:t>
            </a:r>
            <a:r>
              <a:rPr lang="en-US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)   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39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</a:p>
          <a:p>
            <a:r>
              <a:rPr lang="th-TH" sz="2000" b="1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รพช</a:t>
            </a:r>
            <a:r>
              <a:rPr lang="en-US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(F3)     15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</a:p>
          <a:p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รพ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สต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(P)   719 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</a:p>
          <a:p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ศสม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           23 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  <a:endParaRPr lang="th-TH" sz="20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27" name="ตาราง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31857"/>
              </p:ext>
            </p:extLst>
          </p:nvPr>
        </p:nvGraphicFramePr>
        <p:xfrm>
          <a:off x="4644012" y="3861049"/>
          <a:ext cx="4347933" cy="30845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68152"/>
                <a:gridCol w="720080"/>
                <a:gridCol w="1008112"/>
                <a:gridCol w="1251589"/>
              </a:tblGrid>
              <a:tr h="345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บุคลากร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จำนวน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สัดส่วน</a:t>
                      </a:r>
                      <a:r>
                        <a:rPr lang="en-US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:</a:t>
                      </a:r>
                      <a:r>
                        <a:rPr lang="th-TH" sz="1600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ปชก</a:t>
                      </a:r>
                      <a:r>
                        <a:rPr lang="en-US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กรอบ</a:t>
                      </a:r>
                      <a:r>
                        <a:rPr lang="th-TH" sz="1600" baseline="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FTE</a:t>
                      </a:r>
                      <a:r>
                        <a:rPr lang="th-TH" sz="1600" baseline="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เขตฯ 11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แพทย์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1,664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 :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2,677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2051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err="1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ทันตแพทย์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480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 :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9,280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614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เภสัชกร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749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 :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5,947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986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532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พยาบาล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วิชาชีพ</a:t>
                      </a:r>
                      <a:r>
                        <a:rPr lang="en-US" sz="160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พยาบาลเทคนิค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8,333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 :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535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12,261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err="1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จพ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.</a:t>
                      </a:r>
                      <a:r>
                        <a:rPr lang="th-TH" sz="1600" dirty="0" err="1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ทันต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สาธารณสุข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561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7,940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765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err="1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จพ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.เภสัช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490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 : 9,091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699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532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err="1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นวก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.สาธารณสุข/</a:t>
                      </a:r>
                      <a:endParaRPr lang="en-US" sz="1600" dirty="0" smtClean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 err="1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จพ</a:t>
                      </a:r>
                      <a:r>
                        <a:rPr lang="th-TH" sz="1600" dirty="0" smtClean="0"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.สาธารณสุข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,248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 : 1,371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5,009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2201" y="2876750"/>
            <a:ext cx="18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(Q)       7  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</a:t>
            </a:r>
          </a:p>
          <a:p>
            <a:r>
              <a:rPr lang="th-TH" sz="2000" b="1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สสอ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(Q)      74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 แห่ง</a:t>
            </a:r>
          </a:p>
          <a:p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ศูนย์วิชาการ </a:t>
            </a:r>
            <a:r>
              <a:rPr lang="en-US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10</a:t>
            </a:r>
            <a:r>
              <a:rPr lang="th-TH" sz="20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 แห่ง</a:t>
            </a:r>
            <a:endParaRPr lang="th-TH" sz="20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กล่องข้อความ 1"/>
          <p:cNvSpPr txBox="1"/>
          <p:nvPr/>
        </p:nvSpPr>
        <p:spPr>
          <a:xfrm>
            <a:off x="508498" y="87602"/>
            <a:ext cx="46395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  <a:endParaRPr lang="th-TH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7925040" y="92384"/>
            <a:ext cx="1217000" cy="1198686"/>
            <a:chOff x="6156176" y="881327"/>
            <a:chExt cx="1216999" cy="1198684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84" y="881327"/>
              <a:ext cx="817704" cy="81948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156176" y="1556792"/>
              <a:ext cx="1216999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Region11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pic>
        <p:nvPicPr>
          <p:cNvPr id="11" name="Picture 2" descr="C:\Users\Administrator\Desktop\IMG_1324 (1).PNG"/>
          <p:cNvPicPr>
            <a:picLocks noChangeAspect="1" noChangeArrowheads="1"/>
          </p:cNvPicPr>
          <p:nvPr/>
        </p:nvPicPr>
        <p:blipFill rotWithShape="1">
          <a:blip r:embed="rId5"/>
          <a:srcRect t="17662" r="529" b="10915"/>
          <a:stretch/>
        </p:blipFill>
        <p:spPr bwMode="auto">
          <a:xfrm>
            <a:off x="-108520" y="1291071"/>
            <a:ext cx="4752528" cy="4778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5655319" y="6381329"/>
            <a:ext cx="3453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latin typeface="TH SarabunPSK" pitchFamily="34" charset="-34"/>
                <a:cs typeface="TH SarabunPSK" pitchFamily="34" charset="-34"/>
              </a:rPr>
              <a:t>ข้อมูลจาก โปรแกรม </a:t>
            </a: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HROPS </a:t>
            </a:r>
            <a:r>
              <a:rPr lang="th-TH" sz="1600" b="1" dirty="0" smtClean="0">
                <a:latin typeface="TH SarabunPSK" pitchFamily="34" charset="-34"/>
                <a:cs typeface="TH SarabunPSK" pitchFamily="34" charset="-34"/>
              </a:rPr>
              <a:t>ณ วันที่ 7 พฤศจิกายน 2561</a:t>
            </a:r>
            <a:endParaRPr lang="th-TH" sz="16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45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307</Words>
  <Application>Microsoft Office PowerPoint</Application>
  <PresentationFormat>นำเสนอทางหน้าจอ (4:3)</PresentationFormat>
  <Paragraphs>110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5" baseType="lpstr">
      <vt:lpstr>ชุดรูปแบบของ Office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TONs</dc:creator>
  <cp:lastModifiedBy>HP</cp:lastModifiedBy>
  <cp:revision>297</cp:revision>
  <cp:lastPrinted>2017-10-18T08:24:23Z</cp:lastPrinted>
  <dcterms:created xsi:type="dcterms:W3CDTF">2016-09-25T14:44:30Z</dcterms:created>
  <dcterms:modified xsi:type="dcterms:W3CDTF">2019-01-08T02:49:56Z</dcterms:modified>
</cp:coreProperties>
</file>