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1" r:id="rId2"/>
    <p:sldId id="795" r:id="rId3"/>
    <p:sldId id="393" r:id="rId4"/>
    <p:sldId id="797" r:id="rId5"/>
    <p:sldId id="704" r:id="rId6"/>
    <p:sldId id="706" r:id="rId7"/>
    <p:sldId id="454" r:id="rId8"/>
    <p:sldId id="460" r:id="rId9"/>
    <p:sldId id="758" r:id="rId10"/>
    <p:sldId id="798" r:id="rId11"/>
    <p:sldId id="799" r:id="rId12"/>
    <p:sldId id="782" r:id="rId13"/>
  </p:sldIdLst>
  <p:sldSz cx="9144000" cy="6858000" type="screen4x3"/>
  <p:notesSz cx="6797675" cy="98742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rin Kongkasuriyachai" initials="D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0033"/>
    <a:srgbClr val="FF33CC"/>
    <a:srgbClr val="0000FF"/>
    <a:srgbClr val="FF66FF"/>
    <a:srgbClr val="00CCFF"/>
    <a:srgbClr val="33CC33"/>
    <a:srgbClr val="FF3300"/>
    <a:srgbClr val="00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ลักษณะชุดรูปแบบ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ลักษณะสีอ่อน 2 - เน้น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46F890A9-2807-4EBB-B81D-B2AA78EC7F39}" styleName="ลักษณะสีเข้ม 2 - เน้น 5/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34" autoAdjust="0"/>
  </p:normalViewPr>
  <p:slideViewPr>
    <p:cSldViewPr>
      <p:cViewPr varScale="1">
        <p:scale>
          <a:sx n="67" d="100"/>
          <a:sy n="67" d="100"/>
        </p:scale>
        <p:origin x="15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044833464096568E-2"/>
          <c:y val="8.0782641663071503E-2"/>
          <c:w val="0.88795127823615094"/>
          <c:h val="0.548563317526122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2558</c:v>
                </c:pt>
              </c:strCache>
            </c:strRef>
          </c:tx>
          <c:spPr>
            <a:solidFill>
              <a:srgbClr val="006600"/>
            </a:solidFill>
          </c:spPr>
          <c:invertIfNegative val="0"/>
          <c:cat>
            <c:strRef>
              <c:f>Sheet1!$A$2:$A$12</c:f>
              <c:strCache>
                <c:ptCount val="11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ไข้เลือดออก</c:v>
                </c:pt>
                <c:pt idx="3">
                  <c:v>มือเท้าปาก</c:v>
                </c:pt>
                <c:pt idx="4">
                  <c:v>ปอดบวม</c:v>
                </c:pt>
                <c:pt idx="5">
                  <c:v>สุกใส</c:v>
                </c:pt>
                <c:pt idx="6">
                  <c:v>ตาแดง</c:v>
                </c:pt>
                <c:pt idx="7">
                  <c:v>บิด</c:v>
                </c:pt>
                <c:pt idx="8">
                  <c:v>ไข้หวัดใหย่</c:v>
                </c:pt>
                <c:pt idx="9">
                  <c:v>สครับไทฟัส</c:v>
                </c:pt>
                <c:pt idx="10">
                  <c:v>ชิกุนคุนยา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1958.56</c:v>
                </c:pt>
                <c:pt idx="1">
                  <c:v>110.93</c:v>
                </c:pt>
                <c:pt idx="2">
                  <c:v>139.94</c:v>
                </c:pt>
                <c:pt idx="3">
                  <c:v>140.51</c:v>
                </c:pt>
                <c:pt idx="4">
                  <c:v>131.97</c:v>
                </c:pt>
                <c:pt idx="5">
                  <c:v>77.930000000000007</c:v>
                </c:pt>
                <c:pt idx="6">
                  <c:v>117.75</c:v>
                </c:pt>
                <c:pt idx="7">
                  <c:v>1.7100000000000002</c:v>
                </c:pt>
                <c:pt idx="8">
                  <c:v>7.96</c:v>
                </c:pt>
                <c:pt idx="9">
                  <c:v>20.479999999999997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A-4CC2-BAFD-E59E2E27A7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2559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Sheet1!$A$2:$A$12</c:f>
              <c:strCache>
                <c:ptCount val="11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ไข้เลือดออก</c:v>
                </c:pt>
                <c:pt idx="3">
                  <c:v>มือเท้าปาก</c:v>
                </c:pt>
                <c:pt idx="4">
                  <c:v>ปอดบวม</c:v>
                </c:pt>
                <c:pt idx="5">
                  <c:v>สุกใส</c:v>
                </c:pt>
                <c:pt idx="6">
                  <c:v>ตาแดง</c:v>
                </c:pt>
                <c:pt idx="7">
                  <c:v>บิด</c:v>
                </c:pt>
                <c:pt idx="8">
                  <c:v>ไข้หวัดใหย่</c:v>
                </c:pt>
                <c:pt idx="9">
                  <c:v>สครับไทฟัส</c:v>
                </c:pt>
                <c:pt idx="10">
                  <c:v>ชิกุนคุนยา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1693.3799999999999</c:v>
                </c:pt>
                <c:pt idx="1">
                  <c:v>141.44</c:v>
                </c:pt>
                <c:pt idx="2">
                  <c:v>67.349999999999994</c:v>
                </c:pt>
                <c:pt idx="3">
                  <c:v>134.70999999999998</c:v>
                </c:pt>
                <c:pt idx="4">
                  <c:v>133.58000000000001</c:v>
                </c:pt>
                <c:pt idx="5">
                  <c:v>55.57</c:v>
                </c:pt>
                <c:pt idx="6">
                  <c:v>70.72</c:v>
                </c:pt>
                <c:pt idx="7">
                  <c:v>5.05</c:v>
                </c:pt>
                <c:pt idx="8">
                  <c:v>37.04</c:v>
                </c:pt>
                <c:pt idx="9">
                  <c:v>19.64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A-4CC2-BAFD-E59E2E27A7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2560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Sheet1!$A$2:$A$12</c:f>
              <c:strCache>
                <c:ptCount val="11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ไข้เลือดออก</c:v>
                </c:pt>
                <c:pt idx="3">
                  <c:v>มือเท้าปาก</c:v>
                </c:pt>
                <c:pt idx="4">
                  <c:v>ปอดบวม</c:v>
                </c:pt>
                <c:pt idx="5">
                  <c:v>สุกใส</c:v>
                </c:pt>
                <c:pt idx="6">
                  <c:v>ตาแดง</c:v>
                </c:pt>
                <c:pt idx="7">
                  <c:v>บิด</c:v>
                </c:pt>
                <c:pt idx="8">
                  <c:v>ไข้หวัดใหย่</c:v>
                </c:pt>
                <c:pt idx="9">
                  <c:v>สครับไทฟัส</c:v>
                </c:pt>
                <c:pt idx="10">
                  <c:v>ชิกุนคุนยา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1433.27</c:v>
                </c:pt>
                <c:pt idx="1">
                  <c:v>188.52</c:v>
                </c:pt>
                <c:pt idx="2">
                  <c:v>87.09</c:v>
                </c:pt>
                <c:pt idx="3">
                  <c:v>123.73</c:v>
                </c:pt>
                <c:pt idx="4">
                  <c:v>149.22</c:v>
                </c:pt>
                <c:pt idx="5">
                  <c:v>104.61</c:v>
                </c:pt>
                <c:pt idx="6">
                  <c:v>49.92</c:v>
                </c:pt>
                <c:pt idx="7">
                  <c:v>15.4</c:v>
                </c:pt>
                <c:pt idx="8">
                  <c:v>57.879999999999995</c:v>
                </c:pt>
                <c:pt idx="9">
                  <c:v>9.0300000000000011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1A-4CC2-BAFD-E59E2E27A7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2561</c:v>
                </c:pt>
              </c:strCache>
            </c:strRef>
          </c:tx>
          <c:spPr>
            <a:solidFill>
              <a:srgbClr val="000099"/>
            </a:solidFill>
          </c:spPr>
          <c:invertIfNegative val="0"/>
          <c:cat>
            <c:strRef>
              <c:f>Sheet1!$A$2:$A$12</c:f>
              <c:strCache>
                <c:ptCount val="11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ไข้เลือดออก</c:v>
                </c:pt>
                <c:pt idx="3">
                  <c:v>มือเท้าปาก</c:v>
                </c:pt>
                <c:pt idx="4">
                  <c:v>ปอดบวม</c:v>
                </c:pt>
                <c:pt idx="5">
                  <c:v>สุกใส</c:v>
                </c:pt>
                <c:pt idx="6">
                  <c:v>ตาแดง</c:v>
                </c:pt>
                <c:pt idx="7">
                  <c:v>บิด</c:v>
                </c:pt>
                <c:pt idx="8">
                  <c:v>ไข้หวัดใหย่</c:v>
                </c:pt>
                <c:pt idx="9">
                  <c:v>สครับไทฟัส</c:v>
                </c:pt>
                <c:pt idx="10">
                  <c:v>ชิกุนคุนยา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728.51</c:v>
                </c:pt>
                <c:pt idx="1">
                  <c:v>95.69</c:v>
                </c:pt>
                <c:pt idx="2">
                  <c:v>81.42</c:v>
                </c:pt>
                <c:pt idx="3">
                  <c:v>80.36</c:v>
                </c:pt>
                <c:pt idx="4">
                  <c:v>45.99</c:v>
                </c:pt>
                <c:pt idx="5">
                  <c:v>38.06</c:v>
                </c:pt>
                <c:pt idx="6">
                  <c:v>37.54</c:v>
                </c:pt>
                <c:pt idx="7">
                  <c:v>11.629999999999999</c:v>
                </c:pt>
                <c:pt idx="8" formatCode="0.00">
                  <c:v>10.040000000000001</c:v>
                </c:pt>
                <c:pt idx="9">
                  <c:v>6.34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1A-4CC2-BAFD-E59E2E27A7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2562</c:v>
                </c:pt>
              </c:strCache>
            </c:strRef>
          </c:tx>
          <c:spPr>
            <a:solidFill>
              <a:srgbClr val="000000"/>
            </a:solidFill>
          </c:spPr>
          <c:invertIfNegative val="0"/>
          <c:cat>
            <c:strRef>
              <c:f>Sheet1!$A$2:$A$12</c:f>
              <c:strCache>
                <c:ptCount val="11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ไข้เลือดออก</c:v>
                </c:pt>
                <c:pt idx="3">
                  <c:v>มือเท้าปาก</c:v>
                </c:pt>
                <c:pt idx="4">
                  <c:v>ปอดบวม</c:v>
                </c:pt>
                <c:pt idx="5">
                  <c:v>สุกใส</c:v>
                </c:pt>
                <c:pt idx="6">
                  <c:v>ตาแดง</c:v>
                </c:pt>
                <c:pt idx="7">
                  <c:v>บิด</c:v>
                </c:pt>
                <c:pt idx="8">
                  <c:v>ไข้หวัดใหย่</c:v>
                </c:pt>
                <c:pt idx="9">
                  <c:v>สครับไทฟัส</c:v>
                </c:pt>
                <c:pt idx="10">
                  <c:v>ชิกุนคุนยา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328.78</c:v>
                </c:pt>
                <c:pt idx="1">
                  <c:v>22.06</c:v>
                </c:pt>
                <c:pt idx="2">
                  <c:v>16.279999999999998</c:v>
                </c:pt>
                <c:pt idx="3">
                  <c:v>11.55</c:v>
                </c:pt>
                <c:pt idx="4">
                  <c:v>25.21</c:v>
                </c:pt>
                <c:pt idx="5">
                  <c:v>17.86</c:v>
                </c:pt>
                <c:pt idx="6">
                  <c:v>6.3</c:v>
                </c:pt>
                <c:pt idx="7">
                  <c:v>0</c:v>
                </c:pt>
                <c:pt idx="8">
                  <c:v>35.71</c:v>
                </c:pt>
                <c:pt idx="9">
                  <c:v>5.25</c:v>
                </c:pt>
                <c:pt idx="10">
                  <c:v>12.61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A-4CC2-BAFD-E59E2E27A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606848"/>
        <c:axId val="94608384"/>
      </c:barChart>
      <c:catAx>
        <c:axId val="94606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th-TH"/>
          </a:p>
        </c:txPr>
        <c:crossAx val="94608384"/>
        <c:crosses val="autoZero"/>
        <c:auto val="1"/>
        <c:lblAlgn val="ctr"/>
        <c:lblOffset val="100"/>
        <c:noMultiLvlLbl val="0"/>
      </c:catAx>
      <c:valAx>
        <c:axId val="94608384"/>
        <c:scaling>
          <c:logBase val="10"/>
          <c:orientation val="minMax"/>
        </c:scaling>
        <c:delete val="0"/>
        <c:axPos val="l"/>
        <c:majorGridlines>
          <c:spPr>
            <a:ln w="0">
              <a:noFill/>
              <a:prstDash val="sysDot"/>
            </a:ln>
          </c:spPr>
        </c:majorGridlines>
        <c:numFmt formatCode="General" sourceLinked="0"/>
        <c:majorTickMark val="out"/>
        <c:minorTickMark val="none"/>
        <c:tickLblPos val="nextTo"/>
        <c:crossAx val="946068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511554791507879"/>
          <c:y val="4.0831983983355871E-2"/>
          <c:w val="0.15742309305899857"/>
          <c:h val="0.38376046452354973"/>
        </c:manualLayout>
      </c:layout>
      <c:overlay val="0"/>
    </c:legend>
    <c:plotVisOnly val="1"/>
    <c:dispBlanksAs val="gap"/>
    <c:showDLblsOverMax val="0"/>
  </c:chart>
  <c:spPr>
    <a:solidFill>
      <a:schemeClr val="accent5">
        <a:lumMod val="20000"/>
        <a:lumOff val="80000"/>
      </a:schemeClr>
    </a:solidFill>
  </c:spPr>
  <c:txPr>
    <a:bodyPr/>
    <a:lstStyle/>
    <a:p>
      <a:pPr>
        <a:defRPr sz="1800" b="1">
          <a:latin typeface="TH SarabunPSK" panose="020B0500040200020003" pitchFamily="34" charset="-34"/>
          <a:cs typeface="TH SarabunPSK" panose="020B0500040200020003" pitchFamily="34" charset="-34"/>
        </a:defRPr>
      </a:pPr>
      <a:endParaRPr lang="th-TH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81377038876033E-2"/>
          <c:y val="6.3402857489478062E-2"/>
          <c:w val="0.91241706094795194"/>
          <c:h val="0.59139395836360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2558</c:v>
                </c:pt>
              </c:strCache>
            </c:strRef>
          </c:tx>
          <c:spPr>
            <a:solidFill>
              <a:srgbClr val="00660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โรคติดต่อทางเพศสัมพันธ์</c:v>
                </c:pt>
                <c:pt idx="3">
                  <c:v>สุกใส</c:v>
                </c:pt>
                <c:pt idx="4">
                  <c:v>ไข้เลือดออก</c:v>
                </c:pt>
                <c:pt idx="5">
                  <c:v>ตาแดง</c:v>
                </c:pt>
                <c:pt idx="6">
                  <c:v>ปอดบวม</c:v>
                </c:pt>
                <c:pt idx="7">
                  <c:v>เลปโตสไปโรซีส</c:v>
                </c:pt>
                <c:pt idx="8">
                  <c:v>มือเท้าปาก</c:v>
                </c:pt>
                <c:pt idx="9">
                  <c:v>คางทูม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57.07</c:v>
                </c:pt>
                <c:pt idx="1">
                  <c:v>2.92</c:v>
                </c:pt>
                <c:pt idx="2">
                  <c:v>2.0699999999999998</c:v>
                </c:pt>
                <c:pt idx="3">
                  <c:v>1.55</c:v>
                </c:pt>
                <c:pt idx="4">
                  <c:v>3.7800000000000002</c:v>
                </c:pt>
                <c:pt idx="5">
                  <c:v>3.4499999999999997</c:v>
                </c:pt>
                <c:pt idx="6">
                  <c:v>3.2800000000000002</c:v>
                </c:pt>
                <c:pt idx="7">
                  <c:v>1.1399999999999997</c:v>
                </c:pt>
                <c:pt idx="8">
                  <c:v>2.0699999999999998</c:v>
                </c:pt>
                <c:pt idx="9">
                  <c:v>0.69000000000000006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9-48D9-8382-E83A76EC75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2559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โรคติดต่อทางเพศสัมพันธ์</c:v>
                </c:pt>
                <c:pt idx="3">
                  <c:v>สุกใส</c:v>
                </c:pt>
                <c:pt idx="4">
                  <c:v>ไข้เลือดออก</c:v>
                </c:pt>
                <c:pt idx="5">
                  <c:v>ตาแดง</c:v>
                </c:pt>
                <c:pt idx="6">
                  <c:v>ปอดบวม</c:v>
                </c:pt>
                <c:pt idx="7">
                  <c:v>เลปโตสไปโรซีส</c:v>
                </c:pt>
                <c:pt idx="8">
                  <c:v>มือเท้าปาก</c:v>
                </c:pt>
                <c:pt idx="9">
                  <c:v>คางทูม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58.720000000000006</c:v>
                </c:pt>
                <c:pt idx="1">
                  <c:v>6.92</c:v>
                </c:pt>
                <c:pt idx="2">
                  <c:v>4.6199999999999992</c:v>
                </c:pt>
                <c:pt idx="3">
                  <c:v>2.46</c:v>
                </c:pt>
                <c:pt idx="4">
                  <c:v>1.54</c:v>
                </c:pt>
                <c:pt idx="5">
                  <c:v>2.3099999999999996</c:v>
                </c:pt>
                <c:pt idx="6">
                  <c:v>3.59</c:v>
                </c:pt>
                <c:pt idx="7">
                  <c:v>2.3099999999999996</c:v>
                </c:pt>
                <c:pt idx="8">
                  <c:v>4.26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9-48D9-8382-E83A76EC75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2560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โรคติดต่อทางเพศสัมพันธ์</c:v>
                </c:pt>
                <c:pt idx="3">
                  <c:v>สุกใส</c:v>
                </c:pt>
                <c:pt idx="4">
                  <c:v>ไข้เลือดออก</c:v>
                </c:pt>
                <c:pt idx="5">
                  <c:v>ตาแดง</c:v>
                </c:pt>
                <c:pt idx="6">
                  <c:v>ปอดบวม</c:v>
                </c:pt>
                <c:pt idx="7">
                  <c:v>เลปโตสไปโรซีส</c:v>
                </c:pt>
                <c:pt idx="8">
                  <c:v>มือเท้าปาก</c:v>
                </c:pt>
                <c:pt idx="9">
                  <c:v>คางทูม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52.96</c:v>
                </c:pt>
                <c:pt idx="1">
                  <c:v>7.4</c:v>
                </c:pt>
                <c:pt idx="2">
                  <c:v>4.4400000000000004</c:v>
                </c:pt>
                <c:pt idx="3">
                  <c:v>0.89</c:v>
                </c:pt>
                <c:pt idx="4">
                  <c:v>5.33</c:v>
                </c:pt>
                <c:pt idx="5">
                  <c:v>7.39</c:v>
                </c:pt>
                <c:pt idx="6">
                  <c:v>6.21</c:v>
                </c:pt>
                <c:pt idx="7">
                  <c:v>1.48</c:v>
                </c:pt>
                <c:pt idx="8">
                  <c:v>3.55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C9-48D9-8382-E83A76EC75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2561</c:v>
                </c:pt>
              </c:strCache>
            </c:strRef>
          </c:tx>
          <c:spPr>
            <a:solidFill>
              <a:srgbClr val="000099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โรคติดต่อทางเพศสัมพันธ์</c:v>
                </c:pt>
                <c:pt idx="3">
                  <c:v>สุกใส</c:v>
                </c:pt>
                <c:pt idx="4">
                  <c:v>ไข้เลือดออก</c:v>
                </c:pt>
                <c:pt idx="5">
                  <c:v>ตาแดง</c:v>
                </c:pt>
                <c:pt idx="6">
                  <c:v>ปอดบวม</c:v>
                </c:pt>
                <c:pt idx="7">
                  <c:v>เลปโตสไปโรซีส</c:v>
                </c:pt>
                <c:pt idx="8">
                  <c:v>มือเท้าปาก</c:v>
                </c:pt>
                <c:pt idx="9">
                  <c:v>คางทูม</c:v>
                </c:pt>
              </c:strCache>
            </c:strRef>
          </c:cat>
          <c:val>
            <c:numRef>
              <c:f>Sheet1!$E$3:$E$11</c:f>
              <c:numCache>
                <c:formatCode>General</c:formatCode>
                <c:ptCount val="9"/>
                <c:pt idx="0">
                  <c:v>7.53</c:v>
                </c:pt>
                <c:pt idx="1">
                  <c:v>6.58</c:v>
                </c:pt>
                <c:pt idx="2">
                  <c:v>5.1599999999999993</c:v>
                </c:pt>
                <c:pt idx="3">
                  <c:v>3.42</c:v>
                </c:pt>
                <c:pt idx="4">
                  <c:v>2.74</c:v>
                </c:pt>
                <c:pt idx="5">
                  <c:v>2.74</c:v>
                </c:pt>
                <c:pt idx="6">
                  <c:v>2.0499999999999998</c:v>
                </c:pt>
                <c:pt idx="7">
                  <c:v>2.0499999999999998</c:v>
                </c:pt>
                <c:pt idx="8">
                  <c:v>1.37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C9-48D9-8382-E83A76EC75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2562</c:v>
                </c:pt>
              </c:strCache>
            </c:strRef>
          </c:tx>
          <c:spPr>
            <a:solidFill>
              <a:srgbClr val="00000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อุจจาระร่วงเฉียบพลัน</c:v>
                </c:pt>
                <c:pt idx="1">
                  <c:v>อาหารเป็นพิษ</c:v>
                </c:pt>
                <c:pt idx="2">
                  <c:v>โรคติดต่อทางเพศสัมพันธ์</c:v>
                </c:pt>
                <c:pt idx="3">
                  <c:v>สุกใส</c:v>
                </c:pt>
                <c:pt idx="4">
                  <c:v>ไข้เลือดออก</c:v>
                </c:pt>
                <c:pt idx="5">
                  <c:v>ตาแดง</c:v>
                </c:pt>
                <c:pt idx="6">
                  <c:v>ปอดบวม</c:v>
                </c:pt>
                <c:pt idx="7">
                  <c:v>เลปโตสไปโรซีส</c:v>
                </c:pt>
                <c:pt idx="8">
                  <c:v>มือเท้าปาก</c:v>
                </c:pt>
                <c:pt idx="9">
                  <c:v>คางทูม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33.08</c:v>
                </c:pt>
                <c:pt idx="1">
                  <c:v>3.15</c:v>
                </c:pt>
                <c:pt idx="2">
                  <c:v>0.52</c:v>
                </c:pt>
                <c:pt idx="3">
                  <c:v>0.52</c:v>
                </c:pt>
                <c:pt idx="4">
                  <c:v>3.15</c:v>
                </c:pt>
                <c:pt idx="5">
                  <c:v>0</c:v>
                </c:pt>
                <c:pt idx="6">
                  <c:v>1.57</c:v>
                </c:pt>
                <c:pt idx="7">
                  <c:v>0</c:v>
                </c:pt>
                <c:pt idx="8">
                  <c:v>1.05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C9-48D9-8382-E83A76EC7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683904"/>
        <c:axId val="94685440"/>
      </c:barChart>
      <c:catAx>
        <c:axId val="94683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800">
                <a:effectLst/>
              </a:defRPr>
            </a:pPr>
            <a:endParaRPr lang="th-TH"/>
          </a:p>
        </c:txPr>
        <c:crossAx val="94685440"/>
        <c:crosses val="autoZero"/>
        <c:auto val="1"/>
        <c:lblAlgn val="ctr"/>
        <c:lblOffset val="100"/>
        <c:noMultiLvlLbl val="0"/>
      </c:catAx>
      <c:valAx>
        <c:axId val="94685440"/>
        <c:scaling>
          <c:logBase val="10"/>
          <c:orientation val="minMax"/>
          <c:max val="100"/>
          <c:min val="1"/>
        </c:scaling>
        <c:delete val="0"/>
        <c:axPos val="l"/>
        <c:majorGridlines>
          <c:spPr>
            <a:ln w="0">
              <a:prstDash val="sysDot"/>
            </a:ln>
          </c:spPr>
        </c:majorGridlines>
        <c:numFmt formatCode="General" sourceLinked="0"/>
        <c:majorTickMark val="out"/>
        <c:minorTickMark val="none"/>
        <c:tickLblPos val="nextTo"/>
        <c:crossAx val="94683904"/>
        <c:crosses val="autoZero"/>
        <c:crossBetween val="between"/>
        <c:majorUnit val="10"/>
        <c:minorUnit val="10"/>
      </c:valAx>
    </c:plotArea>
    <c:legend>
      <c:legendPos val="r"/>
      <c:layout>
        <c:manualLayout>
          <c:xMode val="edge"/>
          <c:yMode val="edge"/>
          <c:x val="0.77363524131450212"/>
          <c:y val="0"/>
          <c:w val="0.20916065066344902"/>
          <c:h val="0.42810060219481927"/>
        </c:manualLayout>
      </c:layout>
      <c:overlay val="0"/>
      <c:txPr>
        <a:bodyPr/>
        <a:lstStyle/>
        <a:p>
          <a:pPr>
            <a:defRPr sz="1800">
              <a:effectLst/>
            </a:defRPr>
          </a:pPr>
          <a:endParaRPr lang="th-TH"/>
        </a:p>
      </c:txPr>
    </c:legend>
    <c:plotVisOnly val="1"/>
    <c:dispBlanksAs val="gap"/>
    <c:showDLblsOverMax val="0"/>
  </c:chart>
  <c:spPr>
    <a:solidFill>
      <a:schemeClr val="accent3">
        <a:lumMod val="20000"/>
        <a:lumOff val="80000"/>
      </a:schemeClr>
    </a:solidFill>
  </c:spPr>
  <c:txPr>
    <a:bodyPr/>
    <a:lstStyle/>
    <a:p>
      <a:pPr>
        <a:defRPr sz="1600" b="1">
          <a:latin typeface="TH SarabunPSK" panose="020B0500040200020003" pitchFamily="34" charset="-34"/>
          <a:cs typeface="TH SarabunPSK" panose="020B0500040200020003" pitchFamily="34" charset="-34"/>
        </a:defRPr>
      </a:pPr>
      <a:endParaRPr lang="th-TH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4709D-19F7-4041-8CEA-575F259D0B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5799A62-D41A-4856-B546-1CAAC5CA83A2}">
      <dgm:prSet phldrT="[Text]" custT="1"/>
      <dgm:spPr>
        <a:solidFill>
          <a:schemeClr val="accent2">
            <a:alpha val="50000"/>
          </a:schemeClr>
        </a:solidFill>
      </dgm:spPr>
      <dgm:t>
        <a:bodyPr/>
        <a:lstStyle/>
        <a:p>
          <a:endParaRPr lang="th-TH" sz="3600" b="1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C4ADD07-C403-4642-8366-2A5E5B87E299}" type="parTrans" cxnId="{A6720815-A698-4DDC-A533-0A7CE0D16847}">
      <dgm:prSet/>
      <dgm:spPr/>
      <dgm:t>
        <a:bodyPr/>
        <a:lstStyle/>
        <a:p>
          <a:endParaRPr lang="th-TH"/>
        </a:p>
      </dgm:t>
    </dgm:pt>
    <dgm:pt modelId="{D99BA004-0069-4BB6-8E28-991655632C6F}" type="sibTrans" cxnId="{A6720815-A698-4DDC-A533-0A7CE0D16847}">
      <dgm:prSet/>
      <dgm:spPr/>
      <dgm:t>
        <a:bodyPr/>
        <a:lstStyle/>
        <a:p>
          <a:endParaRPr lang="th-TH"/>
        </a:p>
      </dgm:t>
    </dgm:pt>
    <dgm:pt modelId="{3BD5C647-CFBF-4E25-94F1-223D12617125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endParaRPr lang="th-TH" sz="3200" b="1" dirty="0">
            <a:solidFill>
              <a:schemeClr val="tx1"/>
            </a:solidFill>
            <a:latin typeface="TH SarabunPSK" pitchFamily="34" charset="-34"/>
            <a:cs typeface="TH SarabunPSK" pitchFamily="34" charset="-34"/>
          </a:endParaRPr>
        </a:p>
      </dgm:t>
    </dgm:pt>
    <dgm:pt modelId="{E22AB64F-777C-4B98-B120-C4F595A755C9}" type="parTrans" cxnId="{6B3008FF-73C0-48C9-A85D-B23F8932AC9C}">
      <dgm:prSet/>
      <dgm:spPr/>
      <dgm:t>
        <a:bodyPr/>
        <a:lstStyle/>
        <a:p>
          <a:endParaRPr lang="th-TH"/>
        </a:p>
      </dgm:t>
    </dgm:pt>
    <dgm:pt modelId="{14E8ED9D-EE97-4DBC-B39E-8A0C459823E1}" type="sibTrans" cxnId="{6B3008FF-73C0-48C9-A85D-B23F8932AC9C}">
      <dgm:prSet/>
      <dgm:spPr/>
      <dgm:t>
        <a:bodyPr/>
        <a:lstStyle/>
        <a:p>
          <a:endParaRPr lang="th-TH"/>
        </a:p>
      </dgm:t>
    </dgm:pt>
    <dgm:pt modelId="{8C813FBD-7EA8-4B73-943A-D5D1FFC3098E}">
      <dgm:prSet phldrT="[Text]" custT="1"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th-TH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     </a:t>
          </a:r>
          <a:endParaRPr lang="th-TH" sz="2800" b="1" dirty="0">
            <a:solidFill>
              <a:schemeClr val="bg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26917EE-CF7C-47A5-98E6-006C45EE6F22}" type="parTrans" cxnId="{E5774581-1311-4A5E-9CD4-6A4EAB3AE99C}">
      <dgm:prSet/>
      <dgm:spPr/>
      <dgm:t>
        <a:bodyPr/>
        <a:lstStyle/>
        <a:p>
          <a:endParaRPr lang="th-TH"/>
        </a:p>
      </dgm:t>
    </dgm:pt>
    <dgm:pt modelId="{38E33F46-19E0-4C60-84B7-17DFB0018C86}" type="sibTrans" cxnId="{E5774581-1311-4A5E-9CD4-6A4EAB3AE99C}">
      <dgm:prSet/>
      <dgm:spPr/>
      <dgm:t>
        <a:bodyPr/>
        <a:lstStyle/>
        <a:p>
          <a:endParaRPr lang="th-TH"/>
        </a:p>
      </dgm:t>
    </dgm:pt>
    <dgm:pt modelId="{D829708B-2231-4020-97B6-27B7D87DA0E0}">
      <dgm:prSet custT="1"/>
      <dgm:spPr>
        <a:solidFill>
          <a:srgbClr val="FF33CC">
            <a:alpha val="50000"/>
          </a:srgbClr>
        </a:solidFill>
      </dgm:spPr>
      <dgm:t>
        <a:bodyPr/>
        <a:lstStyle/>
        <a:p>
          <a:endParaRPr lang="th-TH" sz="3600" b="1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266BA4D-D6E4-43A4-8029-F429D14C4F24}" type="parTrans" cxnId="{DAD95F93-4C33-4B64-9BAF-EC8C8BA1D91A}">
      <dgm:prSet/>
      <dgm:spPr/>
      <dgm:t>
        <a:bodyPr/>
        <a:lstStyle/>
        <a:p>
          <a:endParaRPr lang="th-TH"/>
        </a:p>
      </dgm:t>
    </dgm:pt>
    <dgm:pt modelId="{9347F380-7023-4332-863C-78A27F25C2D7}" type="sibTrans" cxnId="{DAD95F93-4C33-4B64-9BAF-EC8C8BA1D91A}">
      <dgm:prSet/>
      <dgm:spPr/>
      <dgm:t>
        <a:bodyPr/>
        <a:lstStyle/>
        <a:p>
          <a:endParaRPr lang="th-TH"/>
        </a:p>
      </dgm:t>
    </dgm:pt>
    <dgm:pt modelId="{E0C8D1F0-3B14-48AE-BA46-86D47A615DA5}" type="pres">
      <dgm:prSet presAssocID="{6504709D-19F7-4041-8CEA-575F259D0B0A}" presName="compositeShape" presStyleCnt="0">
        <dgm:presLayoutVars>
          <dgm:chMax val="7"/>
          <dgm:dir/>
          <dgm:resizeHandles val="exact"/>
        </dgm:presLayoutVars>
      </dgm:prSet>
      <dgm:spPr/>
    </dgm:pt>
    <dgm:pt modelId="{61BBD981-9366-4860-A1E8-F5DCAB2708E1}" type="pres">
      <dgm:prSet presAssocID="{C5799A62-D41A-4856-B546-1CAAC5CA83A2}" presName="circ1" presStyleLbl="vennNode1" presStyleIdx="0" presStyleCnt="4" custScaleX="135021" custScaleY="127373"/>
      <dgm:spPr/>
    </dgm:pt>
    <dgm:pt modelId="{D5322F27-C6C7-49DE-82E0-A4E35E899DF6}" type="pres">
      <dgm:prSet presAssocID="{C5799A62-D41A-4856-B546-1CAAC5CA83A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C7BEAEE-F3BE-48F2-B80E-BFF4FA0B2C1E}" type="pres">
      <dgm:prSet presAssocID="{3BD5C647-CFBF-4E25-94F1-223D12617125}" presName="circ2" presStyleLbl="vennNode1" presStyleIdx="1" presStyleCnt="4" custScaleX="140521" custScaleY="127373" custLinFactNeighborX="18291" custLinFactNeighborY="-8186"/>
      <dgm:spPr/>
    </dgm:pt>
    <dgm:pt modelId="{7FE95BB5-EF2B-47A7-8C97-13EA6C6EB067}" type="pres">
      <dgm:prSet presAssocID="{3BD5C647-CFBF-4E25-94F1-223D1261712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0EF33BF-FCBB-496E-9996-C3FC8A366754}" type="pres">
      <dgm:prSet presAssocID="{D829708B-2231-4020-97B6-27B7D87DA0E0}" presName="circ3" presStyleLbl="vennNode1" presStyleIdx="2" presStyleCnt="4" custScaleX="135021" custScaleY="121637"/>
      <dgm:spPr/>
    </dgm:pt>
    <dgm:pt modelId="{90DE30C8-C73A-452A-9ACB-15C40A6FA0C4}" type="pres">
      <dgm:prSet presAssocID="{D829708B-2231-4020-97B6-27B7D87DA0E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E6FC7DE-0194-44D7-B441-BD0BCE06F910}" type="pres">
      <dgm:prSet presAssocID="{8C813FBD-7EA8-4B73-943A-D5D1FFC3098E}" presName="circ4" presStyleLbl="vennNode1" presStyleIdx="3" presStyleCnt="4" custScaleX="141734" custScaleY="127373" custLinFactNeighborX="-24125" custLinFactNeighborY="-9303"/>
      <dgm:spPr/>
    </dgm:pt>
    <dgm:pt modelId="{6AD8ED97-2D31-452F-865E-DF7F1B6C6ECA}" type="pres">
      <dgm:prSet presAssocID="{8C813FBD-7EA8-4B73-943A-D5D1FFC3098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C31970C-9D6A-473D-B6D0-3E50F9910A94}" type="presOf" srcId="{3BD5C647-CFBF-4E25-94F1-223D12617125}" destId="{7FE95BB5-EF2B-47A7-8C97-13EA6C6EB067}" srcOrd="1" destOrd="0" presId="urn:microsoft.com/office/officeart/2005/8/layout/venn1"/>
    <dgm:cxn modelId="{A6720815-A698-4DDC-A533-0A7CE0D16847}" srcId="{6504709D-19F7-4041-8CEA-575F259D0B0A}" destId="{C5799A62-D41A-4856-B546-1CAAC5CA83A2}" srcOrd="0" destOrd="0" parTransId="{2C4ADD07-C403-4642-8366-2A5E5B87E299}" sibTransId="{D99BA004-0069-4BB6-8E28-991655632C6F}"/>
    <dgm:cxn modelId="{B19D6D24-488E-4344-9B25-0ECE21D452BD}" type="presOf" srcId="{3BD5C647-CFBF-4E25-94F1-223D12617125}" destId="{9C7BEAEE-F3BE-48F2-B80E-BFF4FA0B2C1E}" srcOrd="0" destOrd="0" presId="urn:microsoft.com/office/officeart/2005/8/layout/venn1"/>
    <dgm:cxn modelId="{CDB8FB24-FDDA-4E76-857C-D306B4265E46}" type="presOf" srcId="{8C813FBD-7EA8-4B73-943A-D5D1FFC3098E}" destId="{2E6FC7DE-0194-44D7-B441-BD0BCE06F910}" srcOrd="0" destOrd="0" presId="urn:microsoft.com/office/officeart/2005/8/layout/venn1"/>
    <dgm:cxn modelId="{2B5CAA68-6153-4AF0-BADA-7426B307D569}" type="presOf" srcId="{8C813FBD-7EA8-4B73-943A-D5D1FFC3098E}" destId="{6AD8ED97-2D31-452F-865E-DF7F1B6C6ECA}" srcOrd="1" destOrd="0" presId="urn:microsoft.com/office/officeart/2005/8/layout/venn1"/>
    <dgm:cxn modelId="{E5774581-1311-4A5E-9CD4-6A4EAB3AE99C}" srcId="{6504709D-19F7-4041-8CEA-575F259D0B0A}" destId="{8C813FBD-7EA8-4B73-943A-D5D1FFC3098E}" srcOrd="3" destOrd="0" parTransId="{C26917EE-CF7C-47A5-98E6-006C45EE6F22}" sibTransId="{38E33F46-19E0-4C60-84B7-17DFB0018C86}"/>
    <dgm:cxn modelId="{8DFE4688-A8C9-4DCC-B247-570AF36C9BCD}" type="presOf" srcId="{D829708B-2231-4020-97B6-27B7D87DA0E0}" destId="{90DE30C8-C73A-452A-9ACB-15C40A6FA0C4}" srcOrd="1" destOrd="0" presId="urn:microsoft.com/office/officeart/2005/8/layout/venn1"/>
    <dgm:cxn modelId="{DAD95F93-4C33-4B64-9BAF-EC8C8BA1D91A}" srcId="{6504709D-19F7-4041-8CEA-575F259D0B0A}" destId="{D829708B-2231-4020-97B6-27B7D87DA0E0}" srcOrd="2" destOrd="0" parTransId="{1266BA4D-D6E4-43A4-8029-F429D14C4F24}" sibTransId="{9347F380-7023-4332-863C-78A27F25C2D7}"/>
    <dgm:cxn modelId="{3D3C6197-0E0E-4394-8E9E-8D7E1C0CD733}" type="presOf" srcId="{D829708B-2231-4020-97B6-27B7D87DA0E0}" destId="{80EF33BF-FCBB-496E-9996-C3FC8A366754}" srcOrd="0" destOrd="0" presId="urn:microsoft.com/office/officeart/2005/8/layout/venn1"/>
    <dgm:cxn modelId="{9E6632B5-CD72-489A-874A-1B40A8855424}" type="presOf" srcId="{C5799A62-D41A-4856-B546-1CAAC5CA83A2}" destId="{D5322F27-C6C7-49DE-82E0-A4E35E899DF6}" srcOrd="1" destOrd="0" presId="urn:microsoft.com/office/officeart/2005/8/layout/venn1"/>
    <dgm:cxn modelId="{3AFFB9C6-B395-48CD-B019-67876BCBAF5B}" type="presOf" srcId="{C5799A62-D41A-4856-B546-1CAAC5CA83A2}" destId="{61BBD981-9366-4860-A1E8-F5DCAB2708E1}" srcOrd="0" destOrd="0" presId="urn:microsoft.com/office/officeart/2005/8/layout/venn1"/>
    <dgm:cxn modelId="{83DBC0E4-32DE-4501-AEA2-3743ADBAECF5}" type="presOf" srcId="{6504709D-19F7-4041-8CEA-575F259D0B0A}" destId="{E0C8D1F0-3B14-48AE-BA46-86D47A615DA5}" srcOrd="0" destOrd="0" presId="urn:microsoft.com/office/officeart/2005/8/layout/venn1"/>
    <dgm:cxn modelId="{6B3008FF-73C0-48C9-A85D-B23F8932AC9C}" srcId="{6504709D-19F7-4041-8CEA-575F259D0B0A}" destId="{3BD5C647-CFBF-4E25-94F1-223D12617125}" srcOrd="1" destOrd="0" parTransId="{E22AB64F-777C-4B98-B120-C4F595A755C9}" sibTransId="{14E8ED9D-EE97-4DBC-B39E-8A0C459823E1}"/>
    <dgm:cxn modelId="{54CC9DE5-EB19-4176-8117-BD4E7AAD980B}" type="presParOf" srcId="{E0C8D1F0-3B14-48AE-BA46-86D47A615DA5}" destId="{61BBD981-9366-4860-A1E8-F5DCAB2708E1}" srcOrd="0" destOrd="0" presId="urn:microsoft.com/office/officeart/2005/8/layout/venn1"/>
    <dgm:cxn modelId="{C7D00090-BA1C-4F14-A6D6-DC9F16FA273F}" type="presParOf" srcId="{E0C8D1F0-3B14-48AE-BA46-86D47A615DA5}" destId="{D5322F27-C6C7-49DE-82E0-A4E35E899DF6}" srcOrd="1" destOrd="0" presId="urn:microsoft.com/office/officeart/2005/8/layout/venn1"/>
    <dgm:cxn modelId="{8F4FC71E-D0C9-49B3-B6D7-87D5E9909D79}" type="presParOf" srcId="{E0C8D1F0-3B14-48AE-BA46-86D47A615DA5}" destId="{9C7BEAEE-F3BE-48F2-B80E-BFF4FA0B2C1E}" srcOrd="2" destOrd="0" presId="urn:microsoft.com/office/officeart/2005/8/layout/venn1"/>
    <dgm:cxn modelId="{3AD71AE9-896F-4149-8C0D-23633267CDCA}" type="presParOf" srcId="{E0C8D1F0-3B14-48AE-BA46-86D47A615DA5}" destId="{7FE95BB5-EF2B-47A7-8C97-13EA6C6EB067}" srcOrd="3" destOrd="0" presId="urn:microsoft.com/office/officeart/2005/8/layout/venn1"/>
    <dgm:cxn modelId="{CCB53C27-B24E-4D19-B653-45D2C4C570D3}" type="presParOf" srcId="{E0C8D1F0-3B14-48AE-BA46-86D47A615DA5}" destId="{80EF33BF-FCBB-496E-9996-C3FC8A366754}" srcOrd="4" destOrd="0" presId="urn:microsoft.com/office/officeart/2005/8/layout/venn1"/>
    <dgm:cxn modelId="{8D985D11-7751-400F-A126-31633EA16CF6}" type="presParOf" srcId="{E0C8D1F0-3B14-48AE-BA46-86D47A615DA5}" destId="{90DE30C8-C73A-452A-9ACB-15C40A6FA0C4}" srcOrd="5" destOrd="0" presId="urn:microsoft.com/office/officeart/2005/8/layout/venn1"/>
    <dgm:cxn modelId="{6F9418C3-940A-489C-A2DC-0AE375D03DA2}" type="presParOf" srcId="{E0C8D1F0-3B14-48AE-BA46-86D47A615DA5}" destId="{2E6FC7DE-0194-44D7-B441-BD0BCE06F910}" srcOrd="6" destOrd="0" presId="urn:microsoft.com/office/officeart/2005/8/layout/venn1"/>
    <dgm:cxn modelId="{09C16D40-8ABD-4468-94AA-FBD4516719C1}" type="presParOf" srcId="{E0C8D1F0-3B14-48AE-BA46-86D47A615DA5}" destId="{6AD8ED97-2D31-452F-865E-DF7F1B6C6ECA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BD981-9366-4860-A1E8-F5DCAB2708E1}">
      <dsp:nvSpPr>
        <dsp:cNvPr id="0" name=""/>
        <dsp:cNvSpPr/>
      </dsp:nvSpPr>
      <dsp:spPr>
        <a:xfrm>
          <a:off x="2314464" y="-250700"/>
          <a:ext cx="3277031" cy="3091410"/>
        </a:xfrm>
        <a:prstGeom prst="ellipse">
          <a:avLst/>
        </a:prstGeom>
        <a:solidFill>
          <a:schemeClr val="accent2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600" b="1" kern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692583" y="165450"/>
        <a:ext cx="2520793" cy="980928"/>
      </dsp:txXfrm>
    </dsp:sp>
    <dsp:sp modelId="{9C7BEAEE-F3BE-48F2-B80E-BFF4FA0B2C1E}">
      <dsp:nvSpPr>
        <dsp:cNvPr id="0" name=""/>
        <dsp:cNvSpPr/>
      </dsp:nvSpPr>
      <dsp:spPr>
        <a:xfrm>
          <a:off x="3765156" y="624125"/>
          <a:ext cx="3410519" cy="3091410"/>
        </a:xfrm>
        <a:prstGeom prst="ellipse">
          <a:avLst/>
        </a:prstGeom>
        <a:solidFill>
          <a:srgbClr val="00B0F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200" b="1" kern="1200" dirty="0">
            <a:solidFill>
              <a:schemeClr val="tx1"/>
            </a:solidFill>
            <a:latin typeface="TH SarabunPSK" pitchFamily="34" charset="-34"/>
            <a:cs typeface="TH SarabunPSK" pitchFamily="34" charset="-34"/>
          </a:endParaRPr>
        </a:p>
      </dsp:txBody>
      <dsp:txXfrm>
        <a:off x="5601590" y="980826"/>
        <a:ext cx="1311738" cy="2378008"/>
      </dsp:txXfrm>
    </dsp:sp>
    <dsp:sp modelId="{80EF33BF-FCBB-496E-9996-C3FC8A366754}">
      <dsp:nvSpPr>
        <dsp:cNvPr id="0" name=""/>
        <dsp:cNvSpPr/>
      </dsp:nvSpPr>
      <dsp:spPr>
        <a:xfrm>
          <a:off x="2314464" y="1965915"/>
          <a:ext cx="3277031" cy="2952194"/>
        </a:xfrm>
        <a:prstGeom prst="ellipse">
          <a:avLst/>
        </a:prstGeom>
        <a:solidFill>
          <a:srgbClr val="FF33CC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600" b="1" kern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692583" y="3583945"/>
        <a:ext cx="2520793" cy="936754"/>
      </dsp:txXfrm>
    </dsp:sp>
    <dsp:sp modelId="{2E6FC7DE-0194-44D7-B441-BD0BCE06F910}">
      <dsp:nvSpPr>
        <dsp:cNvPr id="0" name=""/>
        <dsp:cNvSpPr/>
      </dsp:nvSpPr>
      <dsp:spPr>
        <a:xfrm>
          <a:off x="573969" y="597014"/>
          <a:ext cx="3439959" cy="3091410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th-TH" sz="2800" b="1" kern="1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     </a:t>
          </a:r>
          <a:endParaRPr lang="th-TH" sz="2800" b="1" kern="1200" dirty="0">
            <a:solidFill>
              <a:schemeClr val="bg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838581" y="953716"/>
        <a:ext cx="1323061" cy="237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0.0123</cdr:x>
      <cdr:y>0</cdr:y>
    </cdr:from>
    <cdr:to>
      <cdr:x>0.16801</cdr:x>
      <cdr:y>0.04978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9084" y="-27384"/>
          <a:ext cx="874565" cy="1684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th-TH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อัตราป่วย/แสน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0.04064</cdr:x>
      <cdr:y>0</cdr:y>
    </cdr:from>
    <cdr:to>
      <cdr:x>0.10377</cdr:x>
      <cdr:y>0.06849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60040" y="-1412776"/>
          <a:ext cx="559226" cy="366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th-TH" sz="1600" b="1" dirty="0">
              <a:latin typeface="Tahoma" panose="020B0604030504040204" pitchFamily="34" charset="0"/>
              <a:cs typeface="FreesiaUPC" panose="020B0604020202020204" pitchFamily="34" charset="-34"/>
            </a:rPr>
            <a:t>ร้อยละ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F6EA0-E267-4B56-97C6-C452127F8E4C}" type="datetimeFigureOut">
              <a:rPr lang="th-TH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18/04/62</a:t>
            </a:fld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B7403-73DD-4761-9161-EA1E1845C061}" type="slidenum">
              <a:rPr lang="th-TH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‹#›</a:t>
            </a:fld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438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5659" cy="493712"/>
          </a:xfrm>
          <a:prstGeom prst="rect">
            <a:avLst/>
          </a:prstGeom>
        </p:spPr>
        <p:txBody>
          <a:bodyPr vert="horz" lIns="95239" tIns="47618" rIns="95239" bIns="47618" rtlCol="0"/>
          <a:lstStyle>
            <a:lvl1pPr algn="l">
              <a:defRPr sz="13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5239" tIns="47618" rIns="95239" bIns="47618" rtlCol="0"/>
          <a:lstStyle>
            <a:lvl1pPr algn="r">
              <a:defRPr sz="13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3B41E3E3-6D98-482B-AFC4-5BB7591DF521}" type="datetimeFigureOut">
              <a:rPr lang="th-TH" smtClean="0"/>
              <a:pPr/>
              <a:t>18/04/62</a:t>
            </a:fld>
            <a:endParaRPr lang="th-TH" dirty="0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39" tIns="47618" rIns="95239" bIns="47618" rtlCol="0" anchor="ctr"/>
          <a:lstStyle/>
          <a:p>
            <a:endParaRPr lang="th-TH" dirty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39" tIns="47618" rIns="95239" bIns="47618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4" y="9378824"/>
            <a:ext cx="2945659" cy="493712"/>
          </a:xfrm>
          <a:prstGeom prst="rect">
            <a:avLst/>
          </a:prstGeom>
        </p:spPr>
        <p:txBody>
          <a:bodyPr vert="horz" lIns="95239" tIns="47618" rIns="95239" bIns="47618" rtlCol="0" anchor="b"/>
          <a:lstStyle>
            <a:lvl1pPr algn="l">
              <a:defRPr sz="13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2"/>
          </a:xfrm>
          <a:prstGeom prst="rect">
            <a:avLst/>
          </a:prstGeom>
        </p:spPr>
        <p:txBody>
          <a:bodyPr vert="horz" lIns="95239" tIns="47618" rIns="95239" bIns="47618" rtlCol="0" anchor="b"/>
          <a:lstStyle>
            <a:lvl1pPr algn="r">
              <a:defRPr sz="13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02FDE188-82A2-4B08-AAD9-A8D4C5782BC0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541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SarabunPSK" panose="020B0500040200020003" pitchFamily="34" charset="-34"/>
        <a:ea typeface="+mn-ea"/>
        <a:cs typeface="TH SarabunPSK" panose="020B0500040200020003" pitchFamily="34" charset="-34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SarabunPSK" panose="020B0500040200020003" pitchFamily="34" charset="-34"/>
        <a:ea typeface="+mn-ea"/>
        <a:cs typeface="TH SarabunPSK" panose="020B0500040200020003" pitchFamily="34" charset="-34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SarabunPSK" panose="020B0500040200020003" pitchFamily="34" charset="-34"/>
        <a:ea typeface="+mn-ea"/>
        <a:cs typeface="TH SarabunPSK" panose="020B0500040200020003" pitchFamily="34" charset="-34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SarabunPSK" panose="020B0500040200020003" pitchFamily="34" charset="-34"/>
        <a:ea typeface="+mn-ea"/>
        <a:cs typeface="TH SarabunPSK" panose="020B0500040200020003" pitchFamily="34" charset="-34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SarabunPSK" panose="020B0500040200020003" pitchFamily="34" charset="-34"/>
        <a:ea typeface="+mn-ea"/>
        <a:cs typeface="TH SarabunPSK" panose="020B0500040200020003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38A6-9402-4A2A-B010-60D0396099D2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39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  <p:grpSp>
        <p:nvGrpSpPr>
          <p:cNvPr id="18" name="กลุ่ม 17"/>
          <p:cNvGrpSpPr/>
          <p:nvPr userDrawn="1"/>
        </p:nvGrpSpPr>
        <p:grpSpPr>
          <a:xfrm>
            <a:off x="-3416" y="-754579"/>
            <a:ext cx="9147448" cy="1826125"/>
            <a:chOff x="-3416" y="-754579"/>
            <a:chExt cx="9147448" cy="1826125"/>
          </a:xfrm>
        </p:grpSpPr>
        <p:grpSp>
          <p:nvGrpSpPr>
            <p:cNvPr id="19" name="กลุ่ม 36"/>
            <p:cNvGrpSpPr/>
            <p:nvPr/>
          </p:nvGrpSpPr>
          <p:grpSpPr>
            <a:xfrm>
              <a:off x="-3416" y="-754579"/>
              <a:ext cx="9147416" cy="1826125"/>
              <a:chOff x="-3416" y="-754579"/>
              <a:chExt cx="9147416" cy="1826125"/>
            </a:xfrm>
          </p:grpSpPr>
          <p:sp>
            <p:nvSpPr>
              <p:cNvPr id="24" name="แผนผังลำดับงาน: เอกสาร 23"/>
              <p:cNvSpPr/>
              <p:nvPr/>
            </p:nvSpPr>
            <p:spPr>
              <a:xfrm flipH="1">
                <a:off x="2214546" y="0"/>
                <a:ext cx="6929454" cy="1071546"/>
              </a:xfrm>
              <a:prstGeom prst="flowChartDocument">
                <a:avLst/>
              </a:prstGeom>
              <a:gradFill flip="none" rotWithShape="1">
                <a:gsLst>
                  <a:gs pos="0">
                    <a:schemeClr val="accent3">
                      <a:tint val="50000"/>
                      <a:satMod val="300000"/>
                      <a:alpha val="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grpSp>
            <p:nvGrpSpPr>
              <p:cNvPr id="25" name="กลุ่ม 17"/>
              <p:cNvGrpSpPr/>
              <p:nvPr/>
            </p:nvGrpSpPr>
            <p:grpSpPr>
              <a:xfrm rot="21327658">
                <a:off x="-3416" y="-754579"/>
                <a:ext cx="9144003" cy="1658870"/>
                <a:chOff x="0" y="4000504"/>
                <a:chExt cx="9144003" cy="1734425"/>
              </a:xfrm>
              <a:solidFill>
                <a:schemeClr val="accent3">
                  <a:lumMod val="75000"/>
                </a:schemeClr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</p:grpSpPr>
            <p:sp>
              <p:nvSpPr>
                <p:cNvPr id="26" name="รูปแบบอิสระ 25"/>
                <p:cNvSpPr/>
                <p:nvPr/>
              </p:nvSpPr>
              <p:spPr>
                <a:xfrm>
                  <a:off x="0" y="4375052"/>
                  <a:ext cx="9129932" cy="1359877"/>
                </a:xfrm>
                <a:custGeom>
                  <a:avLst/>
                  <a:gdLst>
                    <a:gd name="connsiteX0" fmla="*/ 0 w 9115864"/>
                    <a:gd name="connsiteY0" fmla="*/ 0 h 1359877"/>
                    <a:gd name="connsiteX1" fmla="*/ 506437 w 9115864"/>
                    <a:gd name="connsiteY1" fmla="*/ 42203 h 1359877"/>
                    <a:gd name="connsiteX2" fmla="*/ 1491175 w 9115864"/>
                    <a:gd name="connsiteY2" fmla="*/ 112542 h 1359877"/>
                    <a:gd name="connsiteX3" fmla="*/ 2616590 w 9115864"/>
                    <a:gd name="connsiteY3" fmla="*/ 239151 h 1359877"/>
                    <a:gd name="connsiteX4" fmla="*/ 3713870 w 9115864"/>
                    <a:gd name="connsiteY4" fmla="*/ 478302 h 1359877"/>
                    <a:gd name="connsiteX5" fmla="*/ 5008098 w 9115864"/>
                    <a:gd name="connsiteY5" fmla="*/ 844062 h 1359877"/>
                    <a:gd name="connsiteX6" fmla="*/ 6189784 w 9115864"/>
                    <a:gd name="connsiteY6" fmla="*/ 1181686 h 1359877"/>
                    <a:gd name="connsiteX7" fmla="*/ 7287064 w 9115864"/>
                    <a:gd name="connsiteY7" fmla="*/ 1350499 h 1359877"/>
                    <a:gd name="connsiteX8" fmla="*/ 8342141 w 9115864"/>
                    <a:gd name="connsiteY8" fmla="*/ 1237957 h 1359877"/>
                    <a:gd name="connsiteX9" fmla="*/ 9115864 w 9115864"/>
                    <a:gd name="connsiteY9" fmla="*/ 787791 h 1359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15864" h="1359877">
                      <a:moveTo>
                        <a:pt x="0" y="0"/>
                      </a:moveTo>
                      <a:lnTo>
                        <a:pt x="506437" y="42203"/>
                      </a:lnTo>
                      <a:cubicBezTo>
                        <a:pt x="754966" y="60960"/>
                        <a:pt x="1139483" y="79717"/>
                        <a:pt x="1491175" y="112542"/>
                      </a:cubicBezTo>
                      <a:cubicBezTo>
                        <a:pt x="1842867" y="145367"/>
                        <a:pt x="2246141" y="178191"/>
                        <a:pt x="2616590" y="239151"/>
                      </a:cubicBezTo>
                      <a:cubicBezTo>
                        <a:pt x="2987039" y="300111"/>
                        <a:pt x="3315285" y="377484"/>
                        <a:pt x="3713870" y="478302"/>
                      </a:cubicBezTo>
                      <a:cubicBezTo>
                        <a:pt x="4112455" y="579120"/>
                        <a:pt x="5008098" y="844062"/>
                        <a:pt x="5008098" y="844062"/>
                      </a:cubicBezTo>
                      <a:cubicBezTo>
                        <a:pt x="5420750" y="961293"/>
                        <a:pt x="5809956" y="1097280"/>
                        <a:pt x="6189784" y="1181686"/>
                      </a:cubicBezTo>
                      <a:cubicBezTo>
                        <a:pt x="6569612" y="1266092"/>
                        <a:pt x="6928338" y="1341121"/>
                        <a:pt x="7287064" y="1350499"/>
                      </a:cubicBezTo>
                      <a:cubicBezTo>
                        <a:pt x="7645790" y="1359877"/>
                        <a:pt x="8037341" y="1331742"/>
                        <a:pt x="8342141" y="1237957"/>
                      </a:cubicBezTo>
                      <a:cubicBezTo>
                        <a:pt x="8646941" y="1144172"/>
                        <a:pt x="8881402" y="965981"/>
                        <a:pt x="9115864" y="787791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p3d prstMaterial="metal">
                  <a:bevelT w="88900" h="88900"/>
                </a:sp3d>
              </p:spPr>
              <p:style>
                <a:lnRef idx="1">
                  <a:schemeClr val="accent1"/>
                </a:lnRef>
                <a:fillRef idx="1002">
                  <a:schemeClr val="dk2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h-TH" sz="2800" dirty="0">
                    <a:latin typeface="TH SarabunPSK" panose="020B0500040200020003" pitchFamily="34" charset="-34"/>
                    <a:cs typeface="TH SarabunPSK" panose="020B0500040200020003" pitchFamily="34" charset="-34"/>
                  </a:endParaRPr>
                </a:p>
              </p:txBody>
            </p:sp>
            <p:cxnSp>
              <p:nvCxnSpPr>
                <p:cNvPr id="27" name="ตัวเชื่อมต่อตรง 8"/>
                <p:cNvCxnSpPr/>
                <p:nvPr/>
              </p:nvCxnSpPr>
              <p:spPr>
                <a:xfrm>
                  <a:off x="0" y="4000504"/>
                  <a:ext cx="9144000" cy="214314"/>
                </a:xfrm>
                <a:prstGeom prst="line">
                  <a:avLst/>
                </a:prstGeom>
                <a:grpFill/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p3d prstMaterial="metal">
                  <a:bevelT w="88900" h="88900"/>
                </a:sp3d>
              </p:spPr>
              <p:style>
                <a:lnRef idx="1">
                  <a:schemeClr val="accent1"/>
                </a:lnRef>
                <a:fillRef idx="1002">
                  <a:schemeClr val="dk2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ตัวเชื่อมต่อตรง 27"/>
                <p:cNvCxnSpPr>
                  <a:endCxn id="26" idx="0"/>
                </p:cNvCxnSpPr>
                <p:nvPr/>
              </p:nvCxnSpPr>
              <p:spPr>
                <a:xfrm rot="5400000">
                  <a:off x="-186480" y="4187778"/>
                  <a:ext cx="373754" cy="794"/>
                </a:xfrm>
                <a:prstGeom prst="line">
                  <a:avLst/>
                </a:prstGeom>
                <a:grpFill/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p3d prstMaterial="metal">
                  <a:bevelT w="88900" h="88900"/>
                </a:sp3d>
              </p:spPr>
              <p:style>
                <a:lnRef idx="1">
                  <a:schemeClr val="accent1"/>
                </a:lnRef>
                <a:fillRef idx="1002">
                  <a:schemeClr val="dk2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ตัวเชื่อมต่อตรง 28"/>
                <p:cNvCxnSpPr>
                  <a:endCxn id="26" idx="9"/>
                </p:cNvCxnSpPr>
                <p:nvPr/>
              </p:nvCxnSpPr>
              <p:spPr>
                <a:xfrm rot="5400000">
                  <a:off x="8662955" y="4681795"/>
                  <a:ext cx="948025" cy="14070"/>
                </a:xfrm>
                <a:prstGeom prst="line">
                  <a:avLst/>
                </a:prstGeom>
                <a:grpFill/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p3d prstMaterial="metal">
                  <a:bevelT w="88900" h="88900"/>
                </a:sp3d>
              </p:spPr>
              <p:style>
                <a:lnRef idx="1">
                  <a:schemeClr val="accent1"/>
                </a:lnRef>
                <a:fillRef idx="1002">
                  <a:schemeClr val="dk2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พับมุม 19"/>
            <p:cNvSpPr/>
            <p:nvPr/>
          </p:nvSpPr>
          <p:spPr>
            <a:xfrm>
              <a:off x="0" y="-28160"/>
              <a:ext cx="2928958" cy="714380"/>
            </a:xfrm>
            <a:prstGeom prst="foldedCorner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TH SarabunPSK" pitchFamily="34" charset="-34"/>
                </a:rPr>
                <a:t>สำนักงานสาธารณสุขจังหวัดระนอง</a:t>
              </a:r>
            </a:p>
            <a:p>
              <a:pPr algn="ctr"/>
              <a:r>
                <a:rPr lang="en-US" sz="1600" b="1" dirty="0" err="1">
                  <a:latin typeface="TH SarabunPSK" pitchFamily="34" charset="-34"/>
                  <a:cs typeface="TH SarabunPSK" pitchFamily="34" charset="-34"/>
                </a:rPr>
                <a:t>Ranong</a:t>
              </a:r>
              <a:r>
                <a:rPr lang="en-US" sz="1600" b="1" dirty="0">
                  <a:latin typeface="TH SarabunPSK" pitchFamily="34" charset="-34"/>
                  <a:cs typeface="TH SarabunPSK" pitchFamily="34" charset="-34"/>
                </a:rPr>
                <a:t> Provincial Public Health Office</a:t>
              </a:r>
              <a:endParaRPr lang="th-TH" sz="16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grpSp>
          <p:nvGrpSpPr>
            <p:cNvPr id="21" name="กลุ่ม 33"/>
            <p:cNvGrpSpPr/>
            <p:nvPr/>
          </p:nvGrpSpPr>
          <p:grpSpPr>
            <a:xfrm>
              <a:off x="8143900" y="-24"/>
              <a:ext cx="1000132" cy="785770"/>
              <a:chOff x="8143900" y="142900"/>
              <a:chExt cx="1000132" cy="785770"/>
            </a:xfrm>
          </p:grpSpPr>
          <p:sp>
            <p:nvSpPr>
              <p:cNvPr id="22" name="แผนผังลำดับงาน: หน่วงเวลา 21"/>
              <p:cNvSpPr/>
              <p:nvPr/>
            </p:nvSpPr>
            <p:spPr>
              <a:xfrm flipH="1">
                <a:off x="8143900" y="142900"/>
                <a:ext cx="1000132" cy="785770"/>
              </a:xfrm>
              <a:prstGeom prst="flowChartDelay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pic>
            <p:nvPicPr>
              <p:cNvPr id="23" name="Picture 6" descr="F:\logo_new\Untitled-3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71738" y="194531"/>
                <a:ext cx="672474" cy="662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30" name="Picture 4" descr="http://banchiangwit.files.wordpress.com/2013/01/asean_map33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76211"/>
            <a:ext cx="1600173" cy="1281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02F-93E0-4A6E-853A-4103826BFFE1}" type="datetimeFigureOut">
              <a:rPr lang="th-TH" smtClean="0"/>
              <a:pPr/>
              <a:t>18/04/62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3D98-E9B0-4562-933E-249B608B5BA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8A56002F-93E0-4A6E-853A-4103826BFFE1}" type="datetimeFigureOut">
              <a:rPr lang="th-TH" smtClean="0"/>
              <a:pPr/>
              <a:t>18/04/62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2A553D98-E9B0-4562-933E-249B608B5BAE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plit orient="vert"/>
  </p:transition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H SarabunPSK" panose="020B0500040200020003" pitchFamily="34" charset="-34"/>
          <a:ea typeface="+mj-ea"/>
          <a:cs typeface="TH SarabunPSK" panose="020B0500040200020003" pitchFamily="34" charset="-34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37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gif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11" Type="http://schemas.openxmlformats.org/officeDocument/2006/relationships/image" Target="../media/image7.gif"/><Relationship Id="rId5" Type="http://schemas.openxmlformats.org/officeDocument/2006/relationships/image" Target="../media/image30.jpeg"/><Relationship Id="rId10" Type="http://schemas.openxmlformats.org/officeDocument/2006/relationships/image" Target="../media/image35.pn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7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7.gif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DSC_077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23806"/>
            <a:ext cx="2714612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C:\Users\Administrator\Desktop\post-1-12389276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3123185"/>
            <a:ext cx="3000396" cy="1529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C:\Users\Administrator\Desktop\ranong10405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9263" y="3170247"/>
            <a:ext cx="3309934" cy="1410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C:\Users\Admin\Downloads\ก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0" y="4631292"/>
            <a:ext cx="9144000" cy="1678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10008" y="109861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5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การดำเนินงานป้องกันควบคุมโรคติดต่อชายแดนจังหวัดระนอง-เกาะสอง</a:t>
            </a:r>
            <a:endParaRPr lang="th-TH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D:\Performace of FY 15\Cross border activities\Photos\Screenshot_2016-12-25-20-11-11.png">
            <a:extLst>
              <a:ext uri="{FF2B5EF4-FFF2-40B4-BE49-F238E27FC236}">
                <a16:creationId xmlns:a16="http://schemas.microsoft.com/office/drawing/2014/main" id="{1C352ED4-A35A-45CA-A358-9032E0F4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04864"/>
            <a:ext cx="2722636" cy="4379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19F63C7-873C-4533-BC6A-A9893161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70" y="2257107"/>
            <a:ext cx="3210822" cy="4340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84A0784-9CAE-4DBF-A0EE-0739E5A0D440}"/>
              </a:ext>
            </a:extLst>
          </p:cNvPr>
          <p:cNvSpPr txBox="1"/>
          <p:nvPr/>
        </p:nvSpPr>
        <p:spPr>
          <a:xfrm>
            <a:off x="3203848" y="1321604"/>
            <a:ext cx="2877174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แบบฟอร์ม 2 ภาษา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06A244ED-5038-4B80-AC97-3C10E43181C4}"/>
              </a:ext>
            </a:extLst>
          </p:cNvPr>
          <p:cNvSpPr txBox="1"/>
          <p:nvPr/>
        </p:nvSpPr>
        <p:spPr>
          <a:xfrm>
            <a:off x="6647278" y="1321604"/>
            <a:ext cx="231826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Face book</a:t>
            </a:r>
            <a:endParaRPr lang="th-TH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53649F1-EA33-4260-BD42-77BCD810FA50}"/>
              </a:ext>
            </a:extLst>
          </p:cNvPr>
          <p:cNvSpPr txBox="1"/>
          <p:nvPr/>
        </p:nvSpPr>
        <p:spPr>
          <a:xfrm>
            <a:off x="0" y="380832"/>
            <a:ext cx="91440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การแลกเปลี่ยนข้อมูลและการส่งต่อ</a:t>
            </a:r>
            <a:endParaRPr lang="th-TH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638B301-3B16-4858-B045-D46B4A329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145388"/>
            <a:ext cx="2952328" cy="4379956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164689FB-0EA6-4A41-8B4B-DF55CDABB4D7}"/>
              </a:ext>
            </a:extLst>
          </p:cNvPr>
          <p:cNvSpPr txBox="1"/>
          <p:nvPr/>
        </p:nvSpPr>
        <p:spPr>
          <a:xfrm flipH="1">
            <a:off x="178454" y="1287154"/>
            <a:ext cx="274273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MBDS Cross Border</a:t>
            </a:r>
            <a:endParaRPr lang="th-T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366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7A511E4-2F2D-4DE6-A76A-60315183D676}"/>
              </a:ext>
            </a:extLst>
          </p:cNvPr>
          <p:cNvSpPr txBox="1"/>
          <p:nvPr/>
        </p:nvSpPr>
        <p:spPr>
          <a:xfrm>
            <a:off x="-5110" y="1289249"/>
            <a:ext cx="9115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1. </a:t>
            </a:r>
            <a:r>
              <a:rPr lang="th-TH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การส่งต่อไปยัง รพ. เป้าหมาย </a:t>
            </a:r>
            <a:r>
              <a:rPr lang="en-US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ยังมีผู้ป่วยวัณโรคที่ไม่ครอบคลุมระบบส่งต่อระหว่าง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Ranong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Kawthaung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Myeik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, Yangon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Mawlamyaing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and Magway hospitals)</a:t>
            </a:r>
          </a:p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2. </a:t>
            </a:r>
            <a:r>
              <a:rPr lang="th-TH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ตัวผู้ป่วยขาดการติดต่อ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ผู้ป่วยเดินทางไปเองแล้วขาดการติดต่อ/เดินทางไปหรือยัง</a:t>
            </a:r>
          </a:p>
          <a:p>
            <a:r>
              <a:rPr lang="th-TH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ค่าใช้จ่าย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ปัญหาค่าใช้จ่ายในการเดินทางของผู้ป่วย</a:t>
            </a:r>
          </a:p>
          <a:p>
            <a:r>
              <a:rPr lang="th-TH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ข้อมูลในแบบฟอร์มไม่สมบูรณ์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ตัวผู้ป่วยให้ข้อมูลไม่ครบ/หน่วยบริการซักประวัติไม่ </a:t>
            </a:r>
          </a:p>
          <a:p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ละเอียด 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479156AD-EAB0-4DB0-95F6-D5C735D9A5BC}"/>
              </a:ext>
            </a:extLst>
          </p:cNvPr>
          <p:cNvSpPr/>
          <p:nvPr/>
        </p:nvSpPr>
        <p:spPr>
          <a:xfrm>
            <a:off x="108520" y="642918"/>
            <a:ext cx="90354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h-TH" sz="36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ปัญหาและอุปสรรค</a:t>
            </a:r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F7BA1526-EA49-4966-93AB-C085199567B5}"/>
              </a:ext>
            </a:extLst>
          </p:cNvPr>
          <p:cNvSpPr/>
          <p:nvPr/>
        </p:nvSpPr>
        <p:spPr>
          <a:xfrm>
            <a:off x="164217" y="3601566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h-TH" sz="36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สิ่งที่คาดหวัง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23300781-2870-4349-941C-DEAD2FCFB6C7}"/>
              </a:ext>
            </a:extLst>
          </p:cNvPr>
          <p:cNvSpPr txBox="1"/>
          <p:nvPr/>
        </p:nvSpPr>
        <p:spPr>
          <a:xfrm>
            <a:off x="131426" y="4149080"/>
            <a:ext cx="8842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มีหน่วยงานหลักที่รับผิดชอบอย่างชัดเจน </a:t>
            </a:r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มีผู้เชียวชาญด้านภาษา ของ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ประเทศในการสื่อสาร 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ตอบโต้  แลกเปลี่ยนและสรุปผล ปัญหาอุปสรรค ที่สอดคล้องและตรงกัน  เพื่อนำไปสู่การส่งต่อที่มี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คุณภาพ และยั่งยืนต่อไป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มีการใช้เทคโนโลยีการสื่อสาร </a:t>
            </a:r>
            <a:r>
              <a:rPr lang="en-US" sz="24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 แพทย์ที่ทำการรักษาและแพทย์ที่รับการรักษาระหว่าง 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สองประเทศ เพื่อความต่อเนื่องในการรักษา และการสรุปผลการรักษาให้ทราบ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24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มีโปรแกรมออนไลน์</a:t>
            </a:r>
            <a:r>
              <a:rPr lang="en-US" sz="24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ส่งต่อระหว่างประเทศเพื่อให้สามารถ ติดตาม</a:t>
            </a:r>
            <a:r>
              <a:rPr lang="th-TH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ขัอ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มูลการรักษา ผลสรุปของการส่งต่อผู้ป่วยไปรับการรักษาหรือไม่ 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30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0" y="4509196"/>
            <a:ext cx="9144000" cy="23488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prstClr val="white"/>
              </a:solidFill>
            </a:endParaRPr>
          </a:p>
        </p:txBody>
      </p:sp>
      <p:grpSp>
        <p:nvGrpSpPr>
          <p:cNvPr id="2" name="กลุ่ม 1"/>
          <p:cNvGrpSpPr/>
          <p:nvPr/>
        </p:nvGrpSpPr>
        <p:grpSpPr>
          <a:xfrm>
            <a:off x="0" y="5257751"/>
            <a:ext cx="9144000" cy="1239189"/>
            <a:chOff x="0" y="5483910"/>
            <a:chExt cx="9144000" cy="1239189"/>
          </a:xfrm>
        </p:grpSpPr>
        <p:pic>
          <p:nvPicPr>
            <p:cNvPr id="18" name="Picture 2" descr="C:\Users\win7\Desktop\rng_att480012001.jpg"/>
            <p:cNvPicPr>
              <a:picLocks noChangeAspect="1" noChangeArrowheads="1"/>
            </p:cNvPicPr>
            <p:nvPr/>
          </p:nvPicPr>
          <p:blipFill>
            <a:blip r:embed="rId3" cstate="print"/>
            <a:srcRect l="6779" t="5722" b="9495"/>
            <a:stretch>
              <a:fillRect/>
            </a:stretch>
          </p:blipFill>
          <p:spPr bwMode="auto">
            <a:xfrm>
              <a:off x="0" y="5483910"/>
              <a:ext cx="1791367" cy="1239189"/>
            </a:xfrm>
            <a:prstGeom prst="rect">
              <a:avLst/>
            </a:prstGeom>
            <a:noFill/>
          </p:spPr>
        </p:pic>
        <p:pic>
          <p:nvPicPr>
            <p:cNvPr id="19" name="Picture 3" descr="C:\Users\win7\Desktop\tipranongkosong-075.jpg"/>
            <p:cNvPicPr>
              <a:picLocks noChangeAspect="1" noChangeArrowheads="1"/>
            </p:cNvPicPr>
            <p:nvPr/>
          </p:nvPicPr>
          <p:blipFill>
            <a:blip r:embed="rId4"/>
            <a:srcRect t="6897" b="15827"/>
            <a:stretch>
              <a:fillRect/>
            </a:stretch>
          </p:blipFill>
          <p:spPr bwMode="auto">
            <a:xfrm>
              <a:off x="1643042" y="5485438"/>
              <a:ext cx="2377619" cy="1237661"/>
            </a:xfrm>
            <a:prstGeom prst="rect">
              <a:avLst/>
            </a:prstGeom>
            <a:noFill/>
          </p:spPr>
        </p:pic>
        <p:pic>
          <p:nvPicPr>
            <p:cNvPr id="20" name="Picture 4" descr="C:\Users\win7\Desktop\g1.jpg"/>
            <p:cNvPicPr>
              <a:picLocks noChangeAspect="1" noChangeArrowheads="1"/>
            </p:cNvPicPr>
            <p:nvPr/>
          </p:nvPicPr>
          <p:blipFill>
            <a:blip r:embed="rId5" cstate="print"/>
            <a:srcRect l="7142" t="4755"/>
            <a:stretch>
              <a:fillRect/>
            </a:stretch>
          </p:blipFill>
          <p:spPr bwMode="auto">
            <a:xfrm>
              <a:off x="3857620" y="5485456"/>
              <a:ext cx="1578630" cy="1237643"/>
            </a:xfrm>
            <a:prstGeom prst="rect">
              <a:avLst/>
            </a:prstGeom>
            <a:noFill/>
          </p:spPr>
        </p:pic>
        <p:pic>
          <p:nvPicPr>
            <p:cNvPr id="21" name="Picture 5" descr="C:\Users\win7\Desktop\img_3634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9256" y="5485455"/>
              <a:ext cx="1856464" cy="1237644"/>
            </a:xfrm>
            <a:prstGeom prst="rect">
              <a:avLst/>
            </a:prstGeom>
            <a:noFill/>
          </p:spPr>
        </p:pic>
        <p:pic>
          <p:nvPicPr>
            <p:cNvPr id="22" name="Picture 8" descr="C:\Users\win7\Desktop\200903-27-142619-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86612" y="5485455"/>
              <a:ext cx="1857388" cy="1237644"/>
            </a:xfrm>
            <a:prstGeom prst="rect">
              <a:avLst/>
            </a:prstGeom>
            <a:noFill/>
          </p:spPr>
        </p:pic>
      </p:grpSp>
      <p:sp>
        <p:nvSpPr>
          <p:cNvPr id="24" name="TextBox 23"/>
          <p:cNvSpPr txBox="1"/>
          <p:nvPr/>
        </p:nvSpPr>
        <p:spPr>
          <a:xfrm>
            <a:off x="268007" y="4528990"/>
            <a:ext cx="860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</a:rPr>
              <a:t>คอคอดกระ  ภูเขาหญ้า  กา</a:t>
            </a:r>
            <a:r>
              <a:rPr lang="th-TH" sz="3600" b="1" dirty="0" err="1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</a:rPr>
              <a:t>หยู</a:t>
            </a:r>
            <a:r>
              <a:rPr lang="th-TH" sz="3600" b="1" dirty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</a:rPr>
              <a:t>หวาน  ธารน้ำแร่  มุกแท้เมืองระนอง</a:t>
            </a:r>
          </a:p>
        </p:txBody>
      </p:sp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AF7C-50C6-4052-995E-A4AB35BC9FB5}" type="slidenum">
              <a:rPr lang="th-TH" sz="1600" b="1"/>
              <a:pPr/>
              <a:t>12</a:t>
            </a:fld>
            <a:endParaRPr lang="th-TH" b="1" dirty="0"/>
          </a:p>
        </p:txBody>
      </p:sp>
      <p:cxnSp>
        <p:nvCxnSpPr>
          <p:cNvPr id="6" name="ตัวเชื่อมต่อตรง 5"/>
          <p:cNvCxnSpPr/>
          <p:nvPr/>
        </p:nvCxnSpPr>
        <p:spPr>
          <a:xfrm>
            <a:off x="107504" y="4437112"/>
            <a:ext cx="8856984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0" descr="http://img1.thaicomment.com/tc/064/011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2670" y="980728"/>
            <a:ext cx="504056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http://board.goosiam.com/imgupload/ans001285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29542" y="1"/>
            <a:ext cx="3509962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 descr="http://www.thailandindustry.com/dbweb/file_attach/images_contents/20120814095232-contents1-1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421" y="3202390"/>
            <a:ext cx="1574637" cy="104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2" y="40531"/>
            <a:ext cx="1283107" cy="12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355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30A9A9E-5E70-48AB-AD80-8171367F8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4472145" cy="3852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D0ABC19-98E6-48F7-B85E-25E167BC6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45" y="2816986"/>
            <a:ext cx="4663270" cy="3852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EA7EB78-EB97-4397-963F-8381FEC369A2}"/>
              </a:ext>
            </a:extLst>
          </p:cNvPr>
          <p:cNvSpPr txBox="1"/>
          <p:nvPr/>
        </p:nvSpPr>
        <p:spPr>
          <a:xfrm>
            <a:off x="7962" y="836712"/>
            <a:ext cx="446418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แผนที่ชายแดนไทย-เมียนมาร์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3BF61BD2-CEE0-4999-827F-B4F077F9D898}"/>
              </a:ext>
            </a:extLst>
          </p:cNvPr>
          <p:cNvSpPr txBox="1"/>
          <p:nvPr/>
        </p:nvSpPr>
        <p:spPr>
          <a:xfrm>
            <a:off x="4743865" y="2204864"/>
            <a:ext cx="422062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ช่องทางผ่านแดน ระนอง-เกาะสอง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92161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72008" y="44624"/>
            <a:ext cx="9036496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4400" b="1" spc="50" dirty="0">
                <a:ln w="11430"/>
                <a:latin typeface="FreesiaUPC" pitchFamily="34" charset="-34"/>
                <a:ea typeface="Tahoma" pitchFamily="34" charset="0"/>
                <a:cs typeface="FreesiaUPC" pitchFamily="34" charset="-34"/>
              </a:rPr>
              <a:t>ข้อมูลทั่วไปจังหวัดระนอง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21018" y="1708781"/>
            <a:ext cx="4520155" cy="523220"/>
          </a:xfrm>
          <a:prstGeom prst="rect">
            <a:avLst/>
          </a:prstGeom>
          <a:solidFill>
            <a:srgbClr val="FF0000"/>
          </a:solidFill>
          <a:ln w="381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FreesiaUPC" pitchFamily="34" charset="-34"/>
                <a:ea typeface="Tahoma" pitchFamily="34" charset="0"/>
                <a:cs typeface="FreesiaUPC" pitchFamily="34" charset="-34"/>
              </a:rPr>
              <a:t>5 </a:t>
            </a:r>
            <a:r>
              <a:rPr lang="th-TH" b="1" dirty="0">
                <a:solidFill>
                  <a:schemeClr val="bg1"/>
                </a:solidFill>
                <a:latin typeface="FreesiaUPC" pitchFamily="34" charset="-34"/>
                <a:ea typeface="Tahoma" pitchFamily="34" charset="0"/>
                <a:cs typeface="FreesiaUPC" pitchFamily="34" charset="-34"/>
              </a:rPr>
              <a:t>อำเภอ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25217" y="2270475"/>
            <a:ext cx="4494807" cy="523220"/>
          </a:xfrm>
          <a:prstGeom prst="rect">
            <a:avLst/>
          </a:prstGeom>
          <a:solidFill>
            <a:srgbClr val="FFC000"/>
          </a:solidFill>
          <a:ln w="381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30 </a:t>
            </a:r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ตำบล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2543" y="2835475"/>
            <a:ext cx="4520156" cy="523220"/>
          </a:xfrm>
          <a:prstGeom prst="rect">
            <a:avLst/>
          </a:prstGeom>
          <a:solidFill>
            <a:srgbClr val="FFFF00"/>
          </a:solidFill>
          <a:ln w="381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178 </a:t>
            </a:r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หมู่บ้าน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5217" y="3413318"/>
            <a:ext cx="4494807" cy="1815882"/>
          </a:xfrm>
          <a:prstGeom prst="rect">
            <a:avLst/>
          </a:prstGeom>
          <a:solidFill>
            <a:srgbClr val="92D050"/>
          </a:solidFill>
          <a:ln w="381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ประชากรไทย </a:t>
            </a:r>
            <a:r>
              <a:rPr lang="en-US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190,399 </a:t>
            </a:r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คน </a:t>
            </a:r>
          </a:p>
          <a:p>
            <a:pPr algn="ctr"/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(ณ 1 กรกฎาคม 256</a:t>
            </a:r>
            <a:r>
              <a:rPr lang="en-US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1</a:t>
            </a:r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)    </a:t>
            </a:r>
          </a:p>
          <a:p>
            <a:pPr algn="ctr"/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ประชากรต่างด้าว  </a:t>
            </a:r>
            <a:r>
              <a:rPr lang="en-US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67,610</a:t>
            </a:r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 คน</a:t>
            </a:r>
          </a:p>
          <a:p>
            <a:pPr algn="ctr"/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(ณ 31 ตุลาคม 256</a:t>
            </a:r>
            <a:r>
              <a:rPr lang="en-US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1</a:t>
            </a:r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)  </a:t>
            </a:r>
          </a:p>
        </p:txBody>
      </p:sp>
      <p:pic>
        <p:nvPicPr>
          <p:cNvPr id="2050" name="Picture 2" descr="C:\Users\DrTs\Desktop\map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928670"/>
            <a:ext cx="3960440" cy="51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46160" y="6074132"/>
            <a:ext cx="471832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FreesiaUPC" pitchFamily="34" charset="-34"/>
                <a:ea typeface="Tahoma" pitchFamily="34" charset="0"/>
                <a:cs typeface="FreesiaUPC" pitchFamily="34" charset="-34"/>
              </a:rPr>
              <a:t>เกษตร/ต่อเนื่องประมง</a:t>
            </a:r>
          </a:p>
        </p:txBody>
      </p:sp>
      <p:sp>
        <p:nvSpPr>
          <p:cNvPr id="2" name="ลูกศร: ขวา 1">
            <a:extLst>
              <a:ext uri="{FF2B5EF4-FFF2-40B4-BE49-F238E27FC236}">
                <a16:creationId xmlns:a16="http://schemas.microsoft.com/office/drawing/2014/main" id="{6377015A-1574-4D29-8AEB-0B9A87284620}"/>
              </a:ext>
            </a:extLst>
          </p:cNvPr>
          <p:cNvSpPr/>
          <p:nvPr/>
        </p:nvSpPr>
        <p:spPr>
          <a:xfrm>
            <a:off x="1005800" y="5949280"/>
            <a:ext cx="2270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การประกอบอาชีพ</a:t>
            </a: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แผนภูมิ 10">
            <a:extLst>
              <a:ext uri="{FF2B5EF4-FFF2-40B4-BE49-F238E27FC236}">
                <a16:creationId xmlns:a16="http://schemas.microsoft.com/office/drawing/2014/main" id="{531E421B-E767-45C1-A8EE-2E24DBC26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03535"/>
              </p:ext>
            </p:extLst>
          </p:nvPr>
        </p:nvGraphicFramePr>
        <p:xfrm>
          <a:off x="-13394" y="836712"/>
          <a:ext cx="4585394" cy="600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5">
            <a:extLst>
              <a:ext uri="{FF2B5EF4-FFF2-40B4-BE49-F238E27FC236}">
                <a16:creationId xmlns:a16="http://schemas.microsoft.com/office/drawing/2014/main" id="{37395E90-9FE9-45D2-B6C3-42DA3C6E20D3}"/>
              </a:ext>
            </a:extLst>
          </p:cNvPr>
          <p:cNvSpPr txBox="1"/>
          <p:nvPr/>
        </p:nvSpPr>
        <p:spPr>
          <a:xfrm>
            <a:off x="1403648" y="-25680"/>
            <a:ext cx="6467914" cy="86177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อัตราป่วยต่อประชากรแสนคนของ</a:t>
            </a:r>
            <a:r>
              <a:rPr lang="th-TH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คนไทย/ต่างด้าว</a:t>
            </a:r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ที่ต้องเฝ้าระวังทางระบาดวิทยา</a:t>
            </a:r>
          </a:p>
          <a:p>
            <a:pPr algn="ctr">
              <a:lnSpc>
                <a:spcPts val="3000"/>
              </a:lnSpc>
            </a:pPr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จังหวัดระนอง พ.ศ. 2558 – 2562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3" name="แผนภูมิ 12">
            <a:extLst>
              <a:ext uri="{FF2B5EF4-FFF2-40B4-BE49-F238E27FC236}">
                <a16:creationId xmlns:a16="http://schemas.microsoft.com/office/drawing/2014/main" id="{1D0F417C-5E72-4BFB-95A1-3EAD6668D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160906"/>
              </p:ext>
            </p:extLst>
          </p:nvPr>
        </p:nvGraphicFramePr>
        <p:xfrm>
          <a:off x="4572000" y="878958"/>
          <a:ext cx="4544961" cy="596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9F459E69-B4B3-459F-9727-65C90B20CD53}"/>
              </a:ext>
            </a:extLst>
          </p:cNvPr>
          <p:cNvSpPr txBox="1"/>
          <p:nvPr/>
        </p:nvSpPr>
        <p:spPr>
          <a:xfrm>
            <a:off x="1835696" y="1412776"/>
            <a:ext cx="575799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ไทย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102E63E0-B5AE-4467-864C-21A79448A8FF}"/>
              </a:ext>
            </a:extLst>
          </p:cNvPr>
          <p:cNvSpPr txBox="1"/>
          <p:nvPr/>
        </p:nvSpPr>
        <p:spPr>
          <a:xfrm>
            <a:off x="6419403" y="1413371"/>
            <a:ext cx="970137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ต่างด้าว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CA8F2C2-EA0B-4B7D-BFF7-57F30209EFF8}"/>
              </a:ext>
            </a:extLst>
          </p:cNvPr>
          <p:cNvSpPr txBox="1"/>
          <p:nvPr/>
        </p:nvSpPr>
        <p:spPr>
          <a:xfrm>
            <a:off x="22103" y="6525344"/>
            <a:ext cx="322075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แหล่งข้อมูล</a:t>
            </a:r>
            <a:r>
              <a:rPr lang="en-US" sz="1400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1400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งานควบคุมโรคติดต่อ สสจ.ระนอง(17 เมษายน2562)</a:t>
            </a: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12172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21196" y="1391349"/>
            <a:ext cx="8229600" cy="622399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th-TH" altLang="th-TH" sz="2800" b="1" dirty="0">
              <a:solidFill>
                <a:srgbClr val="3333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538250"/>
              </p:ext>
            </p:extLst>
          </p:nvPr>
        </p:nvGraphicFramePr>
        <p:xfrm>
          <a:off x="500034" y="1785926"/>
          <a:ext cx="7891240" cy="466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1880" y="1702549"/>
            <a:ext cx="2088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ระบบการแก้ไขปัญหาโรคและภัยสุขภาพ</a:t>
            </a:r>
          </a:p>
          <a:p>
            <a:pPr algn="ctr"/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662" y="3427133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th-TH" b="1" dirty="0">
                <a:latin typeface="TH Fah kwang"/>
                <a:cs typeface="TH SarabunPSK" pitchFamily="34" charset="-34"/>
              </a:rPr>
              <a:t>การประชุมเครือข่าย</a:t>
            </a:r>
          </a:p>
          <a:p>
            <a:pPr algn="ctr"/>
            <a:endParaRPr lang="th-TH" dirty="0">
              <a:latin typeface="TH Fah kwang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5229200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การแลกเปลี่ยนข้อมูลข่าวสาร การส่งต่อผู้ป่วยกับจังหวัดคู่ขนาน</a:t>
            </a:r>
            <a:endParaRPr lang="th-TH" dirty="0">
              <a:solidFill>
                <a:schemeClr val="tx2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3274593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th-TH" sz="2400" b="1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ฝึกอบรม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SRRT</a:t>
            </a:r>
          </a:p>
          <a:p>
            <a:pPr lvl="0" algn="ctr">
              <a:lnSpc>
                <a:spcPct val="100000"/>
              </a:lnSpc>
            </a:pPr>
            <a:r>
              <a:rPr lang="th-TH" sz="2400" b="1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ศึกษาดูงาน   </a:t>
            </a:r>
          </a:p>
          <a:p>
            <a:pPr lvl="0" algn="ctr">
              <a:lnSpc>
                <a:spcPct val="100000"/>
              </a:lnSpc>
            </a:pPr>
            <a:r>
              <a:rPr lang="th-TH" sz="2400" b="1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  ฝึกซ้อมแผน</a:t>
            </a:r>
          </a:p>
          <a:p>
            <a:pPr algn="ctr"/>
            <a:endParaRPr lang="th-TH" sz="2400" dirty="0">
              <a:solidFill>
                <a:schemeClr val="tx2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10898" y="672371"/>
            <a:ext cx="9144000" cy="707886"/>
          </a:xfrm>
          <a:prstGeom prst="rect">
            <a:avLst/>
          </a:prstGeom>
          <a:gradFill>
            <a:gsLst>
              <a:gs pos="0">
                <a:srgbClr val="00CCFF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altLang="th-TH" sz="40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การป้องกันควบคุมโรคในพื้นที่ชายแดนกับจังหวัดคู่ขนาน</a:t>
            </a:r>
            <a:endParaRPr lang="th-TH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  <p:sp>
        <p:nvSpPr>
          <p:cNvPr id="11" name="วงรี 10">
            <a:extLst>
              <a:ext uri="{FF2B5EF4-FFF2-40B4-BE49-F238E27FC236}">
                <a16:creationId xmlns:a16="http://schemas.microsoft.com/office/drawing/2014/main" id="{23AFBE9F-5FA5-4EC0-A9CE-6A6D149F8626}"/>
              </a:ext>
            </a:extLst>
          </p:cNvPr>
          <p:cNvSpPr/>
          <p:nvPr/>
        </p:nvSpPr>
        <p:spPr>
          <a:xfrm>
            <a:off x="3790737" y="3362750"/>
            <a:ext cx="1429335" cy="122413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ลดป่วย/ลดตาย</a:t>
            </a:r>
          </a:p>
        </p:txBody>
      </p:sp>
    </p:spTree>
    <p:extLst>
      <p:ext uri="{BB962C8B-B14F-4D97-AF65-F5344CB8AC3E}">
        <p14:creationId xmlns:p14="http://schemas.microsoft.com/office/powerpoint/2010/main" val="319050990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568"/>
            <a:ext cx="5724128" cy="22909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5" descr="A3 ผลิตอาหาร"/>
          <p:cNvPicPr>
            <a:picLocks noChangeAspect="1" noChangeArrowheads="1"/>
          </p:cNvPicPr>
          <p:nvPr/>
        </p:nvPicPr>
        <p:blipFill>
          <a:blip r:embed="rId3" cstate="print"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29567"/>
            <a:ext cx="3048934" cy="4871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ตัวแทนเนื้อหา 3">
            <a:extLst>
              <a:ext uri="{FF2B5EF4-FFF2-40B4-BE49-F238E27FC236}">
                <a16:creationId xmlns:a16="http://schemas.microsoft.com/office/drawing/2014/main" id="{33BE16BC-729D-4C39-B67D-3FEA4B9CF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65104"/>
            <a:ext cx="5724128" cy="2488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6AE4409-20AA-463C-942B-E38B5F75A4A2}"/>
              </a:ext>
            </a:extLst>
          </p:cNvPr>
          <p:cNvSpPr/>
          <p:nvPr/>
        </p:nvSpPr>
        <p:spPr>
          <a:xfrm>
            <a:off x="0" y="908720"/>
            <a:ext cx="91440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th-TH" sz="3200" b="1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ระบบการแก้ไขปัญหาโรคและภัยสุขภาพ</a:t>
            </a:r>
            <a:endParaRPr lang="th-TH" sz="3200" dirty="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831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แฟ้มงาน\Pictureงานต่างด้าว\รูปประชุมMBDS\283339_390312214377191_1623734082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4" y="1428737"/>
            <a:ext cx="4314825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สี่เหลี่ยมผืนผ้า 2"/>
          <p:cNvSpPr/>
          <p:nvPr/>
        </p:nvSpPr>
        <p:spPr>
          <a:xfrm>
            <a:off x="0" y="642918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36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การประชุมความร่วมมือระหว่างเมืองคู่ขนาน </a:t>
            </a:r>
            <a:r>
              <a:rPr lang="en-US" sz="3600" b="1" spc="50" dirty="0" err="1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Ranong</a:t>
            </a:r>
            <a:r>
              <a:rPr lang="en-US" sz="36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- </a:t>
            </a:r>
            <a:r>
              <a:rPr lang="en-US" sz="3600" b="1" spc="50" dirty="0" err="1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Kawthaung</a:t>
            </a:r>
            <a:endParaRPr lang="th-TH" sz="3600" b="1" spc="50" dirty="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 descr="C:\Users\Admin\Desktop\Kawthaung-Ranonog Meeting 2-3Sep2013\Pictureกล้องเอ็กซ์\3)09)56\IMG_0025.JPG"/>
          <p:cNvPicPr/>
          <p:nvPr/>
        </p:nvPicPr>
        <p:blipFill>
          <a:blip r:embed="rId3" cstate="print">
            <a:lum bright="-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1428736"/>
            <a:ext cx="4034728" cy="2138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รูปภาพ 10" descr="C:\Users\Admin\Desktop\Kawthaung-Ranonog Meeting 2-3Sep2013\Pictureกล้องจ่าวีระ\กล้อง1\DSC_0117.JPG">
            <a:extLst>
              <a:ext uri="{FF2B5EF4-FFF2-40B4-BE49-F238E27FC236}">
                <a16:creationId xmlns:a16="http://schemas.microsoft.com/office/drawing/2014/main" id="{E217FB97-90EF-4EB3-B077-20D471100A47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96827"/>
            <a:ext cx="4314825" cy="2316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 descr="F:\อบรมjSRRTไทย-เมียนมาร์20-22)05)2558\Picture\IMG_1414.JPG">
            <a:extLst>
              <a:ext uri="{FF2B5EF4-FFF2-40B4-BE49-F238E27FC236}">
                <a16:creationId xmlns:a16="http://schemas.microsoft.com/office/drawing/2014/main" id="{2A8962D1-FBA6-4945-ACF2-E3803722E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10000"/>
          </a:blip>
          <a:srcRect/>
          <a:stretch>
            <a:fillRect/>
          </a:stretch>
        </p:blipFill>
        <p:spPr bwMode="auto">
          <a:xfrm>
            <a:off x="4857752" y="4496826"/>
            <a:ext cx="4034728" cy="2316550"/>
          </a:xfrm>
          <a:prstGeom prst="rect">
            <a:avLst/>
          </a:prstGeom>
          <a:noFill/>
        </p:spPr>
      </p:pic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075B267F-ACF4-4E8C-94E6-396B6BA50E5C}"/>
              </a:ext>
            </a:extLst>
          </p:cNvPr>
          <p:cNvSpPr/>
          <p:nvPr/>
        </p:nvSpPr>
        <p:spPr>
          <a:xfrm>
            <a:off x="-108520" y="3788706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การแลกเปลี่ยนประสบการณ์ดำเนินงานด้านบริการสุขภาพ</a:t>
            </a: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ome\Desktop\Gt_54D7\Gt_6EB6.jpg"/>
          <p:cNvPicPr>
            <a:picLocks noChangeAspect="1" noChangeArrowheads="1"/>
          </p:cNvPicPr>
          <p:nvPr/>
        </p:nvPicPr>
        <p:blipFill>
          <a:blip r:embed="rId2" cstate="print"/>
          <a:srcRect l="7925"/>
          <a:stretch>
            <a:fillRect/>
          </a:stretch>
        </p:blipFill>
        <p:spPr bwMode="auto">
          <a:xfrm>
            <a:off x="107504" y="1124744"/>
            <a:ext cx="4248472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5399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ฝึกอบรมทีม</a:t>
            </a:r>
            <a:r>
              <a:rPr lang="en-US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SRRT</a:t>
            </a:r>
            <a:r>
              <a:rPr lang="th-TH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และซ้อมแผนในการป้องกันควบคุมโรค</a:t>
            </a:r>
            <a:endParaRPr lang="th-TH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Picture 6" descr="C:\Users\user\Desktop\แฟ้มงาน\อบรมjSRRTไทย-เมียนมาร์23-24)09)2557\ภาพการประชุม-อบรม\ภาพ\IMG_4623.JPG">
            <a:extLst>
              <a:ext uri="{FF2B5EF4-FFF2-40B4-BE49-F238E27FC236}">
                <a16:creationId xmlns:a16="http://schemas.microsoft.com/office/drawing/2014/main" id="{5EBC967F-42BA-44D2-9DD1-7ADF3B57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24744"/>
            <a:ext cx="4464496" cy="2448272"/>
          </a:xfrm>
          <a:prstGeom prst="rect">
            <a:avLst/>
          </a:prstGeom>
          <a:noFill/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E6805B1F-1EEB-42A3-BB48-ADFF4C06D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3" y="4205241"/>
            <a:ext cx="4238203" cy="2652759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93" y="0"/>
            <a:ext cx="1283107" cy="1283107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1AE5EBA-E224-4D22-9C5B-7504F5D3DE17}"/>
              </a:ext>
            </a:extLst>
          </p:cNvPr>
          <p:cNvSpPr txBox="1"/>
          <p:nvPr/>
        </p:nvSpPr>
        <p:spPr>
          <a:xfrm>
            <a:off x="1936280" y="3043298"/>
            <a:ext cx="5052986" cy="52322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 จนท.สาธารณสุขระนอง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เกาะสอง/เครือข่าย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DBF47280-747C-41BA-A42E-C848EC2BAE77}"/>
              </a:ext>
            </a:extLst>
          </p:cNvPr>
          <p:cNvSpPr txBox="1"/>
          <p:nvPr/>
        </p:nvSpPr>
        <p:spPr>
          <a:xfrm>
            <a:off x="1877859" y="3693936"/>
            <a:ext cx="5111408" cy="4924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th-TH" sz="2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 อสม.ไทย,</a:t>
            </a:r>
            <a:r>
              <a:rPr lang="th-TH" sz="2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อส</a:t>
            </a:r>
            <a:r>
              <a:rPr lang="th-TH" sz="2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ต./</a:t>
            </a:r>
            <a:r>
              <a:rPr lang="th-TH" sz="2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อส</a:t>
            </a:r>
            <a:r>
              <a:rPr lang="th-TH" sz="2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ต.พม่าในระนอง/เกาะสอง</a:t>
            </a: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8504247F-F62B-46AB-A6AB-62E442F55C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31" y="4205241"/>
            <a:ext cx="4464495" cy="2652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66" y="1874441"/>
            <a:ext cx="3816424" cy="1984628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74441"/>
            <a:ext cx="3744416" cy="1968042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-10898" y="672371"/>
            <a:ext cx="9144000" cy="707886"/>
          </a:xfrm>
          <a:prstGeom prst="rect">
            <a:avLst/>
          </a:prstGeom>
          <a:gradFill>
            <a:gsLst>
              <a:gs pos="0">
                <a:srgbClr val="00CCFF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lang="th-TH" sz="4000" b="1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2.การประชุมเครือข่าย</a:t>
            </a:r>
            <a:endParaRPr lang="th-TH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99592" y="1412776"/>
            <a:ext cx="7416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การประชุม/อบรม แก่เครือข่าย อบรมอาสาสมัครสาธารณสุขต่างด้าวชายแดน</a:t>
            </a:r>
            <a:endParaRPr lang="th-TH" sz="2400" dirty="0">
              <a:solidFill>
                <a:srgbClr val="3333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55575" y="4364991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การประชุม/อบรม แก่เครือข่าย อบรมอาสาสมัครสาธารณสุขต่างด้าว (</a:t>
            </a:r>
            <a:r>
              <a:rPr lang="th-TH" sz="2400" b="1" dirty="0" err="1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อสต</a:t>
            </a:r>
            <a:r>
              <a:rPr lang="th-TH" sz="2400" b="1" dirty="0">
                <a:solidFill>
                  <a:srgbClr val="3333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.) ทั้ง 5 อำเภอ</a:t>
            </a:r>
            <a:endParaRPr lang="th-TH" sz="2400" dirty="0">
              <a:solidFill>
                <a:srgbClr val="3333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826656"/>
            <a:ext cx="3744416" cy="2038375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826656"/>
            <a:ext cx="3816424" cy="20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5777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485</Words>
  <Application>Microsoft Office PowerPoint</Application>
  <PresentationFormat>นำเสนอทางหน้าจอ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9" baseType="lpstr">
      <vt:lpstr>Arial</vt:lpstr>
      <vt:lpstr>Calibri</vt:lpstr>
      <vt:lpstr>FreesiaUPC</vt:lpstr>
      <vt:lpstr>Tahoma</vt:lpstr>
      <vt:lpstr>TH Fah kwang</vt:lpstr>
      <vt:lpstr>TH SarabunPSK</vt:lpstr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user</dc:creator>
  <cp:lastModifiedBy>computer</cp:lastModifiedBy>
  <cp:revision>837</cp:revision>
  <cp:lastPrinted>2019-04-17T08:45:58Z</cp:lastPrinted>
  <dcterms:created xsi:type="dcterms:W3CDTF">2014-02-10T02:12:45Z</dcterms:created>
  <dcterms:modified xsi:type="dcterms:W3CDTF">2019-04-18T02:13:00Z</dcterms:modified>
</cp:coreProperties>
</file>