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c:spPr>
      <c:txPr>
        <a:bodyPr/>
        <a:lstStyle/>
        <a:p>
          <a:pPr>
            <a:defRPr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0.25749314890938046"/>
          <c:y val="0.25607090506542063"/>
          <c:w val="0.4152903149650039"/>
          <c:h val="0.5295266211628185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อัตราการเสียชีวิตจากโรคหลอดเลือดหัวใจ (CVA) ต่อประชากรแสนคน</c:v>
                </c:pt>
              </c:strCache>
            </c:strRef>
          </c:tx>
          <c:dLbls>
            <c:dLbl>
              <c:idx val="0"/>
              <c:layout>
                <c:manualLayout>
                  <c:x val="-3.5306956634448022E-2"/>
                  <c:y val="-5.85522082839848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2722243824760211E-2"/>
                  <c:y val="-4.2287705982877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2655677146983671E-2"/>
                  <c:y val="-5.20464073635421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8246444839462282E-2"/>
                  <c:y val="-4.2287705982877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2558</c:v>
                </c:pt>
                <c:pt idx="1">
                  <c:v>2559</c:v>
                </c:pt>
                <c:pt idx="2">
                  <c:v>2560</c:v>
                </c:pt>
                <c:pt idx="3">
                  <c:v>2561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33.68</c:v>
                </c:pt>
                <c:pt idx="1">
                  <c:v>24.7</c:v>
                </c:pt>
                <c:pt idx="2">
                  <c:v>22.83</c:v>
                </c:pt>
                <c:pt idx="3">
                  <c:v>24.85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933376"/>
        <c:axId val="94936448"/>
      </c:lineChart>
      <c:catAx>
        <c:axId val="94933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h-TH" dirty="0" smtClean="0"/>
                  <a:t>ปีงบประมาณ</a:t>
                </a:r>
                <a:endParaRPr lang="th-TH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936448"/>
        <c:crosses val="autoZero"/>
        <c:auto val="1"/>
        <c:lblAlgn val="ctr"/>
        <c:lblOffset val="100"/>
        <c:noMultiLvlLbl val="0"/>
      </c:catAx>
      <c:valAx>
        <c:axId val="9493644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th-TH" dirty="0" smtClean="0"/>
                  <a:t>อัตราต่อประชากรแสนคน</a:t>
                </a:r>
                <a:endParaRPr lang="th-TH" dirty="0"/>
              </a:p>
            </c:rich>
          </c:tx>
          <c:layout>
            <c:manualLayout>
              <c:xMode val="edge"/>
              <c:yMode val="edge"/>
              <c:x val="7.0579589517376033E-3"/>
              <c:y val="0.194209258880191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4933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38100">
      <a:solidFill>
        <a:srgbClr val="0070C0"/>
      </a:solidFill>
    </a:ln>
  </c:spPr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293" cy="497040"/>
          </a:xfrm>
          <a:prstGeom prst="rect">
            <a:avLst/>
          </a:prstGeom>
        </p:spPr>
        <p:txBody>
          <a:bodyPr vert="horz" lIns="90452" tIns="45226" rIns="90452" bIns="452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50815" y="0"/>
            <a:ext cx="2945293" cy="497040"/>
          </a:xfrm>
          <a:prstGeom prst="rect">
            <a:avLst/>
          </a:prstGeom>
        </p:spPr>
        <p:txBody>
          <a:bodyPr vert="horz" lIns="90452" tIns="45226" rIns="90452" bIns="45226" rtlCol="0"/>
          <a:lstStyle>
            <a:lvl1pPr algn="r">
              <a:defRPr sz="1200"/>
            </a:lvl1pPr>
          </a:lstStyle>
          <a:p>
            <a:fld id="{364C2FA1-32A1-4C2D-A675-1726D4469DB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428025"/>
            <a:ext cx="2945293" cy="497040"/>
          </a:xfrm>
          <a:prstGeom prst="rect">
            <a:avLst/>
          </a:prstGeom>
        </p:spPr>
        <p:txBody>
          <a:bodyPr vert="horz" lIns="90452" tIns="45226" rIns="90452" bIns="452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50815" y="9428025"/>
            <a:ext cx="2945293" cy="497040"/>
          </a:xfrm>
          <a:prstGeom prst="rect">
            <a:avLst/>
          </a:prstGeom>
        </p:spPr>
        <p:txBody>
          <a:bodyPr vert="horz" lIns="90452" tIns="45226" rIns="90452" bIns="45226" rtlCol="0" anchor="b"/>
          <a:lstStyle>
            <a:lvl1pPr algn="r">
              <a:defRPr sz="1200"/>
            </a:lvl1pPr>
          </a:lstStyle>
          <a:p>
            <a:fld id="{D16B69A8-3C0F-403A-BD94-A58217AD8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300"/>
            </a:lvl1pPr>
          </a:lstStyle>
          <a:p>
            <a:fld id="{2623988A-8520-480F-8D50-E94204BDC4D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63" tIns="47781" rIns="95563" bIns="47781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300"/>
            </a:lvl1pPr>
          </a:lstStyle>
          <a:p>
            <a:fld id="{052876C5-7B2F-4DC9-BC97-660DF05B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3AD0-A84F-499F-9733-FFC1D0D2B1AD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77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876C5-7B2F-4DC9-BC97-660DF05B4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876C5-7B2F-4DC9-BC97-660DF05B4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876C5-7B2F-4DC9-BC97-660DF05B4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4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BA91-50FD-4A20-80E5-76BFDCE4E13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575B-48C6-466B-8127-DD119B99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jp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jpeg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833948"/>
            <a:ext cx="7304856" cy="147002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atin typeface="EucrosiaUPC" pitchFamily="18" charset="-34"/>
                <a:cs typeface="EucrosiaUPC" pitchFamily="18" charset="-34"/>
              </a:rPr>
              <a:t>Public AED @</a:t>
            </a:r>
            <a:r>
              <a:rPr lang="en-US" sz="7200" b="1" dirty="0" err="1" smtClean="0">
                <a:latin typeface="EucrosiaUPC" pitchFamily="18" charset="-34"/>
                <a:cs typeface="EucrosiaUPC" pitchFamily="18" charset="-34"/>
              </a:rPr>
              <a:t>Ranong</a:t>
            </a:r>
            <a:r>
              <a:rPr lang="en-US" sz="5400" b="1" dirty="0" smtClean="0">
                <a:latin typeface="EucrosiaUPC" pitchFamily="18" charset="-34"/>
                <a:cs typeface="EucrosiaUPC" pitchFamily="18" charset="-34"/>
              </a:rPr>
              <a:t/>
            </a:r>
            <a:br>
              <a:rPr lang="en-US" sz="5400" b="1" dirty="0" smtClean="0">
                <a:latin typeface="EucrosiaUPC" pitchFamily="18" charset="-34"/>
                <a:cs typeface="EucrosiaUPC" pitchFamily="18" charset="-34"/>
              </a:rPr>
            </a:br>
            <a:r>
              <a:rPr lang="th-TH" sz="5400" b="1" dirty="0" smtClean="0">
                <a:latin typeface="EucrosiaUPC" pitchFamily="18" charset="-34"/>
                <a:cs typeface="EucrosiaUPC" pitchFamily="18" charset="-34"/>
              </a:rPr>
              <a:t>“มาระนองปลอดภัย </a:t>
            </a:r>
            <a:br>
              <a:rPr lang="th-TH" sz="5400" b="1" dirty="0" smtClean="0">
                <a:latin typeface="EucrosiaUPC" pitchFamily="18" charset="-34"/>
                <a:cs typeface="EucrosiaUPC" pitchFamily="18" charset="-34"/>
              </a:rPr>
            </a:br>
            <a:r>
              <a:rPr lang="th-TH" sz="5400" b="1" dirty="0" smtClean="0">
                <a:latin typeface="EucrosiaUPC" pitchFamily="18" charset="-34"/>
                <a:cs typeface="EucrosiaUPC" pitchFamily="18" charset="-34"/>
              </a:rPr>
              <a:t>มั่นใจด้วย </a:t>
            </a:r>
            <a:r>
              <a:rPr lang="en-US" sz="5400" b="1" dirty="0" smtClean="0">
                <a:latin typeface="EucrosiaUPC" pitchFamily="18" charset="-34"/>
                <a:cs typeface="EucrosiaUPC" pitchFamily="18" charset="-34"/>
              </a:rPr>
              <a:t>Public AED”</a:t>
            </a:r>
            <a:endParaRPr lang="en-US" sz="5400" b="1" dirty="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1026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" y="2994793"/>
            <a:ext cx="6696744" cy="3155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ภาพ\มอบ AED แกรนด์ อันดามัน 12-03-62\13362_๑๙๐๓๑๓_000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r="2051"/>
          <a:stretch/>
        </p:blipFill>
        <p:spPr bwMode="auto">
          <a:xfrm>
            <a:off x="6756126" y="2994793"/>
            <a:ext cx="2349252" cy="3106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f.ptcdn.info/160/053/000/ouziat3ytZLPPrCs5TI-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09" y="620688"/>
            <a:ext cx="185048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6149530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3200" b="1" dirty="0" smtClean="0">
                <a:latin typeface="EucrosiaUPC" pitchFamily="18" charset="-34"/>
                <a:cs typeface="EucrosiaUPC" pitchFamily="18" charset="-34"/>
              </a:rPr>
              <a:t>สำนักงานสาธารณสุขจังหวัดระนอง</a:t>
            </a:r>
            <a:endParaRPr lang="en-US" sz="3200" b="1" dirty="0"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63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Browallia New" pitchFamily="34" charset="-34"/>
                <a:cs typeface="Browallia New" pitchFamily="34" charset="-34"/>
              </a:rPr>
              <a:t>ที่มาของการดำเนินงาน</a:t>
            </a:r>
            <a:endParaRPr lang="en-US" b="1" dirty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33670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อัตราการเสียชีวิตจากโรคหลอดเลือดหัวใจ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(CVA)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ยังสูง</a:t>
            </a: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sz="2000" dirty="0" smtClean="0">
              <a:latin typeface="EucrosiaUPC" pitchFamily="18" charset="-34"/>
              <a:cs typeface="EucrosiaUPC" pitchFamily="18" charset="-34"/>
            </a:endParaRP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ไม่มีแพทย์เฉพาะทางด้านโรคหัวใจ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ระบบ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Fast Tract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ยังขาดประสิทธิภาพ รวมถึงระบบส่งต่อยังล่าช้า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นโยบายส่งเสริมการท่องเที่ยวเมืองรอง ส่งผลให้มีนักท่องเที่ยวเข้ามาในจังหวัดระนองเพิ่มขึ้น</a:t>
            </a:r>
            <a:endParaRPr lang="en-US" dirty="0">
              <a:latin typeface="EucrosiaUPC" pitchFamily="18" charset="-34"/>
              <a:cs typeface="EucrosiaUPC" pitchFamily="18" charset="-34"/>
            </a:endParaRPr>
          </a:p>
        </p:txBody>
      </p:sp>
      <p:graphicFrame>
        <p:nvGraphicFramePr>
          <p:cNvPr id="4" name="แผนภูมิ 3"/>
          <p:cNvGraphicFramePr/>
          <p:nvPr>
            <p:extLst>
              <p:ext uri="{D42A27DB-BD31-4B8C-83A1-F6EECF244321}">
                <p14:modId xmlns:p14="http://schemas.microsoft.com/office/powerpoint/2010/main" val="3066189850"/>
              </p:ext>
            </p:extLst>
          </p:nvPr>
        </p:nvGraphicFramePr>
        <p:xfrm>
          <a:off x="179512" y="1268760"/>
          <a:ext cx="8784976" cy="340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3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EucrosiaUPC" pitchFamily="18" charset="-34"/>
                <a:cs typeface="EucrosiaUPC" pitchFamily="18" charset="-34"/>
              </a:rPr>
              <a:t>การดำเนินงานปัจจุบัน (ส่วนราชการ)</a:t>
            </a:r>
            <a:endParaRPr lang="en-US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1662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ปี 2562 </a:t>
            </a: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ติดตั้ง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 Public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ในพื้นที่อำเภอเมือง จำนวน 10 จุด เพื่อสร้างกระแสการเห็นความสำคัญของเครื่อง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(งบพัฒนาจังหวัด 1,300,000 บาท)</a:t>
            </a: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อุทยานแห่งชาติแหลมสน อ.</a:t>
            </a:r>
            <a:r>
              <a:rPr lang="th-TH" dirty="0" err="1" smtClean="0">
                <a:latin typeface="EucrosiaUPC" pitchFamily="18" charset="-34"/>
                <a:cs typeface="EucrosiaUPC" pitchFamily="18" charset="-34"/>
              </a:rPr>
              <a:t>กะเปอร์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จ.ระนอง ได้รับการสนับสนุน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 Public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จากกรมอุทยานแห่งชาติ สัตว์ป่า และพันธ์พืช</a:t>
            </a:r>
          </a:p>
          <a:p>
            <a:pPr lvl="1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การจัดหน่วยปฐมพยาบาลในกิจกรรมต่างๆ ต้องมีเครื่อง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ประจำการปฏิบัติงานทุกครั้ง</a:t>
            </a: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140967"/>
            <a:ext cx="1800200" cy="240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4" b="22151"/>
          <a:stretch/>
        </p:blipFill>
        <p:spPr>
          <a:xfrm>
            <a:off x="1763688" y="3392532"/>
            <a:ext cx="4211960" cy="204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91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"/>
          <a:stretch/>
        </p:blipFill>
        <p:spPr>
          <a:xfrm>
            <a:off x="2004318" y="548680"/>
            <a:ext cx="5711428" cy="630932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3755" y="45350"/>
            <a:ext cx="8932741" cy="50333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sz="3200" b="1" dirty="0" smtClean="0">
                <a:latin typeface="EucrosiaUPC" pitchFamily="18" charset="-34"/>
                <a:cs typeface="EucrosiaUPC" pitchFamily="18" charset="-34"/>
              </a:rPr>
              <a:t>เที่ยวระนองปลอดภัย มั่นใจด้วยเครื่องกระตุกหัวใจ </a:t>
            </a:r>
            <a:r>
              <a:rPr lang="en-US" sz="3200" b="1" dirty="0" smtClean="0">
                <a:latin typeface="EucrosiaUPC" pitchFamily="18" charset="-34"/>
                <a:cs typeface="EucrosiaUPC" pitchFamily="18" charset="-34"/>
              </a:rPr>
              <a:t>(Public AED)</a:t>
            </a:r>
            <a:endParaRPr lang="th-TH" sz="3200" b="1" dirty="0">
              <a:latin typeface="EucrosiaUPC" pitchFamily="18" charset="-34"/>
              <a:cs typeface="EucrosiaUPC" pitchFamily="18" charset="-34"/>
            </a:endParaRPr>
          </a:p>
        </p:txBody>
      </p:sp>
      <p:grpSp>
        <p:nvGrpSpPr>
          <p:cNvPr id="21" name="กลุ่ม 20"/>
          <p:cNvGrpSpPr/>
          <p:nvPr/>
        </p:nvGrpSpPr>
        <p:grpSpPr>
          <a:xfrm>
            <a:off x="5197553" y="620688"/>
            <a:ext cx="3766935" cy="2456396"/>
            <a:chOff x="4909521" y="620688"/>
            <a:chExt cx="3766935" cy="2456396"/>
          </a:xfrm>
        </p:grpSpPr>
        <p:sp>
          <p:nvSpPr>
            <p:cNvPr id="5" name="ดาว 7 แฉก 4"/>
            <p:cNvSpPr/>
            <p:nvPr/>
          </p:nvSpPr>
          <p:spPr>
            <a:xfrm>
              <a:off x="4909521" y="2933068"/>
              <a:ext cx="144016" cy="144016"/>
            </a:xfrm>
            <a:prstGeom prst="star7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F0000"/>
                </a:solidFill>
                <a:latin typeface="EucrosiaUPC" pitchFamily="18" charset="-34"/>
                <a:cs typeface="EucrosiaUPC" pitchFamily="18" charset="-34"/>
              </a:endParaRPr>
            </a:p>
          </p:txBody>
        </p:sp>
        <p:sp>
          <p:nvSpPr>
            <p:cNvPr id="6" name="คำบรรยายภาพแบบเส้น 3 5"/>
            <p:cNvSpPr/>
            <p:nvPr/>
          </p:nvSpPr>
          <p:spPr>
            <a:xfrm>
              <a:off x="6362406" y="620688"/>
              <a:ext cx="2314050" cy="1152128"/>
            </a:xfrm>
            <a:prstGeom prst="borderCallout3">
              <a:avLst>
                <a:gd name="adj1" fmla="val 18750"/>
                <a:gd name="adj2" fmla="val 421"/>
                <a:gd name="adj3" fmla="val 18750"/>
                <a:gd name="adj4" fmla="val -16667"/>
                <a:gd name="adj5" fmla="val 100000"/>
                <a:gd name="adj6" fmla="val -16667"/>
                <a:gd name="adj7" fmla="val 201064"/>
                <a:gd name="adj8" fmla="val -5700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 smtClean="0">
                <a:latin typeface="EucrosiaUPC" pitchFamily="18" charset="-34"/>
                <a:cs typeface="EucrosiaUPC" pitchFamily="18" charset="-34"/>
              </a:endParaRPr>
            </a:p>
            <a:p>
              <a:pPr algn="ctr"/>
              <a:endParaRPr lang="th-TH" dirty="0" smtClean="0">
                <a:latin typeface="EucrosiaUPC" pitchFamily="18" charset="-34"/>
                <a:cs typeface="EucrosiaUPC" pitchFamily="18" charset="-34"/>
              </a:endParaRPr>
            </a:p>
            <a:p>
              <a:pPr algn="ctr"/>
              <a:endParaRPr lang="th-TH" dirty="0">
                <a:latin typeface="EucrosiaUPC" pitchFamily="18" charset="-34"/>
                <a:cs typeface="EucrosiaUPC" pitchFamily="18" charset="-34"/>
              </a:endParaRPr>
            </a:p>
            <a:p>
              <a:pPr algn="ctr"/>
              <a:r>
                <a:rPr lang="th-TH" sz="1600" b="1" dirty="0" smtClean="0">
                  <a:solidFill>
                    <a:srgbClr val="0070C0"/>
                  </a:solidFill>
                  <a:latin typeface="EucrosiaUPC" pitchFamily="18" charset="-34"/>
                  <a:cs typeface="EucrosiaUPC" pitchFamily="18" charset="-34"/>
                </a:rPr>
                <a:t>จุดที่ 1 บ่อน้ำแร่ร้อน</a:t>
              </a:r>
              <a:r>
                <a:rPr lang="th-TH" sz="1600" b="1" dirty="0" err="1" smtClean="0">
                  <a:solidFill>
                    <a:srgbClr val="0070C0"/>
                  </a:solidFill>
                  <a:latin typeface="EucrosiaUPC" pitchFamily="18" charset="-34"/>
                  <a:cs typeface="EucrosiaUPC" pitchFamily="18" charset="-34"/>
                </a:rPr>
                <a:t>รักษะ</a:t>
              </a:r>
              <a:r>
                <a:rPr lang="th-TH" sz="1600" b="1" dirty="0" smtClean="0">
                  <a:solidFill>
                    <a:srgbClr val="0070C0"/>
                  </a:solidFill>
                  <a:latin typeface="EucrosiaUPC" pitchFamily="18" charset="-34"/>
                  <a:cs typeface="EucrosiaUPC" pitchFamily="18" charset="-34"/>
                </a:rPr>
                <a:t>วาริน</a:t>
              </a:r>
              <a:endParaRPr lang="th-TH" sz="1600" b="1" dirty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endParaRPr>
            </a:p>
          </p:txBody>
        </p:sp>
        <p:pic>
          <p:nvPicPr>
            <p:cNvPr id="7" name="รูปภาพ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845" y="692696"/>
              <a:ext cx="1019755" cy="792088"/>
            </a:xfrm>
            <a:prstGeom prst="rect">
              <a:avLst/>
            </a:prstGeom>
          </p:spPr>
        </p:pic>
        <p:pic>
          <p:nvPicPr>
            <p:cNvPr id="8" name="รูปภาพ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9429" y="690376"/>
              <a:ext cx="1122523" cy="794408"/>
            </a:xfrm>
            <a:prstGeom prst="rect">
              <a:avLst/>
            </a:prstGeom>
          </p:spPr>
        </p:pic>
      </p:grpSp>
      <p:sp>
        <p:nvSpPr>
          <p:cNvPr id="9" name="ดาว 7 แฉก 8"/>
          <p:cNvSpPr/>
          <p:nvPr/>
        </p:nvSpPr>
        <p:spPr>
          <a:xfrm>
            <a:off x="5269561" y="3861048"/>
            <a:ext cx="144016" cy="144016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0" name="คำบรรยายภาพแบบเส้น 3 9"/>
          <p:cNvSpPr/>
          <p:nvPr/>
        </p:nvSpPr>
        <p:spPr>
          <a:xfrm>
            <a:off x="6641645" y="5517232"/>
            <a:ext cx="2314050" cy="1152128"/>
          </a:xfrm>
          <a:prstGeom prst="borderCallout3">
            <a:avLst>
              <a:gd name="adj1" fmla="val 18750"/>
              <a:gd name="adj2" fmla="val 421"/>
              <a:gd name="adj3" fmla="val 18750"/>
              <a:gd name="adj4" fmla="val -16667"/>
              <a:gd name="adj5" fmla="val 100000"/>
              <a:gd name="adj6" fmla="val -16667"/>
              <a:gd name="adj7" fmla="val -131376"/>
              <a:gd name="adj8" fmla="val -5402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5 บ่อน้ำแร่ร้อนพรรั้ง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" r="24369"/>
          <a:stretch/>
        </p:blipFill>
        <p:spPr>
          <a:xfrm>
            <a:off x="6715412" y="5574669"/>
            <a:ext cx="894077" cy="826406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4665" y="5574669"/>
            <a:ext cx="1237687" cy="826406"/>
          </a:xfrm>
          <a:prstGeom prst="rect">
            <a:avLst/>
          </a:prstGeom>
        </p:spPr>
      </p:pic>
      <p:sp>
        <p:nvSpPr>
          <p:cNvPr id="13" name="ดาว 7 แฉก 12"/>
          <p:cNvSpPr/>
          <p:nvPr/>
        </p:nvSpPr>
        <p:spPr>
          <a:xfrm>
            <a:off x="2771801" y="5265298"/>
            <a:ext cx="144016" cy="144016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4" name="ดาว 7 แฉก 13"/>
          <p:cNvSpPr/>
          <p:nvPr/>
        </p:nvSpPr>
        <p:spPr>
          <a:xfrm>
            <a:off x="4644008" y="3212976"/>
            <a:ext cx="144016" cy="144016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5" name="ดาว 7 แฉก 14"/>
          <p:cNvSpPr/>
          <p:nvPr/>
        </p:nvSpPr>
        <p:spPr>
          <a:xfrm>
            <a:off x="4644008" y="2866222"/>
            <a:ext cx="144016" cy="144016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6" name="ดาว 7 แฉก 15"/>
          <p:cNvSpPr/>
          <p:nvPr/>
        </p:nvSpPr>
        <p:spPr>
          <a:xfrm>
            <a:off x="5052270" y="2945816"/>
            <a:ext cx="144016" cy="144016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7" name="ดาว 7 แฉก 16"/>
          <p:cNvSpPr/>
          <p:nvPr/>
        </p:nvSpPr>
        <p:spPr>
          <a:xfrm>
            <a:off x="5269561" y="3200434"/>
            <a:ext cx="144016" cy="144016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8" name="ดาว 7 แฉก 17"/>
          <p:cNvSpPr/>
          <p:nvPr/>
        </p:nvSpPr>
        <p:spPr>
          <a:xfrm>
            <a:off x="5124278" y="3140968"/>
            <a:ext cx="144016" cy="144016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19" name="ดาว 7 แฉก 18"/>
          <p:cNvSpPr/>
          <p:nvPr/>
        </p:nvSpPr>
        <p:spPr>
          <a:xfrm>
            <a:off x="5004873" y="3979186"/>
            <a:ext cx="144016" cy="144016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20" name="ดาว 7 แฉก 19"/>
          <p:cNvSpPr/>
          <p:nvPr/>
        </p:nvSpPr>
        <p:spPr>
          <a:xfrm>
            <a:off x="5123011" y="3712995"/>
            <a:ext cx="144016" cy="144016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grpSp>
        <p:nvGrpSpPr>
          <p:cNvPr id="26" name="กลุ่ม 25"/>
          <p:cNvGrpSpPr/>
          <p:nvPr/>
        </p:nvGrpSpPr>
        <p:grpSpPr>
          <a:xfrm>
            <a:off x="6650438" y="1838696"/>
            <a:ext cx="2314050" cy="1152128"/>
            <a:chOff x="6362406" y="1924956"/>
            <a:chExt cx="2314050" cy="1152128"/>
          </a:xfrm>
        </p:grpSpPr>
        <p:sp>
          <p:nvSpPr>
            <p:cNvPr id="23" name="คำบรรยายภาพแบบเส้น 3 22"/>
            <p:cNvSpPr/>
            <p:nvPr/>
          </p:nvSpPr>
          <p:spPr>
            <a:xfrm>
              <a:off x="6362406" y="1924956"/>
              <a:ext cx="2314050" cy="1152128"/>
            </a:xfrm>
            <a:prstGeom prst="borderCallout3">
              <a:avLst>
                <a:gd name="adj1" fmla="val 18750"/>
                <a:gd name="adj2" fmla="val 421"/>
                <a:gd name="adj3" fmla="val 18750"/>
                <a:gd name="adj4" fmla="val -16667"/>
                <a:gd name="adj5" fmla="val 100000"/>
                <a:gd name="adj6" fmla="val -16667"/>
                <a:gd name="adj7" fmla="val 117206"/>
                <a:gd name="adj8" fmla="val -6222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 smtClean="0">
                <a:latin typeface="EucrosiaUPC" pitchFamily="18" charset="-34"/>
                <a:cs typeface="EucrosiaUPC" pitchFamily="18" charset="-34"/>
              </a:endParaRPr>
            </a:p>
            <a:p>
              <a:pPr algn="ctr"/>
              <a:endParaRPr lang="th-TH" dirty="0" smtClean="0">
                <a:latin typeface="EucrosiaUPC" pitchFamily="18" charset="-34"/>
                <a:cs typeface="EucrosiaUPC" pitchFamily="18" charset="-34"/>
              </a:endParaRPr>
            </a:p>
            <a:p>
              <a:pPr algn="ctr"/>
              <a:endParaRPr lang="th-TH" dirty="0">
                <a:latin typeface="EucrosiaUPC" pitchFamily="18" charset="-34"/>
                <a:cs typeface="EucrosiaUPC" pitchFamily="18" charset="-34"/>
              </a:endParaRPr>
            </a:p>
            <a:p>
              <a:pPr algn="ctr"/>
              <a:r>
                <a:rPr lang="th-TH" sz="1600" b="1" dirty="0" smtClean="0">
                  <a:solidFill>
                    <a:srgbClr val="0070C0"/>
                  </a:solidFill>
                  <a:latin typeface="EucrosiaUPC" pitchFamily="18" charset="-34"/>
                  <a:cs typeface="EucrosiaUPC" pitchFamily="18" charset="-34"/>
                </a:rPr>
                <a:t>จุดที่ 2 สนามกีฬาจังหวัดระนอง</a:t>
              </a:r>
              <a:endParaRPr lang="th-TH" sz="1600" b="1" dirty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endParaRPr>
            </a:p>
          </p:txBody>
        </p:sp>
        <p:pic>
          <p:nvPicPr>
            <p:cNvPr id="24" name="รูปภาพ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775" y="1952315"/>
              <a:ext cx="1000313" cy="868722"/>
            </a:xfrm>
            <a:prstGeom prst="rect">
              <a:avLst/>
            </a:prstGeom>
          </p:spPr>
        </p:pic>
        <p:pic>
          <p:nvPicPr>
            <p:cNvPr id="25" name="รูปภาพ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240" y="1961167"/>
              <a:ext cx="1196712" cy="875673"/>
            </a:xfrm>
            <a:prstGeom prst="rect">
              <a:avLst/>
            </a:prstGeom>
          </p:spPr>
        </p:pic>
      </p:grpSp>
      <p:sp>
        <p:nvSpPr>
          <p:cNvPr id="27" name="คำบรรยายภาพแบบเส้น 3 26"/>
          <p:cNvSpPr/>
          <p:nvPr/>
        </p:nvSpPr>
        <p:spPr>
          <a:xfrm>
            <a:off x="6650437" y="3077084"/>
            <a:ext cx="2314050" cy="1152128"/>
          </a:xfrm>
          <a:prstGeom prst="borderCallout3">
            <a:avLst>
              <a:gd name="adj1" fmla="val 18750"/>
              <a:gd name="adj2" fmla="val 421"/>
              <a:gd name="adj3" fmla="val 18750"/>
              <a:gd name="adj4" fmla="val -16667"/>
              <a:gd name="adj5" fmla="val 4162"/>
              <a:gd name="adj6" fmla="val -12566"/>
              <a:gd name="adj7" fmla="val 16875"/>
              <a:gd name="adj8" fmla="val -5402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3 สถานีขนส่งจังหวัดระนอง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28" name="รูปภาพ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99" y="3123542"/>
            <a:ext cx="995591" cy="809514"/>
          </a:xfrm>
          <a:prstGeom prst="rect">
            <a:avLst/>
          </a:prstGeom>
        </p:spPr>
      </p:pic>
      <p:pic>
        <p:nvPicPr>
          <p:cNvPr id="29" name="รูปภาพ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02" y="3132342"/>
            <a:ext cx="1186156" cy="792088"/>
          </a:xfrm>
          <a:prstGeom prst="rect">
            <a:avLst/>
          </a:prstGeom>
        </p:spPr>
      </p:pic>
      <p:sp>
        <p:nvSpPr>
          <p:cNvPr id="30" name="คำบรรยายภาพแบบเส้น 3 29"/>
          <p:cNvSpPr/>
          <p:nvPr/>
        </p:nvSpPr>
        <p:spPr>
          <a:xfrm>
            <a:off x="6650438" y="4293096"/>
            <a:ext cx="2314050" cy="1152128"/>
          </a:xfrm>
          <a:prstGeom prst="borderCallout3">
            <a:avLst>
              <a:gd name="adj1" fmla="val 18750"/>
              <a:gd name="adj2" fmla="val 421"/>
              <a:gd name="adj3" fmla="val 18750"/>
              <a:gd name="adj4" fmla="val -16667"/>
              <a:gd name="adj5" fmla="val 4162"/>
              <a:gd name="adj6" fmla="val -12566"/>
              <a:gd name="adj7" fmla="val -48265"/>
              <a:gd name="adj8" fmla="val -6073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4 ศาลากลางจังหวัดระนอง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31" name="รูปภาพ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365104"/>
            <a:ext cx="2166940" cy="792088"/>
          </a:xfrm>
          <a:prstGeom prst="rect">
            <a:avLst/>
          </a:prstGeom>
        </p:spPr>
      </p:pic>
      <p:sp>
        <p:nvSpPr>
          <p:cNvPr id="35" name="คำบรรยายภาพแบบเส้น 3 34"/>
          <p:cNvSpPr/>
          <p:nvPr/>
        </p:nvSpPr>
        <p:spPr>
          <a:xfrm>
            <a:off x="2127174" y="669265"/>
            <a:ext cx="2458066" cy="1152128"/>
          </a:xfrm>
          <a:prstGeom prst="borderCallout3">
            <a:avLst>
              <a:gd name="adj1" fmla="val 47951"/>
              <a:gd name="adj2" fmla="val 99209"/>
              <a:gd name="adj3" fmla="val 47951"/>
              <a:gd name="adj4" fmla="val 119772"/>
              <a:gd name="adj5" fmla="val 120216"/>
              <a:gd name="adj6" fmla="val 120890"/>
              <a:gd name="adj7" fmla="val 203310"/>
              <a:gd name="adj8" fmla="val 1211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6 ตลาดสดเทศบาลเมืองระนอง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39" name="รูปภาพ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18182"/>
            <a:ext cx="1095922" cy="839803"/>
          </a:xfrm>
          <a:prstGeom prst="rect">
            <a:avLst/>
          </a:prstGeom>
        </p:spPr>
      </p:pic>
      <p:pic>
        <p:nvPicPr>
          <p:cNvPr id="40" name="รูปภาพ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8" y="727149"/>
            <a:ext cx="955306" cy="774887"/>
          </a:xfrm>
          <a:prstGeom prst="rect">
            <a:avLst/>
          </a:prstGeom>
        </p:spPr>
      </p:pic>
      <p:sp>
        <p:nvSpPr>
          <p:cNvPr id="41" name="คำบรรยายภาพแบบเส้น 3 40"/>
          <p:cNvSpPr/>
          <p:nvPr/>
        </p:nvSpPr>
        <p:spPr>
          <a:xfrm>
            <a:off x="1187624" y="1923300"/>
            <a:ext cx="2458066" cy="1152128"/>
          </a:xfrm>
          <a:prstGeom prst="borderCallout3">
            <a:avLst>
              <a:gd name="adj1" fmla="val 47951"/>
              <a:gd name="adj2" fmla="val 99209"/>
              <a:gd name="adj3" fmla="val 49448"/>
              <a:gd name="adj4" fmla="val 110648"/>
              <a:gd name="adj5" fmla="val 79784"/>
              <a:gd name="adj6" fmla="val 110712"/>
              <a:gd name="adj7" fmla="val 90251"/>
              <a:gd name="adj8" fmla="val 14149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7 ท่าเรือประภาคารระนอง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42" name="รูปภาพ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4" y="1963751"/>
            <a:ext cx="1160025" cy="817288"/>
          </a:xfrm>
          <a:prstGeom prst="rect">
            <a:avLst/>
          </a:prstGeom>
        </p:spPr>
      </p:pic>
      <p:pic>
        <p:nvPicPr>
          <p:cNvPr id="43" name="รูปภาพ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94" y="1978808"/>
            <a:ext cx="1045855" cy="802231"/>
          </a:xfrm>
          <a:prstGeom prst="rect">
            <a:avLst/>
          </a:prstGeom>
        </p:spPr>
      </p:pic>
      <p:sp>
        <p:nvSpPr>
          <p:cNvPr id="44" name="คำบรรยายภาพแบบเส้น 3 43"/>
          <p:cNvSpPr/>
          <p:nvPr/>
        </p:nvSpPr>
        <p:spPr>
          <a:xfrm>
            <a:off x="174616" y="3161252"/>
            <a:ext cx="2381160" cy="1152128"/>
          </a:xfrm>
          <a:prstGeom prst="borderCallout3">
            <a:avLst>
              <a:gd name="adj1" fmla="val 47951"/>
              <a:gd name="adj2" fmla="val 99209"/>
              <a:gd name="adj3" fmla="val 47950"/>
              <a:gd name="adj4" fmla="val 111010"/>
              <a:gd name="adj5" fmla="val 15393"/>
              <a:gd name="adj6" fmla="val 111074"/>
              <a:gd name="adj7" fmla="val 10884"/>
              <a:gd name="adj8" fmla="val 18931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8 ท่าเรือเทศบาลตำบลปากน้ำ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45" name="รูปภาพ 4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4"/>
          <a:stretch/>
        </p:blipFill>
        <p:spPr>
          <a:xfrm>
            <a:off x="239895" y="3211244"/>
            <a:ext cx="1051992" cy="802594"/>
          </a:xfrm>
          <a:prstGeom prst="rect">
            <a:avLst/>
          </a:prstGeom>
        </p:spPr>
      </p:pic>
      <p:pic>
        <p:nvPicPr>
          <p:cNvPr id="46" name="รูปภาพ 45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t="5005" r="3419" b="12887"/>
          <a:stretch/>
        </p:blipFill>
        <p:spPr>
          <a:xfrm>
            <a:off x="1438030" y="3212976"/>
            <a:ext cx="958594" cy="792088"/>
          </a:xfrm>
          <a:prstGeom prst="rect">
            <a:avLst/>
          </a:prstGeom>
        </p:spPr>
      </p:pic>
      <p:sp>
        <p:nvSpPr>
          <p:cNvPr id="47" name="คำบรรยายภาพแบบเส้น 3 46"/>
          <p:cNvSpPr/>
          <p:nvPr/>
        </p:nvSpPr>
        <p:spPr>
          <a:xfrm>
            <a:off x="35496" y="5661248"/>
            <a:ext cx="2458066" cy="1152128"/>
          </a:xfrm>
          <a:prstGeom prst="borderCallout3">
            <a:avLst>
              <a:gd name="adj1" fmla="val 49448"/>
              <a:gd name="adj2" fmla="val 99911"/>
              <a:gd name="adj3" fmla="val 49448"/>
              <a:gd name="adj4" fmla="val 108894"/>
              <a:gd name="adj5" fmla="val 18388"/>
              <a:gd name="adj6" fmla="val 121942"/>
              <a:gd name="adj7" fmla="val -21311"/>
              <a:gd name="adj8" fmla="val 11552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10 ท่าเรือเกาะพยาม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48" name="รูปภาพ 4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" y="5707378"/>
            <a:ext cx="1126999" cy="819636"/>
          </a:xfrm>
          <a:prstGeom prst="rect">
            <a:avLst/>
          </a:prstGeom>
        </p:spPr>
      </p:pic>
      <p:pic>
        <p:nvPicPr>
          <p:cNvPr id="49" name="รูปภาพ 4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04" y="5715952"/>
            <a:ext cx="1052375" cy="827500"/>
          </a:xfrm>
          <a:prstGeom prst="rect">
            <a:avLst/>
          </a:prstGeom>
        </p:spPr>
      </p:pic>
      <p:sp>
        <p:nvSpPr>
          <p:cNvPr id="50" name="คำบรรยายภาพแบบเส้น 3 49"/>
          <p:cNvSpPr/>
          <p:nvPr/>
        </p:nvSpPr>
        <p:spPr>
          <a:xfrm>
            <a:off x="40174" y="4365104"/>
            <a:ext cx="2381160" cy="1152128"/>
          </a:xfrm>
          <a:prstGeom prst="borderCallout3">
            <a:avLst>
              <a:gd name="adj1" fmla="val 47951"/>
              <a:gd name="adj2" fmla="val 99209"/>
              <a:gd name="adj3" fmla="val 47950"/>
              <a:gd name="adj4" fmla="val 111010"/>
              <a:gd name="adj5" fmla="val 41599"/>
              <a:gd name="adj6" fmla="val 142230"/>
              <a:gd name="adj7" fmla="val -25055"/>
              <a:gd name="adj8" fmla="val 20923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algn="ctr"/>
            <a:endParaRPr lang="th-TH" sz="1600" b="1" dirty="0" smtClean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  <a:p>
            <a:pPr algn="ctr"/>
            <a:r>
              <a:rPr lang="th-TH" sz="1600" b="1" dirty="0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จุดที่ 9 ตลาดเทศบาล</a:t>
            </a:r>
            <a:r>
              <a:rPr lang="th-TH" sz="1600" b="1" dirty="0" err="1" smtClean="0">
                <a:solidFill>
                  <a:srgbClr val="0070C0"/>
                </a:solidFill>
                <a:latin typeface="EucrosiaUPC" pitchFamily="18" charset="-34"/>
                <a:cs typeface="EucrosiaUPC" pitchFamily="18" charset="-34"/>
              </a:rPr>
              <a:t>ตำบลหงาว</a:t>
            </a:r>
            <a:endParaRPr lang="th-TH" sz="1600" b="1" dirty="0">
              <a:solidFill>
                <a:srgbClr val="0070C0"/>
              </a:solidFill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51" name="รูปภาพ 5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3" y="4421740"/>
            <a:ext cx="1499659" cy="843558"/>
          </a:xfrm>
          <a:prstGeom prst="rect">
            <a:avLst/>
          </a:prstGeom>
        </p:spPr>
      </p:pic>
      <p:pic>
        <p:nvPicPr>
          <p:cNvPr id="52" name="รูปภาพ 51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4"/>
          <a:stretch/>
        </p:blipFill>
        <p:spPr>
          <a:xfrm>
            <a:off x="1617518" y="4425840"/>
            <a:ext cx="773261" cy="839458"/>
          </a:xfrm>
          <a:prstGeom prst="rect">
            <a:avLst/>
          </a:prstGeom>
        </p:spPr>
      </p:pic>
      <p:sp>
        <p:nvSpPr>
          <p:cNvPr id="53" name="ดาว 7 แฉก 52"/>
          <p:cNvSpPr/>
          <p:nvPr/>
        </p:nvSpPr>
        <p:spPr>
          <a:xfrm>
            <a:off x="311601" y="1295728"/>
            <a:ext cx="144016" cy="144016"/>
          </a:xfrm>
          <a:prstGeom prst="star7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4" name="ดาว 7 แฉก 53"/>
          <p:cNvSpPr/>
          <p:nvPr/>
        </p:nvSpPr>
        <p:spPr>
          <a:xfrm>
            <a:off x="313490" y="1629486"/>
            <a:ext cx="144016" cy="144016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3187" y="1194259"/>
            <a:ext cx="111648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1400" b="1" dirty="0" smtClean="0">
                <a:latin typeface="EucrosiaUPC" pitchFamily="18" charset="-34"/>
                <a:cs typeface="EucrosiaUPC" pitchFamily="18" charset="-34"/>
              </a:rPr>
              <a:t>สถานที่ท่องเที่ยว</a:t>
            </a:r>
            <a:endParaRPr lang="th-TH" sz="14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756" y="1557985"/>
            <a:ext cx="111648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1400" b="1" dirty="0" smtClean="0">
                <a:latin typeface="EucrosiaUPC" pitchFamily="18" charset="-34"/>
                <a:cs typeface="EucrosiaUPC" pitchFamily="18" charset="-34"/>
              </a:rPr>
              <a:t>แหล่งชุมชน</a:t>
            </a:r>
            <a:endParaRPr lang="th-TH" sz="1400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819" y="606062"/>
            <a:ext cx="190149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1400" b="1" dirty="0" smtClean="0">
                <a:latin typeface="EucrosiaUPC" pitchFamily="18" charset="-34"/>
                <a:cs typeface="EucrosiaUPC" pitchFamily="18" charset="-34"/>
              </a:rPr>
              <a:t>จุดติดตั้งเครื่องกระตุกหัวใจ</a:t>
            </a:r>
          </a:p>
          <a:p>
            <a:pPr algn="ctr"/>
            <a:r>
              <a:rPr lang="th-TH" sz="1400" b="1" dirty="0" smtClean="0">
                <a:latin typeface="EucrosiaUPC" pitchFamily="18" charset="-34"/>
                <a:cs typeface="EucrosiaUPC" pitchFamily="18" charset="-34"/>
              </a:rPr>
              <a:t>ด้วยไฟฟ้า </a:t>
            </a:r>
            <a:r>
              <a:rPr lang="en-US" sz="1400" b="1" dirty="0" smtClean="0">
                <a:latin typeface="EucrosiaUPC" pitchFamily="18" charset="-34"/>
                <a:cs typeface="EucrosiaUPC" pitchFamily="18" charset="-34"/>
              </a:rPr>
              <a:t>(AED)</a:t>
            </a:r>
            <a:endParaRPr lang="th-TH" sz="1400" b="1" dirty="0"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979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EucrosiaUPC" pitchFamily="18" charset="-34"/>
                <a:cs typeface="EucrosiaUPC" pitchFamily="18" charset="-34"/>
              </a:rPr>
              <a:t>การดำเนินงานปัจจุบัน (ภาคเอกชน)</a:t>
            </a:r>
            <a:endParaRPr lang="en-US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7666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ปี 2562 </a:t>
            </a: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สร้างเครือข่ายภาคเอกชนร่วมจัดหาเครื่อง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ติดตั้งในพื้นที่ของภาคเอกชน เช่น โรงแรมแก</a:t>
            </a:r>
            <a:r>
              <a:rPr lang="th-TH" dirty="0" err="1" smtClean="0">
                <a:latin typeface="EucrosiaUPC" pitchFamily="18" charset="-34"/>
                <a:cs typeface="EucrosiaUPC" pitchFamily="18" charset="-34"/>
              </a:rPr>
              <a:t>รนด์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อันดามัน และโรงพยาบาลเกาะสอง ประเทศ</a:t>
            </a:r>
            <a:r>
              <a:rPr lang="th-TH" dirty="0" err="1" smtClean="0">
                <a:latin typeface="EucrosiaUPC" pitchFamily="18" charset="-34"/>
                <a:cs typeface="EucrosiaUPC" pitchFamily="18" charset="-34"/>
              </a:rPr>
              <a:t>เมียนมาร์</a:t>
            </a:r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marL="457200" lvl="1" indent="0">
              <a:buNone/>
            </a:pPr>
            <a:endParaRPr lang="th-TH" sz="1800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ชมรม</a:t>
            </a:r>
            <a:r>
              <a:rPr lang="th-TH" dirty="0">
                <a:latin typeface="EucrosiaUPC" pitchFamily="18" charset="-34"/>
                <a:cs typeface="EucrosiaUPC" pitchFamily="18" charset="-34"/>
              </a:rPr>
              <a:t>ศิษย์บ้านแสงแห่ง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ธรรม บริจาคเครื่อง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ให้แก่ รพ.สต.พื้นที่เกาะ รวม 4 แห่ง สร้างความมั่นใจแก่ประชาชน และนักท่องเที่ยว ในพื้นที่ทางทะเล</a:t>
            </a:r>
            <a:endParaRPr lang="en-US" dirty="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5" name="Picture 2" descr="D:\ภาพ\มอบ AED แกรนด์ อันดามัน 12-03-62\13362_๑๙๐๓๑๓_0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2493806" cy="16604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ภาพ\มอบ AED แกรนด์ อันดามัน 12-03-62\13362_๑๙๐๓๑๓_00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66" y="2482777"/>
            <a:ext cx="2492978" cy="16598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ภาพ\มอบ AED แกรนด์ อันดามัน 12-03-62\เกาะสน สอน CPR_๑๙๐๓๑๓_00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92896"/>
            <a:ext cx="2236535" cy="1676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49180"/>
            <a:ext cx="2363755" cy="1772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84" y="5094185"/>
            <a:ext cx="2243741" cy="1682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44" y="5131770"/>
            <a:ext cx="2267744" cy="170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33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EucrosiaUPC" pitchFamily="18" charset="-34"/>
                <a:cs typeface="EucrosiaUPC" pitchFamily="18" charset="-34"/>
              </a:rPr>
              <a:t>การดำเนินงานปัจจุบัน (ภาคเอกชน)</a:t>
            </a:r>
            <a:endParaRPr lang="en-US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7666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ปี 2562 </a:t>
            </a: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อบรมหลักสูตร “การกู้ชีพและช่วยชีวิตทางน้ำ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(Maritime and Aquatic Life Support for Health Care Provider Training Course: M.A.S.L.)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” เพื่อสร้างทีมปฏิบัติงาน และวิทยากรครู ก. ในการอบรมเรื่อง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CPR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และการช่วยชีวิตผู้บาดเจ็บทางน้ำ (งบพัฒนาจังหวัด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594,700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บาท)</a:t>
            </a:r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pPr marL="457200" lvl="1" indent="0">
              <a:buNone/>
            </a:pPr>
            <a:endParaRPr lang="th-TH" sz="1800" dirty="0" smtClean="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6"/>
          <a:stretch/>
        </p:blipFill>
        <p:spPr>
          <a:xfrm>
            <a:off x="539552" y="3159360"/>
            <a:ext cx="2334576" cy="1766196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00055"/>
            <a:ext cx="2598729" cy="1735805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060539"/>
            <a:ext cx="2232226" cy="1672291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4" y="5056280"/>
            <a:ext cx="1669064" cy="1669064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2"/>
          <a:stretch/>
        </p:blipFill>
        <p:spPr>
          <a:xfrm>
            <a:off x="365217" y="5060539"/>
            <a:ext cx="1789673" cy="1698898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041363"/>
            <a:ext cx="2267743" cy="1698898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83"/>
          <a:stretch/>
        </p:blipFill>
        <p:spPr>
          <a:xfrm>
            <a:off x="5940152" y="3184558"/>
            <a:ext cx="2683408" cy="17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EucrosiaUPC" pitchFamily="18" charset="-34"/>
                <a:cs typeface="EucrosiaUPC" pitchFamily="18" charset="-34"/>
              </a:rPr>
              <a:t>การดำเนินงานในอนาคต</a:t>
            </a:r>
            <a:endParaRPr lang="en-US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1662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ปี 256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3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</a:t>
            </a:r>
            <a:endParaRPr lang="en-US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แผนการ</a:t>
            </a:r>
            <a:r>
              <a:rPr lang="th-TH" dirty="0">
                <a:latin typeface="EucrosiaUPC" pitchFamily="18" charset="-34"/>
                <a:cs typeface="EucrosiaUPC" pitchFamily="18" charset="-34"/>
              </a:rPr>
              <a:t>ติดตั้ง </a:t>
            </a:r>
            <a:r>
              <a:rPr lang="en-US" dirty="0">
                <a:latin typeface="EucrosiaUPC" pitchFamily="18" charset="-34"/>
                <a:cs typeface="EucrosiaUPC" pitchFamily="18" charset="-34"/>
              </a:rPr>
              <a:t>Public</a:t>
            </a:r>
            <a:r>
              <a:rPr lang="th-TH" dirty="0">
                <a:latin typeface="EucrosiaUPC" pitchFamily="18" charset="-34"/>
                <a:cs typeface="EucrosiaUPC" pitchFamily="18" charset="-34"/>
              </a:rPr>
              <a:t> </a:t>
            </a:r>
            <a:r>
              <a:rPr lang="en-US" dirty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>
                <a:latin typeface="EucrosiaUPC" pitchFamily="18" charset="-34"/>
                <a:cs typeface="EucrosiaUPC" pitchFamily="18" charset="-34"/>
              </a:rPr>
              <a:t>เพิ่มเติมอีก 20 จุด ครอบคลุมทุกอำเภอ (งบพัฒนาจังหวัด 2,600,000 บาท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)</a:t>
            </a:r>
            <a:endParaRPr lang="en-US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r>
              <a:rPr lang="th-TH" dirty="0">
                <a:latin typeface="EucrosiaUPC" pitchFamily="18" charset="-34"/>
                <a:cs typeface="EucrosiaUPC" pitchFamily="18" charset="-34"/>
              </a:rPr>
              <a:t>มีระบบ </a:t>
            </a:r>
            <a:r>
              <a:rPr lang="en-US" dirty="0">
                <a:latin typeface="EucrosiaUPC" pitchFamily="18" charset="-34"/>
                <a:cs typeface="EucrosiaUPC" pitchFamily="18" charset="-34"/>
              </a:rPr>
              <a:t>Alarm </a:t>
            </a:r>
            <a:r>
              <a:rPr lang="th-TH" dirty="0">
                <a:latin typeface="EucrosiaUPC" pitchFamily="18" charset="-34"/>
                <a:cs typeface="EucrosiaUPC" pitchFamily="18" charset="-34"/>
              </a:rPr>
              <a:t>เชื่อมโยงสัญญาณของ </a:t>
            </a:r>
            <a:r>
              <a:rPr lang="en-US" dirty="0">
                <a:latin typeface="EucrosiaUPC" pitchFamily="18" charset="-34"/>
                <a:cs typeface="EucrosiaUPC" pitchFamily="18" charset="-34"/>
              </a:rPr>
              <a:t>Public AED </a:t>
            </a:r>
            <a:r>
              <a:rPr lang="th-TH" dirty="0">
                <a:latin typeface="EucrosiaUPC" pitchFamily="18" charset="-34"/>
                <a:cs typeface="EucrosiaUPC" pitchFamily="18" charset="-34"/>
              </a:rPr>
              <a:t>กับศูนย์รับแจ้งเหตุและสั่งการ เพื่อความรวดเร็วในการให้ความช่วยเหลือของทีม </a:t>
            </a:r>
            <a:r>
              <a:rPr lang="en-US" dirty="0">
                <a:latin typeface="EucrosiaUPC" pitchFamily="18" charset="-34"/>
                <a:cs typeface="EucrosiaUPC" pitchFamily="18" charset="-34"/>
              </a:rPr>
              <a:t>ALS</a:t>
            </a:r>
          </a:p>
          <a:p>
            <a:pPr marL="457200" lvl="1" indent="0">
              <a:buNone/>
            </a:pPr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ปี 2564 </a:t>
            </a: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รพ.สต.ทุกแห่ง ต้องมี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สำหรับให้บริการในพื้นที่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(ปัจจุบันมี 14.89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%) </a:t>
            </a:r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pPr lvl="1"/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หน่วยกู้ชีพระดับ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FR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ทุกหน่วยต้องมีเครื่อง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(ปัจจุบันมี 25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 %)</a:t>
            </a:r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30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EucrosiaUPC" pitchFamily="18" charset="-34"/>
                <a:cs typeface="EucrosiaUPC" pitchFamily="18" charset="-34"/>
              </a:rPr>
              <a:t>ปัญหา/อุปสรรค</a:t>
            </a:r>
            <a:endParaRPr lang="en-US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1662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ไม่มีแผนสนับสนุนการจัดซื้อเครื่อง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ในระดับ รพ.สต.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ภาคเอกชนยังไม่เห็นความสำคัญของการมีเครื่อง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ในสถานประกอบการของตนเอง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การดูแลหลังการจัดซื้อใช้งบประมาณสูง เช่น ค่าแผ่นอิเล็กโทรด เมื่อใช้งาน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ไปแล้ว เป็นต้น</a:t>
            </a: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82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EucrosiaUPC" pitchFamily="18" charset="-34"/>
                <a:cs typeface="EucrosiaUPC" pitchFamily="18" charset="-34"/>
              </a:rPr>
              <a:t>แนวทางแก้ไข</a:t>
            </a:r>
            <a:endParaRPr lang="en-US" b="1" dirty="0">
              <a:latin typeface="EucrosiaUPC" pitchFamily="18" charset="-34"/>
              <a:cs typeface="EucrosiaUPC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บรรจุให้เครื่อง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เป็นอุปกรณ์พื้นฐาน สำหรับการให้บริการใน รพ.สต. ทุกแห่ง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สร้างความเข้าใจ ชี้ให้เห็นถึงความจำเป็น และเชิญชวนให้เข้าร่วมเป็นเครือข่ายในการดำเนินงานติดตั้ง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Public AED 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ในสถานประกอบการ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กำหนดในสัญญาจัดซื้อให้ดูแลเครื่องและอุปกรณ์ทั้งหมด ต่อเนื่องอย่างน้อย 3 ปี</a:t>
            </a:r>
          </a:p>
          <a:p>
            <a:r>
              <a:rPr lang="th-TH" dirty="0" smtClean="0">
                <a:latin typeface="EucrosiaUPC" pitchFamily="18" charset="-34"/>
                <a:cs typeface="EucrosiaUPC" pitchFamily="18" charset="-34"/>
              </a:rPr>
              <a:t>สร้างการรับรู้ประโยชน์ของเครื่อง </a:t>
            </a:r>
            <a:r>
              <a:rPr lang="en-US" dirty="0" smtClean="0">
                <a:latin typeface="EucrosiaUPC" pitchFamily="18" charset="-34"/>
                <a:cs typeface="EucrosiaUPC" pitchFamily="18" charset="-34"/>
              </a:rPr>
              <a:t>AED</a:t>
            </a:r>
            <a:r>
              <a:rPr lang="th-TH" dirty="0" smtClean="0">
                <a:latin typeface="EucrosiaUPC" pitchFamily="18" charset="-34"/>
                <a:cs typeface="EucrosiaUPC" pitchFamily="18" charset="-34"/>
              </a:rPr>
              <a:t> ในงานอาบน้ำแร่ แลระนอง ประจำปี 2562</a:t>
            </a: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  <a:p>
            <a:endParaRPr lang="th-TH" dirty="0">
              <a:latin typeface="EucrosiaUPC" pitchFamily="18" charset="-34"/>
              <a:cs typeface="EucrosiaUPC" pitchFamily="18" charset="-34"/>
            </a:endParaRPr>
          </a:p>
          <a:p>
            <a:endParaRPr lang="th-TH" dirty="0" smtClean="0">
              <a:latin typeface="EucrosiaUPC" pitchFamily="18" charset="-34"/>
              <a:cs typeface="EucrosiaUPC" pitchFamily="18" charset="-34"/>
            </a:endParaRPr>
          </a:p>
        </p:txBody>
      </p:sp>
      <p:pic>
        <p:nvPicPr>
          <p:cNvPr id="4098" name="Picture 2" descr="D:\ภาพ\อาบน้ำแร่แลระนอง 2562\วันที่ 1 (27 มี.ค. 62)\อาบน้ำแร่ วันที่ 1 (270362)_๑๙๐๓๓๐_00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07" y="4678655"/>
            <a:ext cx="2579939" cy="19340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ภาพ\อาบน้ำแร่แลระนอง 2562\วันที่ 2 (28 มี.ค. 62)\อาบน้ำแร่วันที่ 2 (280362)_๑๙๐๓๓๐_00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22143"/>
            <a:ext cx="1534636" cy="2047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ภาพ\อาบน้ำแร่แลระนอง 2562\วันที่ 1 (27 มี.ค. 62)\อาบน้ำแร่ วันที่ 1 (270362)_190328_000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216" y="4571908"/>
            <a:ext cx="1584176" cy="2113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24625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587</Words>
  <Application>Microsoft Office PowerPoint</Application>
  <PresentationFormat>นำเสนอทางหน้าจอ (4:3)</PresentationFormat>
  <Paragraphs>118</Paragraphs>
  <Slides>9</Slides>
  <Notes>4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ชุดรูปแบบของ Office</vt:lpstr>
      <vt:lpstr>Public AED @Ranong “มาระนองปลอดภัย  มั่นใจด้วย Public AED”</vt:lpstr>
      <vt:lpstr>ที่มาของการดำเนินงาน</vt:lpstr>
      <vt:lpstr>การดำเนินงานปัจจุบัน (ส่วนราชการ)</vt:lpstr>
      <vt:lpstr>เที่ยวระนองปลอดภัย มั่นใจด้วยเครื่องกระตุกหัวใจ (Public AED)</vt:lpstr>
      <vt:lpstr>การดำเนินงานปัจจุบัน (ภาคเอกชน)</vt:lpstr>
      <vt:lpstr>การดำเนินงานปัจจุบัน (ภาคเอกชน)</vt:lpstr>
      <vt:lpstr>การดำเนินงานในอนาคต</vt:lpstr>
      <vt:lpstr>ปัญหา/อุปสรรค</vt:lpstr>
      <vt:lpstr>แนวทางแก้ไข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AED @Ranong “มาระนองปลอดภัย มั่นใจด้วย Public AED”</dc:title>
  <dc:creator>Windows User</dc:creator>
  <cp:lastModifiedBy>Admin</cp:lastModifiedBy>
  <cp:revision>20</cp:revision>
  <cp:lastPrinted>2019-04-17T13:17:41Z</cp:lastPrinted>
  <dcterms:created xsi:type="dcterms:W3CDTF">2019-04-17T08:54:19Z</dcterms:created>
  <dcterms:modified xsi:type="dcterms:W3CDTF">2019-04-18T02:03:51Z</dcterms:modified>
</cp:coreProperties>
</file>