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1" r:id="rId4"/>
    <p:sldId id="260" r:id="rId5"/>
    <p:sldId id="262" r:id="rId6"/>
    <p:sldId id="263" r:id="rId7"/>
    <p:sldId id="266" r:id="rId8"/>
    <p:sldId id="265" r:id="rId9"/>
    <p:sldId id="267" r:id="rId10"/>
    <p:sldId id="257" r:id="rId11"/>
    <p:sldId id="268" r:id="rId12"/>
    <p:sldId id="278" r:id="rId13"/>
    <p:sldId id="279" r:id="rId14"/>
    <p:sldId id="280" r:id="rId15"/>
    <p:sldId id="281" r:id="rId16"/>
    <p:sldId id="282" r:id="rId17"/>
    <p:sldId id="283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5" r:id="rId26"/>
    <p:sldId id="277" r:id="rId2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412" autoAdjust="0"/>
  </p:normalViewPr>
  <p:slideViewPr>
    <p:cSldViewPr>
      <p:cViewPr>
        <p:scale>
          <a:sx n="100" d="100"/>
          <a:sy n="100" d="100"/>
        </p:scale>
        <p:origin x="-516" y="16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3F4E7-0BEF-4E43-A7A7-64A236415204}" type="datetimeFigureOut">
              <a:rPr lang="th-TH" smtClean="0"/>
              <a:t>09/11/62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BC433-E5D0-47BA-8B1E-DB4A68C1833B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BC433-E5D0-47BA-8B1E-DB4A68C1833B}" type="slidenum">
              <a:rPr lang="th-TH" smtClean="0"/>
              <a:t>12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8835-6E88-4354-AF96-4156A40D1A26}" type="datetimeFigureOut">
              <a:rPr lang="th-TH" smtClean="0"/>
              <a:pPr/>
              <a:t>09/11/62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1E7A-C319-4D85-94E9-23C5AD3A5EF8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71472" y="357167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วาระจังหวัด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500034" y="1357298"/>
            <a:ext cx="8215370" cy="485778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การดูแลสุขภาพผู้สูงอายุ</a:t>
            </a:r>
          </a:p>
          <a:p>
            <a:pPr algn="l">
              <a:buFont typeface="Arial" pitchFamily="34" charset="0"/>
              <a:buChar char="•"/>
            </a:pP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ความปลอดภัยจากสารเคมีกำจัดศัตรูพืช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NCD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งานสุขภาพจิต</a:t>
            </a:r>
            <a:endParaRPr lang="en-US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ยุทธศาสตร์การขับเคลื่อนงานสาธารณสุขจังหวัดชุมพร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PP+P Excellence</a:t>
            </a:r>
          </a:p>
          <a:p>
            <a:r>
              <a:rPr lang="en-US" dirty="0" smtClean="0"/>
              <a:t>Service Excellence</a:t>
            </a:r>
          </a:p>
          <a:p>
            <a:r>
              <a:rPr lang="en-US" dirty="0" smtClean="0"/>
              <a:t>People Excellence</a:t>
            </a:r>
          </a:p>
          <a:p>
            <a:r>
              <a:rPr lang="en-US" dirty="0" smtClean="0"/>
              <a:t>Government Excellence</a:t>
            </a:r>
            <a:endParaRPr lang="th-T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ตัวชี้วัด</a:t>
            </a:r>
            <a:r>
              <a:rPr lang="th-TH" dirty="0"/>
              <a:t> </a:t>
            </a:r>
            <a:r>
              <a:rPr lang="th-TH" dirty="0" smtClean="0"/>
              <a:t>ที่ 1-10</a:t>
            </a: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357158" y="1214425"/>
          <a:ext cx="8501122" cy="535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572428"/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ตัวชี้วัดที่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รายการตัวชี้วัด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อัตราส่วนการตายมารดาไทยต่อการเกิดมีชีพแสนคน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ร้อยละของเด็กอายุ 0-5 ปี</a:t>
                      </a:r>
                      <a:r>
                        <a:rPr lang="th-TH" sz="20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ทั้งหมดตามช่วงอายุที่กำหนดมีพัฒนาการสมวัย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3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ร้อยละของเด็กอายุ0-5 ป สูงดีสมส่วน และส่วนสูงเฉลี่ยที่อายุ 5 ป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4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เด็กไทยมีระดับสติปัญญาเฉลี่ยไม่ต่ำกว่า 100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5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ร้อยละของเด็กอายุ 6-14 ปี สูงดีสมส่วน 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6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อัตราการคลอดมีชีพในหญิงอายุ 15-19 ปี 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7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ร้อยละของผู้สูงอายุที่มีภาวะพึ่งพิงได้รับการดูแลตาม </a:t>
                      </a:r>
                      <a:r>
                        <a:rPr lang="en-US" sz="2000" dirty="0" smtClean="0"/>
                        <a:t>Care Plan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8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ร้อยละของประชากรสูงอายุที่มีพฤติกรรมสุขภาพที่พึงประสงค์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9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ร้อยละของ</a:t>
                      </a:r>
                      <a:r>
                        <a:rPr lang="th-TH" sz="2000" b="1" dirty="0" smtClean="0"/>
                        <a:t>ตำบล</a:t>
                      </a:r>
                      <a:r>
                        <a:rPr lang="th-TH" sz="2000" dirty="0" smtClean="0"/>
                        <a:t>ที่มีระบบการส่งเสริมสุขภาพดูแลผู้สูงอายุระ ยะยาว (</a:t>
                      </a:r>
                      <a:r>
                        <a:rPr lang="en-US" sz="2000" dirty="0" smtClean="0"/>
                        <a:t>Long Term Care) </a:t>
                      </a:r>
                      <a:r>
                        <a:rPr lang="th-TH" sz="2000" dirty="0" smtClean="0"/>
                        <a:t>ในชุมชนผ่านเกณฑ์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10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จำนวนครอบครัวไทยมีความรอบรู้สุขภาพเรื่องกิจกรรมทางกาย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ตัวชี้วัด</a:t>
            </a:r>
            <a:r>
              <a:rPr lang="th-TH" dirty="0"/>
              <a:t> </a:t>
            </a:r>
            <a:r>
              <a:rPr lang="th-TH" dirty="0" smtClean="0"/>
              <a:t>ที่ 11-20</a:t>
            </a: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357158" y="928670"/>
          <a:ext cx="8501122" cy="563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572428"/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ตัวชี้วัดที่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รายการตัวชี้วัด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ร้อยละของอำเภอผ่านเกณฑ์การประเมินการพัฒนาคุณภาพชีวิตที่มีคุณภาพ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12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ระดับความสำเร็จในการจัดการภาวะฉุกเฉินทางสาธารณสุข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ของหน่วยงาน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ระดับจังหวัด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ร้อยละการตรวจติดตามกลุ่มสงสัยป่วยโรคเบาหวานและ/หรือความดันโลหิตสูง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14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ร้อยละของจังหวัดมีการขับเคลื่อนมาตรการยุติการใช้สารเคมีทางการเกษตร ที่มีอันตรายสูรวมกับหน่วยงานที่เกี่ยวข้องในระดับส่วนกลาง และภูมิภาค อย่างน้อย จังหวัดละ 1 เรื่อง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15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ร้อยละของจังหวัดมีระบบรับแจ้งข่าว การใช้/ป่วยจากการสัมผัสสารเคมีทางการเกษตร 3 ชนิด (พา</a:t>
                      </a:r>
                      <a:r>
                        <a:rPr lang="th-TH" sz="16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ราควอต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6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คลอร์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ไพริ</a:t>
                      </a:r>
                      <a:r>
                        <a:rPr lang="th-TH" sz="16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ฟอส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16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ไกลโฟเสต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) โดยประชาชน/</a:t>
                      </a:r>
                      <a:r>
                        <a:rPr lang="th-TH" sz="16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อส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ม. ผ่าน </a:t>
                      </a:r>
                      <a:r>
                        <a:rPr lang="en-US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Mobile Application 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สู่หน่วยบริการ (คลินิกสารเคมีเกษตร/คลินิกโรคจากการทำงาน)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16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ร้อยละของจังหวัดมีการจัดทำฐานข้อมูลอาชีวอนามัยและสิ่งแวดล้อม (</a:t>
                      </a:r>
                      <a:r>
                        <a:rPr lang="en-US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Occupational and Environmental Health Profile : OEHP) 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ด้านเกษตรกรรม และมีการรายงาน การเจ็บป่วยหรือเสียชีวิตจากสารเคมีทางการเกษตร (รหัสโรค </a:t>
                      </a:r>
                      <a:r>
                        <a:rPr lang="en-US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T60)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17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ร้อยละของผลิตภัณฑ์สุขภาพกลุ่มเสี่ยงที่ได้รับการตรวจสอบได้มาตรฐานตามเกณฑ์ที่ กำหนด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18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ร้อยละของโรงพยาบาลที่พัฒนาอนามัยสิ่งแวดล้อมได้ตามเกณฑ์</a:t>
                      </a:r>
                      <a:r>
                        <a:rPr lang="th-TH" sz="16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GREEN&amp;CLEAN Hospital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19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ร้อยละของจังหวัดมีระบบจัดการ</a:t>
                      </a:r>
                      <a:r>
                        <a:rPr lang="th-TH" sz="160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ป้จจัย</a:t>
                      </a: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เสี่ยงด้านสิ่งแวดล้อมที่ส่งผลกระทบต่อสุขภาพ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ร้อยละหน่วยบริการปฐมภูมิและเครือข่ายหน่วยบริการปฐมภูมิ ที่เปิดดำเนินการในพื้นที่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ตัวชี้วัด</a:t>
            </a:r>
            <a:r>
              <a:rPr lang="th-TH" dirty="0"/>
              <a:t> </a:t>
            </a:r>
            <a:r>
              <a:rPr lang="th-TH" dirty="0" smtClean="0"/>
              <a:t>ที่ 21-30</a:t>
            </a: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357158" y="928670"/>
          <a:ext cx="8501122" cy="544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572428"/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ตัวชี้วัดที่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รายการตัวชี้วัด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21</a:t>
                      </a:r>
                    </a:p>
                    <a:p>
                      <a:pPr algn="ctr"/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ร้อยละของประชาชนในอำเภอที่เป็นที่ตั้งของ รพศ./</a:t>
                      </a:r>
                      <a:r>
                        <a:rPr lang="th-TH" sz="1600" dirty="0" err="1" smtClean="0"/>
                        <a:t>รพท.</a:t>
                      </a:r>
                      <a:r>
                        <a:rPr lang="th-TH" sz="1600" dirty="0" smtClean="0"/>
                        <a:t> มีแพทย์เวชศาสตร์ครอบครัว หรือแพทย์ที่ผ่านการอบรมและคณะผู้ให้บริการสุขภาพปฐมภูมิดูแลด้วยหลักเวชศาสตร์ครอบครัว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22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ร้อยละของผู้ป่วย กลุ่มเป้าหมายที่</a:t>
                      </a:r>
                      <a:r>
                        <a:rPr lang="th-TH" sz="1600" dirty="0" err="1" smtClean="0"/>
                        <a:t>เด็รับ</a:t>
                      </a:r>
                      <a:r>
                        <a:rPr lang="th-TH" sz="1600" dirty="0" smtClean="0"/>
                        <a:t>การดูแลจาก </a:t>
                      </a:r>
                      <a:r>
                        <a:rPr lang="th-TH" sz="1600" dirty="0" err="1" smtClean="0"/>
                        <a:t>อส</a:t>
                      </a:r>
                      <a:r>
                        <a:rPr lang="th-TH" sz="1600" dirty="0" smtClean="0"/>
                        <a:t>ม. หมอประจำบ้านมีคุณภาพ ชีวิตที่ดี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23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จำนวน </a:t>
                      </a:r>
                      <a:r>
                        <a:rPr lang="th-TH" sz="1600" dirty="0" err="1" smtClean="0"/>
                        <a:t>อส</a:t>
                      </a:r>
                      <a:r>
                        <a:rPr lang="th-TH" sz="1600" dirty="0" smtClean="0"/>
                        <a:t>ม. ที่ได้รับการพัฒนาเป็น </a:t>
                      </a:r>
                      <a:r>
                        <a:rPr lang="th-TH" sz="1600" dirty="0" err="1" smtClean="0"/>
                        <a:t>อส</a:t>
                      </a:r>
                      <a:r>
                        <a:rPr lang="th-TH" sz="1600" dirty="0" smtClean="0"/>
                        <a:t>ม. หมอประจำบ้าน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24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ร้อยละอัตราตายของผู้ป่วยโรคหลอดเลือดสมองและระยะเวลาที่ได้รับการรักษาที่ เหมาะสม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25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อัตราความสำเร็จของการรักษาวัณโรคปอดรายใหม่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26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ร้อยละของโรงพยาบาลที่ใช่ยาอย่างสมเหตุผล (</a:t>
                      </a:r>
                      <a:r>
                        <a:rPr lang="en-US" sz="1600" dirty="0" smtClean="0"/>
                        <a:t>RDU) 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27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ร้อยละของโรงพยาบาลที่มีระบบจัดการการดื้อยาต้านจุลชีพอย่าง</a:t>
                      </a:r>
                      <a:r>
                        <a:rPr lang="th-TH" sz="1600" dirty="0" err="1" smtClean="0"/>
                        <a:t>บูรณา</a:t>
                      </a:r>
                      <a:r>
                        <a:rPr lang="th-TH" sz="1600" dirty="0" smtClean="0"/>
                        <a:t>การ (</a:t>
                      </a:r>
                      <a:r>
                        <a:rPr lang="en-US" sz="1600" dirty="0" smtClean="0"/>
                        <a:t>AMR)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28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ร้อยละการส่งต่อผู้ป่วยนอกเขตสุขภาพลดลง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29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อัตราตายทารกแรกเกิด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30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ร้อยละการบรรเทาอาการปวดและจัดการอาการต่างๆ ด้วย </a:t>
                      </a:r>
                      <a:r>
                        <a:rPr lang="en-US" sz="1600" dirty="0" err="1" smtClean="0"/>
                        <a:t>Opioid</a:t>
                      </a:r>
                      <a:r>
                        <a:rPr lang="en-US" sz="1600" dirty="0" smtClean="0"/>
                        <a:t> </a:t>
                      </a:r>
                      <a:r>
                        <a:rPr lang="th-TH" sz="1600" dirty="0" smtClean="0"/>
                        <a:t>ในผู้ป่วย ประคับประคองระยะท้ายอย่างมีคุณภาพ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ตัวชี้วัด</a:t>
            </a:r>
            <a:r>
              <a:rPr lang="th-TH" dirty="0"/>
              <a:t> </a:t>
            </a:r>
            <a:r>
              <a:rPr lang="th-TH" dirty="0" smtClean="0"/>
              <a:t>ที่ 31-40</a:t>
            </a: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357158" y="928670"/>
          <a:ext cx="8501122" cy="544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572428"/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ตัวชี้วัดที่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รายการตัวชี้วัด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31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ร้อยละของผู้ป่วยนอกทั้งหมดที่ได้รับบริการตรวจ วินิจฉัย รักษาโรค และฟื้นฟูสภาพด้วย ศาสตร์การแพทย์แผนไทยและการแพทย์ทางเลือก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32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ร้อยละของผู้ป่วยโรคซึมเศร้าเข้าถึงบริการสุขภาพจิต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33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อัตราการฆ่าตัวตายสำเร็จ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34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อัตราตายผู้ป่วยติดเชื้อในกระแสเลือดแบบรุนแรงชนิด </a:t>
                      </a:r>
                      <a:r>
                        <a:rPr lang="en-US" sz="1600" dirty="0" smtClean="0"/>
                        <a:t>community-acquired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35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ร้อยละของโรงพยาบาลที่มีทีม </a:t>
                      </a:r>
                      <a:r>
                        <a:rPr lang="en-US" sz="1600" dirty="0" err="1" smtClean="0"/>
                        <a:t>Refracture</a:t>
                      </a:r>
                      <a:r>
                        <a:rPr lang="en-US" sz="1600" dirty="0" smtClean="0"/>
                        <a:t> Prevention </a:t>
                      </a:r>
                      <a:r>
                        <a:rPr lang="th-TH" sz="1600" dirty="0" smtClean="0"/>
                        <a:t>ในโรงพยาบาลตั้งแต่ระดับ </a:t>
                      </a:r>
                      <a:r>
                        <a:rPr lang="en-US" sz="1600" dirty="0" smtClean="0"/>
                        <a:t>M 1 </a:t>
                      </a:r>
                      <a:r>
                        <a:rPr lang="th-TH" sz="1600" dirty="0" smtClean="0"/>
                        <a:t>ขึ้น ไป ที่มีแพทย์</a:t>
                      </a:r>
                      <a:r>
                        <a:rPr lang="th-TH" sz="1600" dirty="0" err="1" smtClean="0"/>
                        <a:t>ออร์โธปิดิกส์</a:t>
                      </a:r>
                      <a:r>
                        <a:rPr lang="th-TH" sz="1600" dirty="0" smtClean="0"/>
                        <a:t>เพิ่มขึ้น ให้ได้อย่างน้อย 1 ทีมต่อ 1 เขตสุขภาพ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36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อัตราตายของผู้ป่วยโรคกล้ามเนื้อหัวใจตายเฉียบพลันชนิด </a:t>
                      </a:r>
                      <a:r>
                        <a:rPr lang="en-US" sz="1600" dirty="0" smtClean="0"/>
                        <a:t>STEMI </a:t>
                      </a:r>
                      <a:r>
                        <a:rPr lang="th-TH" sz="1600" dirty="0" smtClean="0"/>
                        <a:t>และการให้การรักษา ตามมาตรฐานเวลาที่กำหนด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37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ร้อยละผู้ป่วยมะเร็ง 5 อันดับแรกได้รับการรักษาภายในระยะเวลาที่กำหนด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38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ร้อยละของผู้ป่วย </a:t>
                      </a:r>
                      <a:r>
                        <a:rPr lang="en-US" sz="1600" dirty="0" smtClean="0"/>
                        <a:t>CKD </a:t>
                      </a:r>
                      <a:r>
                        <a:rPr lang="th-TH" sz="1600" dirty="0" smtClean="0"/>
                        <a:t>ที่มีอัตราการลดลงของ </a:t>
                      </a:r>
                      <a:r>
                        <a:rPr lang="en-US" sz="1600" dirty="0" err="1" smtClean="0"/>
                        <a:t>eGFR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38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ร้อยละผู้ป่วยต้อกระจกชนิดบอด (</a:t>
                      </a:r>
                      <a:r>
                        <a:rPr lang="en-US" sz="1600" dirty="0" smtClean="0"/>
                        <a:t>Blinding Cataract) </a:t>
                      </a:r>
                      <a:r>
                        <a:rPr lang="th-TH" sz="1600" dirty="0" smtClean="0"/>
                        <a:t>ได้รับการผ่าตัดภายใน 30 วัน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40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อัตราส่วนของจำนวนผู้ยินยอมบริจาคอวัยวะจากผู้ป่วยสมองตาย ต่อจำนวนผู้ป่วย เสียชีวิตในโรงพยาบาล (โรงพยาบาล </a:t>
                      </a:r>
                      <a:r>
                        <a:rPr lang="en-US" sz="1600" dirty="0" smtClean="0"/>
                        <a:t>A, S)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ตัวชี้วัด</a:t>
            </a:r>
            <a:r>
              <a:rPr lang="th-TH" dirty="0"/>
              <a:t> </a:t>
            </a:r>
            <a:r>
              <a:rPr lang="th-TH" dirty="0" smtClean="0"/>
              <a:t>ที่ 41-50</a:t>
            </a: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357158" y="928670"/>
          <a:ext cx="8501122" cy="535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572428"/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ตัวชี้วัดที่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รายการตัวชี้วัด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41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ร้อยละของผู้ป่วย</a:t>
                      </a:r>
                      <a:r>
                        <a:rPr lang="th-TH" sz="1600" dirty="0" err="1" smtClean="0"/>
                        <a:t>ยาเสพติด</a:t>
                      </a:r>
                      <a:r>
                        <a:rPr lang="th-TH" sz="1600" dirty="0" smtClean="0"/>
                        <a:t>เข้ารับการบำบัดรักษา และ ติดตามดูแลอย่างต่อเนื่อง 1 ปี (</a:t>
                      </a:r>
                      <a:r>
                        <a:rPr lang="en-US" sz="1600" dirty="0" smtClean="0"/>
                        <a:t>Retention Rate)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42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ร้อยละของผู้ป่วย</a:t>
                      </a:r>
                      <a:r>
                        <a:rPr lang="th-TH" sz="1600" dirty="0" err="1" smtClean="0"/>
                        <a:t>ยาเสพติด</a:t>
                      </a:r>
                      <a:r>
                        <a:rPr lang="th-TH" sz="1600" dirty="0" smtClean="0"/>
                        <a:t>กลุ่มเสี่ยงก่อความรุนแรงได้รับการประเมิน บำบัดรักษาและ ติดตามดูแลช่วยเหลือตามระดับความรุนแรง อย่างต่อเนื่อง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43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ร้อยละของโรงพยาบาลระดับ </a:t>
                      </a:r>
                      <a:r>
                        <a:rPr lang="en-US" sz="1600" dirty="0" smtClean="0"/>
                        <a:t>M </a:t>
                      </a:r>
                      <a:r>
                        <a:rPr lang="th-TH" sz="1600" dirty="0" smtClean="0"/>
                        <a:t>และ </a:t>
                      </a:r>
                      <a:r>
                        <a:rPr lang="en-US" sz="1600" dirty="0" smtClean="0"/>
                        <a:t>F </a:t>
                      </a:r>
                      <a:r>
                        <a:rPr lang="th-TH" sz="1600" dirty="0" smtClean="0"/>
                        <a:t>ในจังหวัดที่ให้การบริบาลฟื้นสภาพระยะกลาง แบบผู้ป่วยใน (</a:t>
                      </a:r>
                      <a:r>
                        <a:rPr lang="en-US" sz="1600" dirty="0" smtClean="0"/>
                        <a:t>intermediate bed/ward)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44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ร้อยละของผู้ป่วยที่เข้ารับการผ่าตัด </a:t>
                      </a:r>
                      <a:r>
                        <a:rPr lang="en-US" sz="1600" dirty="0" smtClean="0"/>
                        <a:t>One Day Surgery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45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จำนวนคลินิกการให้บริการกัญชาทางการแพทย์แผนปัจจุบันและแพทย์แผนไทย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46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อัตราการเสียชีวิตของผู้ป่วยวิกฤตฉุกเฉิน (</a:t>
                      </a:r>
                      <a:r>
                        <a:rPr lang="en-US" sz="1600" dirty="0" smtClean="0"/>
                        <a:t>triage level 1) </a:t>
                      </a:r>
                      <a:r>
                        <a:rPr lang="th-TH" sz="1600" dirty="0" smtClean="0"/>
                        <a:t>ภายใน 24 ชั่วโมง ใน โรงพยาบาลระดับ </a:t>
                      </a:r>
                      <a:r>
                        <a:rPr lang="en-US" sz="1600" dirty="0" smtClean="0"/>
                        <a:t>A, S, M1 (</a:t>
                      </a:r>
                      <a:r>
                        <a:rPr lang="th-TH" sz="1600" dirty="0" smtClean="0"/>
                        <a:t>ทั้งที่ </a:t>
                      </a:r>
                      <a:r>
                        <a:rPr lang="en-US" sz="1600" dirty="0" smtClean="0"/>
                        <a:t>ER </a:t>
                      </a:r>
                      <a:r>
                        <a:rPr lang="th-TH" sz="1600" dirty="0" smtClean="0"/>
                        <a:t>และ </a:t>
                      </a:r>
                      <a:r>
                        <a:rPr lang="en-US" sz="1600" dirty="0" smtClean="0"/>
                        <a:t>Admit)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47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ร้อยละของประชากรเข้าถึงบริการการแพทย์ฉุกเฉิน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48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ร้อยละของโรงพยาบาลศูนย์ผ่านเกณฑ์ </a:t>
                      </a:r>
                      <a:r>
                        <a:rPr lang="en-US" sz="1600" dirty="0" smtClean="0"/>
                        <a:t>ER </a:t>
                      </a:r>
                      <a:r>
                        <a:rPr lang="th-TH" sz="1600" dirty="0" smtClean="0"/>
                        <a:t>คุณภาพ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49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จำนวนผู้ป่วยที่ไม่ฉุกเฉินในห้องฉุกเฉินระดับ 4 และ 5 (</a:t>
                      </a:r>
                      <a:r>
                        <a:rPr lang="en-US" sz="1600" dirty="0" smtClean="0"/>
                        <a:t>Non trauma) </a:t>
                      </a:r>
                      <a:r>
                        <a:rPr lang="th-TH" sz="1600" dirty="0" smtClean="0"/>
                        <a:t>ลดลง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50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ร้อยละของจังหวัดเป้าหมายที่มีหน่วยบริการตั้งอยู่ในพื้นที่เกาะมีการจัดระบบบริการ สุขภาพสำหรับการท่องเที่ยวทางทะเลที่มีประสิทธิภาพ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ตัวชี้วัด</a:t>
            </a:r>
            <a:r>
              <a:rPr lang="th-TH" dirty="0"/>
              <a:t> </a:t>
            </a:r>
            <a:r>
              <a:rPr lang="th-TH" dirty="0" smtClean="0"/>
              <a:t>ที่ 51-60</a:t>
            </a: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357158" y="928670"/>
          <a:ext cx="8501122" cy="535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572428"/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ตัวชี้วัดที่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รายการตัวชี้วัด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51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ร้อยละที่เพิ่มขึ้นของรายได้จากการท่องเที่ยวเชิงสุขภาพ ความงาม และแพทย์แผนไทย 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52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ระดับความสำเร็จของเขตสุขภาพที่มีการบริหารจัดการระบบการผลิตและพัฒนากำลังคน ได้ตามเกณฑ์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53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ร้อยละของเขตสุขภาพที่มีการบริหารจัดการกำลังคนที่มีประสิทธิภาพ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54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ร้อยละของหน่วยงานในสังกัดกระทรวงสาธารณสุขผ่านเกณฑ์การประเมิน </a:t>
                      </a:r>
                      <a:r>
                        <a:rPr lang="en-US" sz="1600" dirty="0" smtClean="0"/>
                        <a:t>ITA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55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ร้อยละความสำเร็จของส่วนราชการในสังกัดสำนักงานปลัดกระทรวงสาธารณสุขที่ ดำเนินการพัฒนาคุณภาพการบริหารจัดการภาครัฐผ่านเกณฑ์ที่กำหนด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56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ร้อยละของโรงพยาบาลสังกัดกระทรวงสาธารณสุขมีคุณภาพมาตรฐานผ่านการรับรอง </a:t>
                      </a:r>
                      <a:r>
                        <a:rPr lang="en-US" sz="1600" dirty="0" smtClean="0"/>
                        <a:t>HA </a:t>
                      </a:r>
                      <a:r>
                        <a:rPr lang="th-TH" sz="1600" dirty="0" smtClean="0"/>
                        <a:t>ขั้น 3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57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 รพ.สต.ที่ผ่านเกณฑ์การพัฒนาคุณภาพ รพ.สต. ติดดาว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58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จำนวนองค์กรแห่งความสุขที่มีคุณภาพมาตรฐาน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59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ร้อยละของจังหวัดที่ผ่านเกณฑ์คุณภาพข้อมูล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60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ร้อยละของหน่วยบริการที่เป็น </a:t>
                      </a:r>
                      <a:r>
                        <a:rPr lang="en-US" sz="1600" dirty="0" smtClean="0"/>
                        <a:t>Smart Hospital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ตัวชี้วัด</a:t>
            </a:r>
            <a:r>
              <a:rPr lang="th-TH" dirty="0"/>
              <a:t> </a:t>
            </a:r>
            <a:r>
              <a:rPr lang="th-TH" dirty="0" smtClean="0"/>
              <a:t>ที่ 61-67</a:t>
            </a: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357158" y="928670"/>
          <a:ext cx="8501122" cy="389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572428"/>
              </a:tblGrid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ตัวชี้วัดที่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รายการตัวชี้วัด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61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จำนวนโรงพยาบาลมีบริการรับยาที่ร้านยา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62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ความแตกต่างอัตราการใช้สิทธิ (</a:t>
                      </a:r>
                      <a:r>
                        <a:rPr lang="en-US" sz="1600" dirty="0" smtClean="0"/>
                        <a:t>compliance rate) </a:t>
                      </a:r>
                      <a:r>
                        <a:rPr lang="th-TH" sz="1600" dirty="0" smtClean="0"/>
                        <a:t>เมื่อไปใช้บริการผู้ป่วยใน (</a:t>
                      </a:r>
                      <a:r>
                        <a:rPr lang="en-US" sz="1600" dirty="0" smtClean="0"/>
                        <a:t>IP) </a:t>
                      </a:r>
                      <a:r>
                        <a:rPr lang="th-TH" sz="1600" dirty="0" smtClean="0"/>
                        <a:t>ของผู้มีสิทธิใน 3 ระบบ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63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ระดับความสำเร็จของการจัดทำสิทธิประโยชน์กลางผู้ป่วยในของระบบหลักประกัน สุขภาพ 3 ระบบ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64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ร้อยละของหน่วยบริการที่ประสบภาวะวิกฤติทางการเงิน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65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จำนวนนวัตกรรม หรือเทคโนโลยีสุขภาพที่คิดค้นใหม่ หรือที่พัฒนาต่อยอด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66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ร้อยละของเขตสุขภาพมีการพัฒนาระบบบริหารจัดการที่มีประสิทธิภาพ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48707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67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ร้อยละของกฎหมายที่ควรปรับปรุงได้รับการแก้ไข และมีการบังคับใช้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Gantt’s chart </a:t>
            </a:r>
            <a:r>
              <a:rPr lang="th-TH" sz="2800" dirty="0" smtClean="0"/>
              <a:t>ในการวางแผน/ลำดับ/ติดตาม (ราย</a:t>
            </a:r>
            <a:r>
              <a:rPr lang="th-TH" sz="2800" dirty="0" err="1" smtClean="0"/>
              <a:t>ไตรมาส</a:t>
            </a:r>
            <a:r>
              <a:rPr lang="th-TH" sz="2800" dirty="0" smtClean="0"/>
              <a:t>/ปีงบประมาณ)</a:t>
            </a:r>
            <a:endParaRPr lang="th-TH" sz="2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value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M: Mastery</a:t>
            </a:r>
          </a:p>
          <a:p>
            <a:r>
              <a:rPr lang="en-US" dirty="0" smtClean="0"/>
              <a:t>O: Originality</a:t>
            </a:r>
          </a:p>
          <a:p>
            <a:r>
              <a:rPr lang="en-US" dirty="0" smtClean="0"/>
              <a:t>P: People Center Approach</a:t>
            </a:r>
          </a:p>
          <a:p>
            <a:r>
              <a:rPr lang="en-US" dirty="0" smtClean="0"/>
              <a:t>H: </a:t>
            </a:r>
            <a:r>
              <a:rPr lang="en-US" dirty="0" err="1" smtClean="0"/>
              <a:t>Huminit</a:t>
            </a:r>
            <a:r>
              <a:rPr lang="en-US" dirty="0" smtClean="0"/>
              <a:t> ??????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การดูแลสุขภาพผู้สูงอายุ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8596" y="2143116"/>
            <a:ext cx="8229600" cy="1143000"/>
          </a:xfrm>
        </p:spPr>
        <p:txBody>
          <a:bodyPr/>
          <a:lstStyle/>
          <a:p>
            <a:r>
              <a:rPr lang="en-US" dirty="0" smtClean="0"/>
              <a:t>Key Of Success</a:t>
            </a:r>
            <a:endParaRPr lang="th-T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1.Customer Focus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1.1 Internal Customers</a:t>
            </a:r>
          </a:p>
          <a:p>
            <a:r>
              <a:rPr lang="en-US" dirty="0" smtClean="0"/>
              <a:t>positive motivation3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- </a:t>
            </a:r>
            <a:r>
              <a:rPr lang="th-TH" dirty="0" smtClean="0"/>
              <a:t>เยี่ยมเสริมพลัง</a:t>
            </a:r>
          </a:p>
          <a:p>
            <a:pPr>
              <a:buNone/>
            </a:pPr>
            <a:r>
              <a:rPr lang="th-TH" dirty="0"/>
              <a:t>	</a:t>
            </a:r>
            <a:r>
              <a:rPr lang="th-TH" dirty="0" smtClean="0"/>
              <a:t>	- เวทีแสดงผลงาน</a:t>
            </a:r>
          </a:p>
          <a:p>
            <a:pPr>
              <a:buNone/>
            </a:pPr>
            <a:r>
              <a:rPr lang="th-TH" dirty="0"/>
              <a:t>	</a:t>
            </a:r>
            <a:r>
              <a:rPr lang="th-TH" dirty="0" smtClean="0"/>
              <a:t>	- การประกวด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- </a:t>
            </a:r>
            <a:r>
              <a:rPr lang="th-TH" dirty="0" smtClean="0"/>
              <a:t>สื่อสร้างสรรค์</a:t>
            </a:r>
          </a:p>
          <a:p>
            <a:r>
              <a:rPr lang="en-US" dirty="0" smtClean="0"/>
              <a:t>Engagement ?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- </a:t>
            </a:r>
            <a:r>
              <a:rPr lang="th-TH" dirty="0" smtClean="0"/>
              <a:t>บ้านพัก (สวยงาม/ปลอดภัย/เพียงพอ)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1.Customer Focus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1.2 External Customers</a:t>
            </a:r>
          </a:p>
          <a:p>
            <a:r>
              <a:rPr lang="th-TH" dirty="0" smtClean="0"/>
              <a:t>กรรมการบริหารภาคประชาชน (รพ.สต./</a:t>
            </a:r>
            <a:r>
              <a:rPr lang="th-TH" dirty="0" err="1" smtClean="0"/>
              <a:t>รพช.</a:t>
            </a:r>
            <a:r>
              <a:rPr lang="th-TH" dirty="0" smtClean="0"/>
              <a:t> / </a:t>
            </a:r>
            <a:r>
              <a:rPr lang="th-TH" dirty="0" err="1" smtClean="0"/>
              <a:t>รพท.</a:t>
            </a:r>
            <a:r>
              <a:rPr lang="th-TH" dirty="0" smtClean="0"/>
              <a:t>)</a:t>
            </a:r>
          </a:p>
          <a:p>
            <a:r>
              <a:rPr lang="th-TH" dirty="0" smtClean="0"/>
              <a:t>สำรวจความต้องการและความคาดหวังของประชาชน</a:t>
            </a:r>
          </a:p>
          <a:p>
            <a:pPr>
              <a:buNone/>
            </a:pPr>
            <a:r>
              <a:rPr lang="th-TH" dirty="0" smtClean="0"/>
              <a:t>			 -  </a:t>
            </a:r>
            <a:r>
              <a:rPr lang="en-US" dirty="0" smtClean="0"/>
              <a:t>Ana ???????</a:t>
            </a:r>
          </a:p>
          <a:p>
            <a:pPr>
              <a:buNone/>
            </a:pPr>
            <a:r>
              <a:rPr lang="en-US" dirty="0" smtClean="0"/>
              <a:t>			- Descriptive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Internal Customers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2.1 </a:t>
            </a:r>
            <a:r>
              <a:rPr lang="en-US" dirty="0" smtClean="0"/>
              <a:t>Backup Office</a:t>
            </a:r>
          </a:p>
          <a:p>
            <a:r>
              <a:rPr lang="en-US" dirty="0" smtClean="0"/>
              <a:t>CFO Cup.</a:t>
            </a:r>
          </a:p>
          <a:p>
            <a:r>
              <a:rPr lang="th-TH" dirty="0" smtClean="0"/>
              <a:t>วิเคราะห์การเงินใน </a:t>
            </a:r>
            <a:r>
              <a:rPr lang="en-US" dirty="0" smtClean="0"/>
              <a:t>Cup. </a:t>
            </a:r>
            <a:r>
              <a:rPr lang="th-TH" dirty="0" smtClean="0"/>
              <a:t>(รายรับ/รายจ่าย)</a:t>
            </a:r>
          </a:p>
          <a:p>
            <a:r>
              <a:rPr lang="th-TH" dirty="0" smtClean="0"/>
              <a:t>ศูนย์จัดเก็บรายได้</a:t>
            </a:r>
          </a:p>
          <a:p>
            <a:r>
              <a:rPr lang="th-TH" dirty="0" smtClean="0"/>
              <a:t>กลยุทธ์การเพิ่มรายได้ที่เป็นรูปธรรม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Internal Customers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2.2  </a:t>
            </a:r>
            <a:r>
              <a:rPr lang="en-US" dirty="0" smtClean="0"/>
              <a:t>Front Office</a:t>
            </a:r>
          </a:p>
          <a:p>
            <a:r>
              <a:rPr lang="th-TH" dirty="0" err="1" smtClean="0"/>
              <a:t>พรบ.</a:t>
            </a:r>
            <a:r>
              <a:rPr lang="th-TH" dirty="0" smtClean="0"/>
              <a:t>ระบบบริหารปฐมภูมิ</a:t>
            </a:r>
          </a:p>
          <a:p>
            <a:r>
              <a:rPr lang="en-US" dirty="0" smtClean="0"/>
              <a:t>Family Care Team</a:t>
            </a:r>
          </a:p>
          <a:p>
            <a:r>
              <a:rPr lang="th-TH" dirty="0" smtClean="0"/>
              <a:t>เป้าหมายหลัก </a:t>
            </a:r>
            <a:r>
              <a:rPr lang="en-US" dirty="0" smtClean="0"/>
              <a:t>? </a:t>
            </a:r>
            <a:r>
              <a:rPr lang="th-TH" dirty="0" smtClean="0"/>
              <a:t>(</a:t>
            </a:r>
            <a:r>
              <a:rPr lang="en-US" dirty="0" smtClean="0"/>
              <a:t>Identity Target Groups</a:t>
            </a:r>
            <a:r>
              <a:rPr lang="th-TH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3.</a:t>
            </a:r>
            <a:r>
              <a:rPr lang="en-US" dirty="0" smtClean="0"/>
              <a:t>Risk Communication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3.1</a:t>
            </a:r>
            <a:r>
              <a:rPr lang="th-TH" dirty="0" smtClean="0"/>
              <a:t> คณะทำงานไกล่เกลี่ย และข้อร้องเรียน</a:t>
            </a:r>
          </a:p>
          <a:p>
            <a:pPr lvl="2"/>
            <a:r>
              <a:rPr lang="th-TH" dirty="0" smtClean="0"/>
              <a:t>ระดับจังหวัด</a:t>
            </a:r>
          </a:p>
          <a:p>
            <a:pPr lvl="2"/>
            <a:r>
              <a:rPr lang="th-TH" dirty="0" smtClean="0"/>
              <a:t>ระดับหน่วยบริการ</a:t>
            </a:r>
          </a:p>
          <a:p>
            <a:pPr>
              <a:buNone/>
            </a:pPr>
            <a:r>
              <a:rPr lang="th-TH" dirty="0" smtClean="0"/>
              <a:t>3.2 สื่อสร้างสรรค์</a:t>
            </a:r>
          </a:p>
          <a:p>
            <a:pPr lvl="2"/>
            <a:r>
              <a:rPr lang="th-TH" dirty="0" smtClean="0"/>
              <a:t>ผู้สื่อข่าว พลเมือง</a:t>
            </a:r>
          </a:p>
          <a:p>
            <a:pPr lvl="2"/>
            <a:r>
              <a:rPr lang="th-TH" dirty="0" smtClean="0"/>
              <a:t>บรรณาธิการ</a:t>
            </a:r>
          </a:p>
          <a:p>
            <a:pPr lvl="2"/>
            <a:r>
              <a:rPr lang="en-US" dirty="0" smtClean="0"/>
              <a:t>Online/Off line</a:t>
            </a:r>
          </a:p>
          <a:p>
            <a:pPr lvl="2"/>
            <a:r>
              <a:rPr lang="th-TH" dirty="0" smtClean="0"/>
              <a:t>ชื่นชมสิ่งดีๆ</a:t>
            </a:r>
            <a:r>
              <a:rPr lang="th-TH" dirty="0"/>
              <a:t>	</a:t>
            </a:r>
            <a:r>
              <a:rPr lang="th-TH" dirty="0" smtClean="0"/>
              <a:t>	</a:t>
            </a:r>
            <a:endParaRPr lang="th-TH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4.</a:t>
            </a:r>
            <a:r>
              <a:rPr lang="en-US" dirty="0" smtClean="0"/>
              <a:t>Knowledge </a:t>
            </a:r>
            <a:r>
              <a:rPr lang="en-US" dirty="0" err="1" smtClean="0"/>
              <a:t>Managemantent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4.1 Explicit  Knowledge</a:t>
            </a:r>
          </a:p>
          <a:p>
            <a:pPr lvl="2"/>
            <a:r>
              <a:rPr lang="en-US" dirty="0" smtClean="0"/>
              <a:t>Research Center</a:t>
            </a:r>
          </a:p>
          <a:p>
            <a:pPr lvl="2"/>
            <a:r>
              <a:rPr lang="en-US" dirty="0" smtClean="0"/>
              <a:t>Ethical Committed</a:t>
            </a:r>
          </a:p>
          <a:p>
            <a:pPr lvl="2"/>
            <a:r>
              <a:rPr lang="en-US" dirty="0" smtClean="0"/>
              <a:t>Research skill /Competency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  <a:p>
            <a:pPr>
              <a:buNone/>
            </a:pPr>
            <a:endParaRPr lang="th-TH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357158" y="4029092"/>
            <a:ext cx="8229600" cy="2614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4.2 Tacit  Knowledge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Community of pasture</a:t>
            </a:r>
            <a:r>
              <a:rPr lang="en-US" sz="3200" dirty="0" smtClean="0"/>
              <a:t>??????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Knowledge sharing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Analysis / Synthesis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Innovation /  Knowledge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การดูแลสุขภาพผู้สูงอายุ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ความปลอดภัยจากสารเคมีกำจัดศัตรูพืช</a:t>
            </a:r>
            <a:b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</a:b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ความปลอดภัยจากสารเคมีกำจัดศัตรูพืช</a:t>
            </a:r>
            <a:b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</a:b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NCD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NCD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งานสุขภาพจิต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งานสุขภาพจิต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โมดูล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1489</Words>
  <Application>Microsoft Office PowerPoint</Application>
  <PresentationFormat>นำเสนอทางหน้าจอ (4:3)</PresentationFormat>
  <Paragraphs>236</Paragraphs>
  <Slides>26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26</vt:i4>
      </vt:variant>
    </vt:vector>
  </HeadingPairs>
  <TitlesOfParts>
    <vt:vector size="27" baseType="lpstr">
      <vt:lpstr>ชุดรูปแบบของ Office</vt:lpstr>
      <vt:lpstr>วาระจังหวัด</vt:lpstr>
      <vt:lpstr>การดูแลสุขภาพผู้สูงอายุ</vt:lpstr>
      <vt:lpstr>การดูแลสุขภาพผู้สูงอายุ</vt:lpstr>
      <vt:lpstr>  ความปลอดภัยจากสารเคมีกำจัดศัตรูพืช </vt:lpstr>
      <vt:lpstr>  ความปลอดภัยจากสารเคมีกำจัดศัตรูพืช </vt:lpstr>
      <vt:lpstr>NCD</vt:lpstr>
      <vt:lpstr>NCD</vt:lpstr>
      <vt:lpstr>งานสุขภาพจิต</vt:lpstr>
      <vt:lpstr>งานสุขภาพจิต</vt:lpstr>
      <vt:lpstr>ยุทธศาสตร์การขับเคลื่อนงานสาธารณสุขจังหวัดชุมพร</vt:lpstr>
      <vt:lpstr>ตัวชี้วัด ที่ 1-10</vt:lpstr>
      <vt:lpstr>ตัวชี้วัด ที่ 11-20</vt:lpstr>
      <vt:lpstr>ตัวชี้วัด ที่ 21-30</vt:lpstr>
      <vt:lpstr>ตัวชี้วัด ที่ 31-40</vt:lpstr>
      <vt:lpstr>ตัวชี้วัด ที่ 41-50</vt:lpstr>
      <vt:lpstr>ตัวชี้วัด ที่ 51-60</vt:lpstr>
      <vt:lpstr>ตัวชี้วัด ที่ 61-67</vt:lpstr>
      <vt:lpstr>Gantt’s chart ในการวางแผน/ลำดับ/ติดตาม (รายไตรมาส/ปีงบประมาณ)</vt:lpstr>
      <vt:lpstr>Core value</vt:lpstr>
      <vt:lpstr>Key Of Success</vt:lpstr>
      <vt:lpstr>1.Customer Focus</vt:lpstr>
      <vt:lpstr>1.Customer Focus</vt:lpstr>
      <vt:lpstr>2 Internal Customers</vt:lpstr>
      <vt:lpstr>2 Internal Customers</vt:lpstr>
      <vt:lpstr>3.Risk Communication</vt:lpstr>
      <vt:lpstr>4.Knowledge Managemantent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วาระจังหวัด</dc:title>
  <dc:creator>Kittipayak</dc:creator>
  <cp:lastModifiedBy>Kittipayak</cp:lastModifiedBy>
  <cp:revision>22</cp:revision>
  <dcterms:created xsi:type="dcterms:W3CDTF">2019-11-08T13:48:04Z</dcterms:created>
  <dcterms:modified xsi:type="dcterms:W3CDTF">2019-11-09T14:27:42Z</dcterms:modified>
</cp:coreProperties>
</file>