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5" r:id="rId2"/>
    <p:sldId id="350" r:id="rId3"/>
    <p:sldId id="351" r:id="rId4"/>
    <p:sldId id="260" r:id="rId5"/>
    <p:sldId id="357" r:id="rId6"/>
    <p:sldId id="355" r:id="rId7"/>
    <p:sldId id="267" r:id="rId8"/>
    <p:sldId id="356" r:id="rId9"/>
    <p:sldId id="257" r:id="rId10"/>
    <p:sldId id="284" r:id="rId11"/>
    <p:sldId id="268" r:id="rId12"/>
    <p:sldId id="278" r:id="rId13"/>
    <p:sldId id="279" r:id="rId14"/>
    <p:sldId id="280" r:id="rId15"/>
    <p:sldId id="281" r:id="rId16"/>
    <p:sldId id="282" r:id="rId17"/>
    <p:sldId id="283" r:id="rId18"/>
    <p:sldId id="269" r:id="rId19"/>
    <p:sldId id="270" r:id="rId20"/>
    <p:sldId id="271" r:id="rId21"/>
    <p:sldId id="272" r:id="rId22"/>
    <p:sldId id="273" r:id="rId23"/>
    <p:sldId id="274" r:id="rId24"/>
    <p:sldId id="276" r:id="rId25"/>
    <p:sldId id="275" r:id="rId26"/>
    <p:sldId id="277" r:id="rId27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5C0"/>
    <a:srgbClr val="C0E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673" autoAdjust="0"/>
  </p:normalViewPr>
  <p:slideViewPr>
    <p:cSldViewPr>
      <p:cViewPr>
        <p:scale>
          <a:sx n="110" d="100"/>
          <a:sy n="110" d="100"/>
        </p:scale>
        <p:origin x="9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image" Target="../media/image1.jpeg"/><Relationship Id="rId4" Type="http://schemas.openxmlformats.org/officeDocument/2006/relationships/image" Target="../media/image4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image" Target="../media/image1.jpeg"/><Relationship Id="rId4" Type="http://schemas.openxmlformats.org/officeDocument/2006/relationships/image" Target="../media/image4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902002-90AA-4CFF-9927-AB925E5B3D20}" type="doc">
      <dgm:prSet loTypeId="urn:microsoft.com/office/officeart/2005/8/layout/vList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1057006-F6CD-4EF3-99D9-FC06D94F93C6}">
      <dgm:prSet phldrT="[Text]"/>
      <dgm:spPr/>
      <dgm:t>
        <a:bodyPr/>
        <a:lstStyle/>
        <a:p>
          <a:pPr>
            <a:buFontTx/>
            <a:buNone/>
          </a:pPr>
          <a:r>
            <a:rPr lang="th-TH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ผู้สูงอายุ</a:t>
          </a:r>
          <a:endParaRPr lang="en-US" dirty="0">
            <a:solidFill>
              <a:schemeClr val="tx1"/>
            </a:solidFill>
          </a:endParaRPr>
        </a:p>
      </dgm:t>
    </dgm:pt>
    <dgm:pt modelId="{B543904B-49AC-41C2-8976-6401809F75B8}" type="parTrans" cxnId="{1C761445-31D0-468D-B4FA-B9B5FDFE5F83}">
      <dgm:prSet/>
      <dgm:spPr/>
      <dgm:t>
        <a:bodyPr/>
        <a:lstStyle/>
        <a:p>
          <a:endParaRPr lang="en-US"/>
        </a:p>
      </dgm:t>
    </dgm:pt>
    <dgm:pt modelId="{F6D32E46-46FB-42F7-96DC-063A47C5001F}" type="sibTrans" cxnId="{1C761445-31D0-468D-B4FA-B9B5FDFE5F83}">
      <dgm:prSet/>
      <dgm:spPr/>
      <dgm:t>
        <a:bodyPr/>
        <a:lstStyle/>
        <a:p>
          <a:endParaRPr lang="en-US"/>
        </a:p>
      </dgm:t>
    </dgm:pt>
    <dgm:pt modelId="{88B71C66-D4DA-48BF-B750-2B91DB6CEF13}">
      <dgm:prSet phldrT="[Text]"/>
      <dgm:spPr/>
      <dgm:t>
        <a:bodyPr/>
        <a:lstStyle/>
        <a:p>
          <a:pPr>
            <a:buNone/>
          </a:pPr>
          <a:r>
            <a:rPr lang="en-US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NCD</a:t>
          </a:r>
          <a:endParaRPr lang="en-US" dirty="0">
            <a:solidFill>
              <a:schemeClr val="tx1"/>
            </a:solidFill>
          </a:endParaRPr>
        </a:p>
      </dgm:t>
    </dgm:pt>
    <dgm:pt modelId="{E239AE66-28A0-4F81-A1D6-A12CE046AE0A}" type="parTrans" cxnId="{F9D34430-B60A-41FA-9B20-6E5724B1BBFB}">
      <dgm:prSet/>
      <dgm:spPr/>
      <dgm:t>
        <a:bodyPr/>
        <a:lstStyle/>
        <a:p>
          <a:endParaRPr lang="en-US"/>
        </a:p>
      </dgm:t>
    </dgm:pt>
    <dgm:pt modelId="{D1CE2C90-535A-434A-84C3-807259BFB64C}" type="sibTrans" cxnId="{F9D34430-B60A-41FA-9B20-6E5724B1BBFB}">
      <dgm:prSet/>
      <dgm:spPr/>
      <dgm:t>
        <a:bodyPr/>
        <a:lstStyle/>
        <a:p>
          <a:endParaRPr lang="en-US"/>
        </a:p>
      </dgm:t>
    </dgm:pt>
    <dgm:pt modelId="{D5A205D3-C877-4BBE-A6FD-B1436A1701EB}">
      <dgm:prSet phldrT="[Text]"/>
      <dgm:spPr/>
      <dgm:t>
        <a:bodyPr/>
        <a:lstStyle/>
        <a:p>
          <a:pPr>
            <a:buNone/>
          </a:pPr>
          <a:r>
            <a:rPr lang="th-TH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งานสุขภาพจิต</a:t>
          </a:r>
          <a:endParaRPr lang="en-US" dirty="0">
            <a:solidFill>
              <a:schemeClr val="tx1"/>
            </a:solidFill>
          </a:endParaRPr>
        </a:p>
      </dgm:t>
    </dgm:pt>
    <dgm:pt modelId="{36309A0F-0626-4777-93A9-B7B1859360BF}" type="parTrans" cxnId="{54D9E05B-6F7A-49CA-BC07-99E388DAF389}">
      <dgm:prSet/>
      <dgm:spPr/>
      <dgm:t>
        <a:bodyPr/>
        <a:lstStyle/>
        <a:p>
          <a:endParaRPr lang="en-US"/>
        </a:p>
      </dgm:t>
    </dgm:pt>
    <dgm:pt modelId="{9B5063B8-A078-492F-A116-BF47B6E27AF3}" type="sibTrans" cxnId="{54D9E05B-6F7A-49CA-BC07-99E388DAF389}">
      <dgm:prSet/>
      <dgm:spPr/>
      <dgm:t>
        <a:bodyPr/>
        <a:lstStyle/>
        <a:p>
          <a:endParaRPr lang="en-US"/>
        </a:p>
      </dgm:t>
    </dgm:pt>
    <dgm:pt modelId="{E5DBD80D-49CC-4565-B125-9FEB15E8252B}">
      <dgm:prSet phldrT="[Text]"/>
      <dgm:spPr/>
      <dgm:t>
        <a:bodyPr/>
        <a:lstStyle/>
        <a:p>
          <a:pPr>
            <a:buFontTx/>
            <a:buNone/>
          </a:pPr>
          <a:r>
            <a:rPr lang="th-TH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ความปลอดภัยจากสารเคมีกำจัดศัตรูพืช</a:t>
          </a:r>
          <a:endParaRPr lang="en-US" dirty="0">
            <a:solidFill>
              <a:schemeClr val="tx1"/>
            </a:solidFill>
          </a:endParaRPr>
        </a:p>
      </dgm:t>
    </dgm:pt>
    <dgm:pt modelId="{4DE03051-EC34-465A-A958-8192AFB3F4C8}" type="sibTrans" cxnId="{2FDCEDB4-43A6-4205-BC43-FF23002E4E32}">
      <dgm:prSet/>
      <dgm:spPr/>
      <dgm:t>
        <a:bodyPr/>
        <a:lstStyle/>
        <a:p>
          <a:endParaRPr lang="en-US"/>
        </a:p>
      </dgm:t>
    </dgm:pt>
    <dgm:pt modelId="{1D405723-F137-4D7C-BC5E-C958FBED3962}" type="parTrans" cxnId="{2FDCEDB4-43A6-4205-BC43-FF23002E4E32}">
      <dgm:prSet/>
      <dgm:spPr/>
      <dgm:t>
        <a:bodyPr/>
        <a:lstStyle/>
        <a:p>
          <a:endParaRPr lang="en-US"/>
        </a:p>
      </dgm:t>
    </dgm:pt>
    <dgm:pt modelId="{E2C77D87-43BE-4C43-AA6F-96B84D07E7ED}" type="pres">
      <dgm:prSet presAssocID="{2D902002-90AA-4CFF-9927-AB925E5B3D20}" presName="linear" presStyleCnt="0">
        <dgm:presLayoutVars>
          <dgm:dir/>
          <dgm:resizeHandles val="exact"/>
        </dgm:presLayoutVars>
      </dgm:prSet>
      <dgm:spPr/>
    </dgm:pt>
    <dgm:pt modelId="{6459CE5A-4C6B-4CCE-A3BB-AB241B4C0133}" type="pres">
      <dgm:prSet presAssocID="{01057006-F6CD-4EF3-99D9-FC06D94F93C6}" presName="comp" presStyleCnt="0"/>
      <dgm:spPr/>
    </dgm:pt>
    <dgm:pt modelId="{B5812B2D-3305-4E74-8132-E1914C7A3EC9}" type="pres">
      <dgm:prSet presAssocID="{01057006-F6CD-4EF3-99D9-FC06D94F93C6}" presName="box" presStyleLbl="node1" presStyleIdx="0" presStyleCnt="4"/>
      <dgm:spPr/>
    </dgm:pt>
    <dgm:pt modelId="{1E2A18C7-B941-49B4-A389-A89260E72A81}" type="pres">
      <dgm:prSet presAssocID="{01057006-F6CD-4EF3-99D9-FC06D94F93C6}" presName="img" presStyleLbl="fgImgPlace1" presStyleIdx="0" presStyleCnt="4" custScaleX="9642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E705C40F-421F-46B8-80AC-60545FE64F9F}" type="pres">
      <dgm:prSet presAssocID="{01057006-F6CD-4EF3-99D9-FC06D94F93C6}" presName="text" presStyleLbl="node1" presStyleIdx="0" presStyleCnt="4">
        <dgm:presLayoutVars>
          <dgm:bulletEnabled val="1"/>
        </dgm:presLayoutVars>
      </dgm:prSet>
      <dgm:spPr/>
    </dgm:pt>
    <dgm:pt modelId="{3DF20900-496F-44C0-84A9-2F70719151F5}" type="pres">
      <dgm:prSet presAssocID="{F6D32E46-46FB-42F7-96DC-063A47C5001F}" presName="spacer" presStyleCnt="0"/>
      <dgm:spPr/>
    </dgm:pt>
    <dgm:pt modelId="{597F8C9F-CB3D-4AF7-8A63-A84EB9A36210}" type="pres">
      <dgm:prSet presAssocID="{E5DBD80D-49CC-4565-B125-9FEB15E8252B}" presName="comp" presStyleCnt="0"/>
      <dgm:spPr/>
    </dgm:pt>
    <dgm:pt modelId="{C34759DC-D83E-49DF-9867-EC089CD61205}" type="pres">
      <dgm:prSet presAssocID="{E5DBD80D-49CC-4565-B125-9FEB15E8252B}" presName="box" presStyleLbl="node1" presStyleIdx="1" presStyleCnt="4"/>
      <dgm:spPr/>
    </dgm:pt>
    <dgm:pt modelId="{72A49A34-D735-4565-BA01-662B0E46D8C9}" type="pres">
      <dgm:prSet presAssocID="{E5DBD80D-49CC-4565-B125-9FEB15E8252B}" presName="img" presStyleLbl="fgImgPlace1" presStyleIdx="1" presStyleCnt="4" custScaleX="96426"/>
      <dgm:spPr>
        <a:blipFill>
          <a:blip xmlns:r="http://schemas.openxmlformats.org/officeDocument/2006/relationships" r:embed="rId2"/>
          <a:srcRect/>
          <a:stretch>
            <a:fillRect l="-23000" r="-23000"/>
          </a:stretch>
        </a:blipFill>
      </dgm:spPr>
    </dgm:pt>
    <dgm:pt modelId="{43E0638C-889C-43D7-A8EE-47E7BC321162}" type="pres">
      <dgm:prSet presAssocID="{E5DBD80D-49CC-4565-B125-9FEB15E8252B}" presName="text" presStyleLbl="node1" presStyleIdx="1" presStyleCnt="4">
        <dgm:presLayoutVars>
          <dgm:bulletEnabled val="1"/>
        </dgm:presLayoutVars>
      </dgm:prSet>
      <dgm:spPr/>
    </dgm:pt>
    <dgm:pt modelId="{079F1421-E30D-4712-84FE-B5DE3D0707B1}" type="pres">
      <dgm:prSet presAssocID="{4DE03051-EC34-465A-A958-8192AFB3F4C8}" presName="spacer" presStyleCnt="0"/>
      <dgm:spPr/>
    </dgm:pt>
    <dgm:pt modelId="{F7FD2B79-4985-4742-960D-587DDCF5C20A}" type="pres">
      <dgm:prSet presAssocID="{88B71C66-D4DA-48BF-B750-2B91DB6CEF13}" presName="comp" presStyleCnt="0"/>
      <dgm:spPr/>
    </dgm:pt>
    <dgm:pt modelId="{2CFD9E48-3880-43D9-8B7F-96C0D87A821F}" type="pres">
      <dgm:prSet presAssocID="{88B71C66-D4DA-48BF-B750-2B91DB6CEF13}" presName="box" presStyleLbl="node1" presStyleIdx="2" presStyleCnt="4"/>
      <dgm:spPr/>
    </dgm:pt>
    <dgm:pt modelId="{9DBA9043-3DA4-4E4B-9882-CB9E9ACDE158}" type="pres">
      <dgm:prSet presAssocID="{88B71C66-D4DA-48BF-B750-2B91DB6CEF13}" presName="img" presStyleLbl="fgImgPlace1" presStyleIdx="2" presStyleCnt="4" custScaleX="9642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E85E5971-62E3-4053-B580-E4A395F4F3D0}" type="pres">
      <dgm:prSet presAssocID="{88B71C66-D4DA-48BF-B750-2B91DB6CEF13}" presName="text" presStyleLbl="node1" presStyleIdx="2" presStyleCnt="4">
        <dgm:presLayoutVars>
          <dgm:bulletEnabled val="1"/>
        </dgm:presLayoutVars>
      </dgm:prSet>
      <dgm:spPr/>
    </dgm:pt>
    <dgm:pt modelId="{A9C84374-AA12-4144-BF75-B23A5F3A3113}" type="pres">
      <dgm:prSet presAssocID="{D1CE2C90-535A-434A-84C3-807259BFB64C}" presName="spacer" presStyleCnt="0"/>
      <dgm:spPr/>
    </dgm:pt>
    <dgm:pt modelId="{BFFC41B5-16C4-4FC9-AA4C-1709C52FEA22}" type="pres">
      <dgm:prSet presAssocID="{D5A205D3-C877-4BBE-A6FD-B1436A1701EB}" presName="comp" presStyleCnt="0"/>
      <dgm:spPr/>
    </dgm:pt>
    <dgm:pt modelId="{04FC4294-A133-45E0-89B7-7B85F3B5B3A2}" type="pres">
      <dgm:prSet presAssocID="{D5A205D3-C877-4BBE-A6FD-B1436A1701EB}" presName="box" presStyleLbl="node1" presStyleIdx="3" presStyleCnt="4"/>
      <dgm:spPr/>
    </dgm:pt>
    <dgm:pt modelId="{186CC505-EC84-480E-AE68-E36E40BC5C4D}" type="pres">
      <dgm:prSet presAssocID="{D5A205D3-C877-4BBE-A6FD-B1436A1701EB}" presName="img" presStyleLbl="fgImgPlace1" presStyleIdx="3" presStyleCnt="4" custScaleX="9642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  <dgm:pt modelId="{710D94D0-1888-4606-A0D8-DDEC03E701A1}" type="pres">
      <dgm:prSet presAssocID="{D5A205D3-C877-4BBE-A6FD-B1436A1701EB}" presName="text" presStyleLbl="node1" presStyleIdx="3" presStyleCnt="4">
        <dgm:presLayoutVars>
          <dgm:bulletEnabled val="1"/>
        </dgm:presLayoutVars>
      </dgm:prSet>
      <dgm:spPr/>
    </dgm:pt>
  </dgm:ptLst>
  <dgm:cxnLst>
    <dgm:cxn modelId="{1C82B91E-E797-44E5-9371-582E699CC73F}" type="presOf" srcId="{01057006-F6CD-4EF3-99D9-FC06D94F93C6}" destId="{B5812B2D-3305-4E74-8132-E1914C7A3EC9}" srcOrd="0" destOrd="0" presId="urn:microsoft.com/office/officeart/2005/8/layout/vList4"/>
    <dgm:cxn modelId="{869AAE2B-B3D9-4C18-A8CB-32A5B6EE67E6}" type="presOf" srcId="{D5A205D3-C877-4BBE-A6FD-B1436A1701EB}" destId="{710D94D0-1888-4606-A0D8-DDEC03E701A1}" srcOrd="1" destOrd="0" presId="urn:microsoft.com/office/officeart/2005/8/layout/vList4"/>
    <dgm:cxn modelId="{F9D34430-B60A-41FA-9B20-6E5724B1BBFB}" srcId="{2D902002-90AA-4CFF-9927-AB925E5B3D20}" destId="{88B71C66-D4DA-48BF-B750-2B91DB6CEF13}" srcOrd="2" destOrd="0" parTransId="{E239AE66-28A0-4F81-A1D6-A12CE046AE0A}" sibTransId="{D1CE2C90-535A-434A-84C3-807259BFB64C}"/>
    <dgm:cxn modelId="{47264434-A389-41E7-96DB-FFD3D22C40B1}" type="presOf" srcId="{E5DBD80D-49CC-4565-B125-9FEB15E8252B}" destId="{43E0638C-889C-43D7-A8EE-47E7BC321162}" srcOrd="1" destOrd="0" presId="urn:microsoft.com/office/officeart/2005/8/layout/vList4"/>
    <dgm:cxn modelId="{152A303A-83A3-413D-8BF7-7AFE8609B774}" type="presOf" srcId="{D5A205D3-C877-4BBE-A6FD-B1436A1701EB}" destId="{04FC4294-A133-45E0-89B7-7B85F3B5B3A2}" srcOrd="0" destOrd="0" presId="urn:microsoft.com/office/officeart/2005/8/layout/vList4"/>
    <dgm:cxn modelId="{54D9E05B-6F7A-49CA-BC07-99E388DAF389}" srcId="{2D902002-90AA-4CFF-9927-AB925E5B3D20}" destId="{D5A205D3-C877-4BBE-A6FD-B1436A1701EB}" srcOrd="3" destOrd="0" parTransId="{36309A0F-0626-4777-93A9-B7B1859360BF}" sibTransId="{9B5063B8-A078-492F-A116-BF47B6E27AF3}"/>
    <dgm:cxn modelId="{1C761445-31D0-468D-B4FA-B9B5FDFE5F83}" srcId="{2D902002-90AA-4CFF-9927-AB925E5B3D20}" destId="{01057006-F6CD-4EF3-99D9-FC06D94F93C6}" srcOrd="0" destOrd="0" parTransId="{B543904B-49AC-41C2-8976-6401809F75B8}" sibTransId="{F6D32E46-46FB-42F7-96DC-063A47C5001F}"/>
    <dgm:cxn modelId="{662B4976-9B98-4AA3-AF90-69E0B9ACECC4}" type="presOf" srcId="{E5DBD80D-49CC-4565-B125-9FEB15E8252B}" destId="{C34759DC-D83E-49DF-9867-EC089CD61205}" srcOrd="0" destOrd="0" presId="urn:microsoft.com/office/officeart/2005/8/layout/vList4"/>
    <dgm:cxn modelId="{725A05A6-F883-4736-8B1F-964EEC4F2595}" type="presOf" srcId="{2D902002-90AA-4CFF-9927-AB925E5B3D20}" destId="{E2C77D87-43BE-4C43-AA6F-96B84D07E7ED}" srcOrd="0" destOrd="0" presId="urn:microsoft.com/office/officeart/2005/8/layout/vList4"/>
    <dgm:cxn modelId="{2FDCEDB4-43A6-4205-BC43-FF23002E4E32}" srcId="{2D902002-90AA-4CFF-9927-AB925E5B3D20}" destId="{E5DBD80D-49CC-4565-B125-9FEB15E8252B}" srcOrd="1" destOrd="0" parTransId="{1D405723-F137-4D7C-BC5E-C958FBED3962}" sibTransId="{4DE03051-EC34-465A-A958-8192AFB3F4C8}"/>
    <dgm:cxn modelId="{0F7DBFCA-3C3F-46B3-BAE2-47C6521B6BBF}" type="presOf" srcId="{88B71C66-D4DA-48BF-B750-2B91DB6CEF13}" destId="{2CFD9E48-3880-43D9-8B7F-96C0D87A821F}" srcOrd="0" destOrd="0" presId="urn:microsoft.com/office/officeart/2005/8/layout/vList4"/>
    <dgm:cxn modelId="{7547EFE5-1006-4B06-8F55-197540C4EEC0}" type="presOf" srcId="{88B71C66-D4DA-48BF-B750-2B91DB6CEF13}" destId="{E85E5971-62E3-4053-B580-E4A395F4F3D0}" srcOrd="1" destOrd="0" presId="urn:microsoft.com/office/officeart/2005/8/layout/vList4"/>
    <dgm:cxn modelId="{76E6AAE9-1460-4E48-848E-6145B900D9AC}" type="presOf" srcId="{01057006-F6CD-4EF3-99D9-FC06D94F93C6}" destId="{E705C40F-421F-46B8-80AC-60545FE64F9F}" srcOrd="1" destOrd="0" presId="urn:microsoft.com/office/officeart/2005/8/layout/vList4"/>
    <dgm:cxn modelId="{AF7AD3FE-8086-4F0C-8FD2-CE8B8C3CB5AE}" type="presParOf" srcId="{E2C77D87-43BE-4C43-AA6F-96B84D07E7ED}" destId="{6459CE5A-4C6B-4CCE-A3BB-AB241B4C0133}" srcOrd="0" destOrd="0" presId="urn:microsoft.com/office/officeart/2005/8/layout/vList4"/>
    <dgm:cxn modelId="{158AE08A-46E1-4206-AB9A-0828D9C56E41}" type="presParOf" srcId="{6459CE5A-4C6B-4CCE-A3BB-AB241B4C0133}" destId="{B5812B2D-3305-4E74-8132-E1914C7A3EC9}" srcOrd="0" destOrd="0" presId="urn:microsoft.com/office/officeart/2005/8/layout/vList4"/>
    <dgm:cxn modelId="{AC5EC187-AB20-4F2F-804E-AB30A305A39F}" type="presParOf" srcId="{6459CE5A-4C6B-4CCE-A3BB-AB241B4C0133}" destId="{1E2A18C7-B941-49B4-A389-A89260E72A81}" srcOrd="1" destOrd="0" presId="urn:microsoft.com/office/officeart/2005/8/layout/vList4"/>
    <dgm:cxn modelId="{8DE55041-2320-4C75-ADE9-2C6EF3D52EB9}" type="presParOf" srcId="{6459CE5A-4C6B-4CCE-A3BB-AB241B4C0133}" destId="{E705C40F-421F-46B8-80AC-60545FE64F9F}" srcOrd="2" destOrd="0" presId="urn:microsoft.com/office/officeart/2005/8/layout/vList4"/>
    <dgm:cxn modelId="{A7DFE610-F656-41E8-8987-77ECE3308E86}" type="presParOf" srcId="{E2C77D87-43BE-4C43-AA6F-96B84D07E7ED}" destId="{3DF20900-496F-44C0-84A9-2F70719151F5}" srcOrd="1" destOrd="0" presId="urn:microsoft.com/office/officeart/2005/8/layout/vList4"/>
    <dgm:cxn modelId="{5463BCEC-813F-44DF-A088-3F915246CB27}" type="presParOf" srcId="{E2C77D87-43BE-4C43-AA6F-96B84D07E7ED}" destId="{597F8C9F-CB3D-4AF7-8A63-A84EB9A36210}" srcOrd="2" destOrd="0" presId="urn:microsoft.com/office/officeart/2005/8/layout/vList4"/>
    <dgm:cxn modelId="{7EFEF4D9-9D55-48B1-905D-8147D041F520}" type="presParOf" srcId="{597F8C9F-CB3D-4AF7-8A63-A84EB9A36210}" destId="{C34759DC-D83E-49DF-9867-EC089CD61205}" srcOrd="0" destOrd="0" presId="urn:microsoft.com/office/officeart/2005/8/layout/vList4"/>
    <dgm:cxn modelId="{D655E289-2012-463C-B63E-418FB37BE10D}" type="presParOf" srcId="{597F8C9F-CB3D-4AF7-8A63-A84EB9A36210}" destId="{72A49A34-D735-4565-BA01-662B0E46D8C9}" srcOrd="1" destOrd="0" presId="urn:microsoft.com/office/officeart/2005/8/layout/vList4"/>
    <dgm:cxn modelId="{0DBA3238-3E7D-4DE3-909F-D8688CBE8AFD}" type="presParOf" srcId="{597F8C9F-CB3D-4AF7-8A63-A84EB9A36210}" destId="{43E0638C-889C-43D7-A8EE-47E7BC321162}" srcOrd="2" destOrd="0" presId="urn:microsoft.com/office/officeart/2005/8/layout/vList4"/>
    <dgm:cxn modelId="{822E5A6D-DF5A-491F-8351-BED61F3CE46D}" type="presParOf" srcId="{E2C77D87-43BE-4C43-AA6F-96B84D07E7ED}" destId="{079F1421-E30D-4712-84FE-B5DE3D0707B1}" srcOrd="3" destOrd="0" presId="urn:microsoft.com/office/officeart/2005/8/layout/vList4"/>
    <dgm:cxn modelId="{53A093B2-0959-4652-A4BE-ECE125B7F069}" type="presParOf" srcId="{E2C77D87-43BE-4C43-AA6F-96B84D07E7ED}" destId="{F7FD2B79-4985-4742-960D-587DDCF5C20A}" srcOrd="4" destOrd="0" presId="urn:microsoft.com/office/officeart/2005/8/layout/vList4"/>
    <dgm:cxn modelId="{61377E9C-BB3A-465B-8379-152B60D72C52}" type="presParOf" srcId="{F7FD2B79-4985-4742-960D-587DDCF5C20A}" destId="{2CFD9E48-3880-43D9-8B7F-96C0D87A821F}" srcOrd="0" destOrd="0" presId="urn:microsoft.com/office/officeart/2005/8/layout/vList4"/>
    <dgm:cxn modelId="{5745FD2A-0C4F-44BA-94A3-8C01A4216AEA}" type="presParOf" srcId="{F7FD2B79-4985-4742-960D-587DDCF5C20A}" destId="{9DBA9043-3DA4-4E4B-9882-CB9E9ACDE158}" srcOrd="1" destOrd="0" presId="urn:microsoft.com/office/officeart/2005/8/layout/vList4"/>
    <dgm:cxn modelId="{02F67225-FB46-4E54-B82D-E3477CCBC757}" type="presParOf" srcId="{F7FD2B79-4985-4742-960D-587DDCF5C20A}" destId="{E85E5971-62E3-4053-B580-E4A395F4F3D0}" srcOrd="2" destOrd="0" presId="urn:microsoft.com/office/officeart/2005/8/layout/vList4"/>
    <dgm:cxn modelId="{E3977ABD-B1CC-4944-89B0-BFDCEAC691A8}" type="presParOf" srcId="{E2C77D87-43BE-4C43-AA6F-96B84D07E7ED}" destId="{A9C84374-AA12-4144-BF75-B23A5F3A3113}" srcOrd="5" destOrd="0" presId="urn:microsoft.com/office/officeart/2005/8/layout/vList4"/>
    <dgm:cxn modelId="{8E5F8218-C2DC-469C-AFA7-591806801974}" type="presParOf" srcId="{E2C77D87-43BE-4C43-AA6F-96B84D07E7ED}" destId="{BFFC41B5-16C4-4FC9-AA4C-1709C52FEA22}" srcOrd="6" destOrd="0" presId="urn:microsoft.com/office/officeart/2005/8/layout/vList4"/>
    <dgm:cxn modelId="{E64FB064-B533-40F9-BE49-8E01F001B7D1}" type="presParOf" srcId="{BFFC41B5-16C4-4FC9-AA4C-1709C52FEA22}" destId="{04FC4294-A133-45E0-89B7-7B85F3B5B3A2}" srcOrd="0" destOrd="0" presId="urn:microsoft.com/office/officeart/2005/8/layout/vList4"/>
    <dgm:cxn modelId="{6D64A6F2-E522-4DD9-B6A4-C1F9BB7C7685}" type="presParOf" srcId="{BFFC41B5-16C4-4FC9-AA4C-1709C52FEA22}" destId="{186CC505-EC84-480E-AE68-E36E40BC5C4D}" srcOrd="1" destOrd="0" presId="urn:microsoft.com/office/officeart/2005/8/layout/vList4"/>
    <dgm:cxn modelId="{4D595570-B1CB-4652-BCB9-D99EE91BD7AD}" type="presParOf" srcId="{BFFC41B5-16C4-4FC9-AA4C-1709C52FEA22}" destId="{710D94D0-1888-4606-A0D8-DDEC03E701A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E2087C-8615-43A7-9B2B-4F73BDEBC9F6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91373BD-11DD-4943-8862-EAEF0074DDB4}">
      <dgm:prSet phldrT="[Text]" phldr="1"/>
      <dgm:spPr/>
      <dgm:t>
        <a:bodyPr/>
        <a:lstStyle/>
        <a:p>
          <a:endParaRPr lang="en-US" dirty="0"/>
        </a:p>
      </dgm:t>
    </dgm:pt>
    <dgm:pt modelId="{0B0E07C6-EF27-486A-95F8-48288B2557E1}" type="parTrans" cxnId="{6ADB2DD6-C5FC-4B34-B61B-19B460DE65C4}">
      <dgm:prSet/>
      <dgm:spPr/>
      <dgm:t>
        <a:bodyPr/>
        <a:lstStyle/>
        <a:p>
          <a:endParaRPr lang="en-US"/>
        </a:p>
      </dgm:t>
    </dgm:pt>
    <dgm:pt modelId="{5CC22EE6-472B-428A-BBB0-85921A267D7B}" type="sibTrans" cxnId="{6ADB2DD6-C5FC-4B34-B61B-19B460DE65C4}">
      <dgm:prSet/>
      <dgm:spPr/>
      <dgm:t>
        <a:bodyPr/>
        <a:lstStyle/>
        <a:p>
          <a:endParaRPr lang="en-US"/>
        </a:p>
      </dgm:t>
    </dgm:pt>
    <dgm:pt modelId="{3AF24FB7-205F-4A4B-A156-809726D7F12F}">
      <dgm:prSet phldrT="[Text]"/>
      <dgm:spPr/>
      <dgm:t>
        <a:bodyPr/>
        <a:lstStyle/>
        <a:p>
          <a:pPr>
            <a:buNone/>
          </a:pPr>
          <a:r>
            <a:rPr lang="en-US" dirty="0">
              <a:latin typeface="Angsana New" panose="02020603050405020304" pitchFamily="18" charset="-34"/>
              <a:cs typeface="Angsana New" panose="02020603050405020304" pitchFamily="18" charset="-34"/>
            </a:rPr>
            <a:t>PP&amp;P Excellence</a:t>
          </a:r>
          <a:endParaRPr lang="en-US" dirty="0"/>
        </a:p>
      </dgm:t>
    </dgm:pt>
    <dgm:pt modelId="{05AD8289-07F5-484A-8B9D-74019466AA21}" type="parTrans" cxnId="{A31D80BE-9564-4D92-914A-17C6131829D4}">
      <dgm:prSet/>
      <dgm:spPr/>
      <dgm:t>
        <a:bodyPr/>
        <a:lstStyle/>
        <a:p>
          <a:endParaRPr lang="en-US"/>
        </a:p>
      </dgm:t>
    </dgm:pt>
    <dgm:pt modelId="{1A7622F0-6938-4133-ADCC-3932CB824952}" type="sibTrans" cxnId="{A31D80BE-9564-4D92-914A-17C6131829D4}">
      <dgm:prSet/>
      <dgm:spPr/>
      <dgm:t>
        <a:bodyPr/>
        <a:lstStyle/>
        <a:p>
          <a:endParaRPr lang="en-US"/>
        </a:p>
      </dgm:t>
    </dgm:pt>
    <dgm:pt modelId="{92F03F8C-AC20-4DEE-839F-DF9E0DDE5C19}">
      <dgm:prSet phldrT="[Text]" phldr="1"/>
      <dgm:spPr/>
      <dgm:t>
        <a:bodyPr/>
        <a:lstStyle/>
        <a:p>
          <a:endParaRPr lang="en-US"/>
        </a:p>
      </dgm:t>
    </dgm:pt>
    <dgm:pt modelId="{4C4C10F4-8A68-4909-B816-DDF1DBD8AA7B}" type="parTrans" cxnId="{A79D400A-0BFC-4464-A072-7974FAA226E6}">
      <dgm:prSet/>
      <dgm:spPr/>
      <dgm:t>
        <a:bodyPr/>
        <a:lstStyle/>
        <a:p>
          <a:endParaRPr lang="en-US"/>
        </a:p>
      </dgm:t>
    </dgm:pt>
    <dgm:pt modelId="{71D429CB-8FA3-4188-ACEB-D00451D8AE36}" type="sibTrans" cxnId="{A79D400A-0BFC-4464-A072-7974FAA226E6}">
      <dgm:prSet/>
      <dgm:spPr/>
      <dgm:t>
        <a:bodyPr/>
        <a:lstStyle/>
        <a:p>
          <a:endParaRPr lang="en-US"/>
        </a:p>
      </dgm:t>
    </dgm:pt>
    <dgm:pt modelId="{DE41BCD4-994B-427E-B011-D1EF4E4E6A96}">
      <dgm:prSet phldrT="[Text]"/>
      <dgm:spPr/>
      <dgm:t>
        <a:bodyPr/>
        <a:lstStyle/>
        <a:p>
          <a:pPr>
            <a:buNone/>
          </a:pPr>
          <a:r>
            <a:rPr lang="en-US" dirty="0">
              <a:latin typeface="Angsana New" panose="02020603050405020304" pitchFamily="18" charset="-34"/>
              <a:cs typeface="Angsana New" panose="02020603050405020304" pitchFamily="18" charset="-34"/>
            </a:rPr>
            <a:t>Service Excellence</a:t>
          </a:r>
          <a:endParaRPr lang="en-US" dirty="0"/>
        </a:p>
      </dgm:t>
    </dgm:pt>
    <dgm:pt modelId="{70586AC0-7E11-4DB6-8CB9-27E7B1FD9F19}" type="parTrans" cxnId="{E960DEEE-FF75-4E83-A99F-96753905CEEB}">
      <dgm:prSet/>
      <dgm:spPr/>
      <dgm:t>
        <a:bodyPr/>
        <a:lstStyle/>
        <a:p>
          <a:endParaRPr lang="en-US"/>
        </a:p>
      </dgm:t>
    </dgm:pt>
    <dgm:pt modelId="{8B9C649C-A8B7-49A5-8313-CFC9BCBAC30F}" type="sibTrans" cxnId="{E960DEEE-FF75-4E83-A99F-96753905CEEB}">
      <dgm:prSet/>
      <dgm:spPr/>
      <dgm:t>
        <a:bodyPr/>
        <a:lstStyle/>
        <a:p>
          <a:endParaRPr lang="en-US"/>
        </a:p>
      </dgm:t>
    </dgm:pt>
    <dgm:pt modelId="{692D4C2D-9A43-4417-9C26-14466F82DC00}">
      <dgm:prSet phldrT="[Text]" phldr="1"/>
      <dgm:spPr/>
      <dgm:t>
        <a:bodyPr/>
        <a:lstStyle/>
        <a:p>
          <a:endParaRPr lang="en-US"/>
        </a:p>
      </dgm:t>
    </dgm:pt>
    <dgm:pt modelId="{9B122C02-E9C4-4013-A071-42F4FC6E109F}" type="parTrans" cxnId="{63C015C9-FBCF-47C7-BD9A-6D2137BFF19A}">
      <dgm:prSet/>
      <dgm:spPr/>
      <dgm:t>
        <a:bodyPr/>
        <a:lstStyle/>
        <a:p>
          <a:endParaRPr lang="en-US"/>
        </a:p>
      </dgm:t>
    </dgm:pt>
    <dgm:pt modelId="{FD749FDC-675B-4F32-8071-439F3D548F5F}" type="sibTrans" cxnId="{63C015C9-FBCF-47C7-BD9A-6D2137BFF19A}">
      <dgm:prSet/>
      <dgm:spPr/>
      <dgm:t>
        <a:bodyPr/>
        <a:lstStyle/>
        <a:p>
          <a:endParaRPr lang="en-US"/>
        </a:p>
      </dgm:t>
    </dgm:pt>
    <dgm:pt modelId="{B5A67F59-0666-4398-AFF0-5F9E56366BC4}">
      <dgm:prSet phldrT="[Text]"/>
      <dgm:spPr/>
      <dgm:t>
        <a:bodyPr/>
        <a:lstStyle/>
        <a:p>
          <a:pPr>
            <a:buNone/>
          </a:pPr>
          <a:r>
            <a:rPr lang="en-US" dirty="0">
              <a:latin typeface="Angsana New" panose="02020603050405020304" pitchFamily="18" charset="-34"/>
              <a:cs typeface="Angsana New" panose="02020603050405020304" pitchFamily="18" charset="-34"/>
            </a:rPr>
            <a:t>People Excellence</a:t>
          </a:r>
          <a:endParaRPr lang="en-US" dirty="0"/>
        </a:p>
      </dgm:t>
    </dgm:pt>
    <dgm:pt modelId="{36D01780-E751-4D89-AD83-0E2BC07A6D24}" type="parTrans" cxnId="{35376C25-DE53-4B51-930E-105D1E8E5126}">
      <dgm:prSet/>
      <dgm:spPr/>
      <dgm:t>
        <a:bodyPr/>
        <a:lstStyle/>
        <a:p>
          <a:endParaRPr lang="en-US"/>
        </a:p>
      </dgm:t>
    </dgm:pt>
    <dgm:pt modelId="{F440DAC4-5551-43CC-958E-C4FEE1A21776}" type="sibTrans" cxnId="{35376C25-DE53-4B51-930E-105D1E8E5126}">
      <dgm:prSet/>
      <dgm:spPr/>
      <dgm:t>
        <a:bodyPr/>
        <a:lstStyle/>
        <a:p>
          <a:endParaRPr lang="en-US"/>
        </a:p>
      </dgm:t>
    </dgm:pt>
    <dgm:pt modelId="{D5F291FD-2EA7-4144-A664-702F2EB7A673}">
      <dgm:prSet phldrT="[Text]" phldr="1"/>
      <dgm:spPr/>
      <dgm:t>
        <a:bodyPr/>
        <a:lstStyle/>
        <a:p>
          <a:endParaRPr lang="en-US"/>
        </a:p>
      </dgm:t>
    </dgm:pt>
    <dgm:pt modelId="{ECDC302A-314D-434A-AD3E-B89E1BD48841}" type="parTrans" cxnId="{6CF5E7F0-3CEE-4540-AE0A-4AE4031A086D}">
      <dgm:prSet/>
      <dgm:spPr/>
      <dgm:t>
        <a:bodyPr/>
        <a:lstStyle/>
        <a:p>
          <a:endParaRPr lang="en-US"/>
        </a:p>
      </dgm:t>
    </dgm:pt>
    <dgm:pt modelId="{1CD9FF9C-0DDF-4A5E-B4D5-FF872B07DCBB}" type="sibTrans" cxnId="{6CF5E7F0-3CEE-4540-AE0A-4AE4031A086D}">
      <dgm:prSet/>
      <dgm:spPr/>
      <dgm:t>
        <a:bodyPr/>
        <a:lstStyle/>
        <a:p>
          <a:endParaRPr lang="en-US"/>
        </a:p>
      </dgm:t>
    </dgm:pt>
    <dgm:pt modelId="{ACFB4D31-F97D-4C8C-9BB8-48398E2939C6}">
      <dgm:prSet/>
      <dgm:spPr/>
      <dgm:t>
        <a:bodyPr/>
        <a:lstStyle/>
        <a:p>
          <a:pPr>
            <a:buFontTx/>
            <a:buNone/>
          </a:pPr>
          <a:r>
            <a:rPr lang="en-US" dirty="0">
              <a:latin typeface="Angsana New" panose="02020603050405020304" pitchFamily="18" charset="-34"/>
              <a:cs typeface="Angsana New" panose="02020603050405020304" pitchFamily="18" charset="-34"/>
            </a:rPr>
            <a:t>Government Excellence</a:t>
          </a:r>
          <a:endParaRPr lang="en-US" dirty="0"/>
        </a:p>
      </dgm:t>
    </dgm:pt>
    <dgm:pt modelId="{0C4B5B33-72BE-411F-853F-E2B9FFDD27C2}" type="parTrans" cxnId="{C2B89BA4-4617-4F39-87C5-09B63C549B82}">
      <dgm:prSet/>
      <dgm:spPr/>
      <dgm:t>
        <a:bodyPr/>
        <a:lstStyle/>
        <a:p>
          <a:endParaRPr lang="en-US"/>
        </a:p>
      </dgm:t>
    </dgm:pt>
    <dgm:pt modelId="{85B351C3-59D5-4C0D-B0BB-43428E41E4FF}" type="sibTrans" cxnId="{C2B89BA4-4617-4F39-87C5-09B63C549B82}">
      <dgm:prSet/>
      <dgm:spPr/>
      <dgm:t>
        <a:bodyPr/>
        <a:lstStyle/>
        <a:p>
          <a:endParaRPr lang="en-US"/>
        </a:p>
      </dgm:t>
    </dgm:pt>
    <dgm:pt modelId="{47F42127-53D6-4F22-AD7F-CA2F1E4D4851}" type="pres">
      <dgm:prSet presAssocID="{59E2087C-8615-43A7-9B2B-4F73BDEBC9F6}" presName="linearFlow" presStyleCnt="0">
        <dgm:presLayoutVars>
          <dgm:dir/>
          <dgm:animLvl val="lvl"/>
          <dgm:resizeHandles val="exact"/>
        </dgm:presLayoutVars>
      </dgm:prSet>
      <dgm:spPr/>
    </dgm:pt>
    <dgm:pt modelId="{61C7FCEF-7B3E-4336-A4AD-684F5BCB5FB3}" type="pres">
      <dgm:prSet presAssocID="{491373BD-11DD-4943-8862-EAEF0074DDB4}" presName="composite" presStyleCnt="0"/>
      <dgm:spPr/>
    </dgm:pt>
    <dgm:pt modelId="{2C6FA114-D215-4B25-A45E-24A40B62BC3D}" type="pres">
      <dgm:prSet presAssocID="{491373BD-11DD-4943-8862-EAEF0074DDB4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D40EC36B-8D66-46E7-93A2-FB9E00263796}" type="pres">
      <dgm:prSet presAssocID="{491373BD-11DD-4943-8862-EAEF0074DDB4}" presName="descendantText" presStyleLbl="alignAcc1" presStyleIdx="0" presStyleCnt="4">
        <dgm:presLayoutVars>
          <dgm:bulletEnabled val="1"/>
        </dgm:presLayoutVars>
      </dgm:prSet>
      <dgm:spPr/>
    </dgm:pt>
    <dgm:pt modelId="{CB468413-EE7E-47D4-B1EC-AFE77DF02113}" type="pres">
      <dgm:prSet presAssocID="{5CC22EE6-472B-428A-BBB0-85921A267D7B}" presName="sp" presStyleCnt="0"/>
      <dgm:spPr/>
    </dgm:pt>
    <dgm:pt modelId="{2B75B737-BF6F-43DE-AFFF-DD0B8A78CCC6}" type="pres">
      <dgm:prSet presAssocID="{92F03F8C-AC20-4DEE-839F-DF9E0DDE5C19}" presName="composite" presStyleCnt="0"/>
      <dgm:spPr/>
    </dgm:pt>
    <dgm:pt modelId="{32C7D0D3-3EE3-442F-97E9-7CA4E7A520EE}" type="pres">
      <dgm:prSet presAssocID="{92F03F8C-AC20-4DEE-839F-DF9E0DDE5C19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A1457049-EB54-47E4-9B4F-64896592AD59}" type="pres">
      <dgm:prSet presAssocID="{92F03F8C-AC20-4DEE-839F-DF9E0DDE5C19}" presName="descendantText" presStyleLbl="alignAcc1" presStyleIdx="1" presStyleCnt="4">
        <dgm:presLayoutVars>
          <dgm:bulletEnabled val="1"/>
        </dgm:presLayoutVars>
      </dgm:prSet>
      <dgm:spPr/>
    </dgm:pt>
    <dgm:pt modelId="{9E61D16C-1EDA-43E4-AA5D-53186B770EEA}" type="pres">
      <dgm:prSet presAssocID="{71D429CB-8FA3-4188-ACEB-D00451D8AE36}" presName="sp" presStyleCnt="0"/>
      <dgm:spPr/>
    </dgm:pt>
    <dgm:pt modelId="{14688A7A-6128-4417-9346-FBC888D7EA14}" type="pres">
      <dgm:prSet presAssocID="{692D4C2D-9A43-4417-9C26-14466F82DC00}" presName="composite" presStyleCnt="0"/>
      <dgm:spPr/>
    </dgm:pt>
    <dgm:pt modelId="{4337F207-FFC7-4ED3-84F2-81B7352E4AC5}" type="pres">
      <dgm:prSet presAssocID="{692D4C2D-9A43-4417-9C26-14466F82DC00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798A1966-AE89-4C07-8AB2-C5CF13628CBD}" type="pres">
      <dgm:prSet presAssocID="{692D4C2D-9A43-4417-9C26-14466F82DC00}" presName="descendantText" presStyleLbl="alignAcc1" presStyleIdx="2" presStyleCnt="4">
        <dgm:presLayoutVars>
          <dgm:bulletEnabled val="1"/>
        </dgm:presLayoutVars>
      </dgm:prSet>
      <dgm:spPr/>
    </dgm:pt>
    <dgm:pt modelId="{BE38E3DA-3DDE-4E22-8D3D-458970FFFB51}" type="pres">
      <dgm:prSet presAssocID="{FD749FDC-675B-4F32-8071-439F3D548F5F}" presName="sp" presStyleCnt="0"/>
      <dgm:spPr/>
    </dgm:pt>
    <dgm:pt modelId="{21A5BF79-9093-43A9-BC7D-136FDEDA8359}" type="pres">
      <dgm:prSet presAssocID="{D5F291FD-2EA7-4144-A664-702F2EB7A673}" presName="composite" presStyleCnt="0"/>
      <dgm:spPr/>
    </dgm:pt>
    <dgm:pt modelId="{71B026DE-13AD-4515-BFCF-8251055B9A48}" type="pres">
      <dgm:prSet presAssocID="{D5F291FD-2EA7-4144-A664-702F2EB7A67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1F79E81B-FC68-4D67-8E9D-324AAF89C1F4}" type="pres">
      <dgm:prSet presAssocID="{D5F291FD-2EA7-4144-A664-702F2EB7A67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A79D400A-0BFC-4464-A072-7974FAA226E6}" srcId="{59E2087C-8615-43A7-9B2B-4F73BDEBC9F6}" destId="{92F03F8C-AC20-4DEE-839F-DF9E0DDE5C19}" srcOrd="1" destOrd="0" parTransId="{4C4C10F4-8A68-4909-B816-DDF1DBD8AA7B}" sibTransId="{71D429CB-8FA3-4188-ACEB-D00451D8AE36}"/>
    <dgm:cxn modelId="{35376C25-DE53-4B51-930E-105D1E8E5126}" srcId="{692D4C2D-9A43-4417-9C26-14466F82DC00}" destId="{B5A67F59-0666-4398-AFF0-5F9E56366BC4}" srcOrd="0" destOrd="0" parTransId="{36D01780-E751-4D89-AD83-0E2BC07A6D24}" sibTransId="{F440DAC4-5551-43CC-958E-C4FEE1A21776}"/>
    <dgm:cxn modelId="{CBDAB628-02BF-4693-B9D0-67B11776C9BD}" type="presOf" srcId="{491373BD-11DD-4943-8862-EAEF0074DDB4}" destId="{2C6FA114-D215-4B25-A45E-24A40B62BC3D}" srcOrd="0" destOrd="0" presId="urn:microsoft.com/office/officeart/2005/8/layout/chevron2"/>
    <dgm:cxn modelId="{09DD9A37-0B7B-415E-B11F-AEF1B3FBBE29}" type="presOf" srcId="{ACFB4D31-F97D-4C8C-9BB8-48398E2939C6}" destId="{1F79E81B-FC68-4D67-8E9D-324AAF89C1F4}" srcOrd="0" destOrd="0" presId="urn:microsoft.com/office/officeart/2005/8/layout/chevron2"/>
    <dgm:cxn modelId="{2E18405E-1D01-4EBE-9CE6-FA6F9A3BE385}" type="presOf" srcId="{92F03F8C-AC20-4DEE-839F-DF9E0DDE5C19}" destId="{32C7D0D3-3EE3-442F-97E9-7CA4E7A520EE}" srcOrd="0" destOrd="0" presId="urn:microsoft.com/office/officeart/2005/8/layout/chevron2"/>
    <dgm:cxn modelId="{0F1A5955-1809-4AF8-B3C6-CD1F9693F1DD}" type="presOf" srcId="{D5F291FD-2EA7-4144-A664-702F2EB7A673}" destId="{71B026DE-13AD-4515-BFCF-8251055B9A48}" srcOrd="0" destOrd="0" presId="urn:microsoft.com/office/officeart/2005/8/layout/chevron2"/>
    <dgm:cxn modelId="{6BE80396-6A1A-4FB7-B948-EBA5D2C252D3}" type="presOf" srcId="{59E2087C-8615-43A7-9B2B-4F73BDEBC9F6}" destId="{47F42127-53D6-4F22-AD7F-CA2F1E4D4851}" srcOrd="0" destOrd="0" presId="urn:microsoft.com/office/officeart/2005/8/layout/chevron2"/>
    <dgm:cxn modelId="{C2B89BA4-4617-4F39-87C5-09B63C549B82}" srcId="{D5F291FD-2EA7-4144-A664-702F2EB7A673}" destId="{ACFB4D31-F97D-4C8C-9BB8-48398E2939C6}" srcOrd="0" destOrd="0" parTransId="{0C4B5B33-72BE-411F-853F-E2B9FFDD27C2}" sibTransId="{85B351C3-59D5-4C0D-B0BB-43428E41E4FF}"/>
    <dgm:cxn modelId="{A31D80BE-9564-4D92-914A-17C6131829D4}" srcId="{491373BD-11DD-4943-8862-EAEF0074DDB4}" destId="{3AF24FB7-205F-4A4B-A156-809726D7F12F}" srcOrd="0" destOrd="0" parTransId="{05AD8289-07F5-484A-8B9D-74019466AA21}" sibTransId="{1A7622F0-6938-4133-ADCC-3932CB824952}"/>
    <dgm:cxn modelId="{63C015C9-FBCF-47C7-BD9A-6D2137BFF19A}" srcId="{59E2087C-8615-43A7-9B2B-4F73BDEBC9F6}" destId="{692D4C2D-9A43-4417-9C26-14466F82DC00}" srcOrd="2" destOrd="0" parTransId="{9B122C02-E9C4-4013-A071-42F4FC6E109F}" sibTransId="{FD749FDC-675B-4F32-8071-439F3D548F5F}"/>
    <dgm:cxn modelId="{6ADB2DD6-C5FC-4B34-B61B-19B460DE65C4}" srcId="{59E2087C-8615-43A7-9B2B-4F73BDEBC9F6}" destId="{491373BD-11DD-4943-8862-EAEF0074DDB4}" srcOrd="0" destOrd="0" parTransId="{0B0E07C6-EF27-486A-95F8-48288B2557E1}" sibTransId="{5CC22EE6-472B-428A-BBB0-85921A267D7B}"/>
    <dgm:cxn modelId="{5C1FA3D7-35CB-4AB8-89D5-4D5E13DD53D0}" type="presOf" srcId="{DE41BCD4-994B-427E-B011-D1EF4E4E6A96}" destId="{A1457049-EB54-47E4-9B4F-64896592AD59}" srcOrd="0" destOrd="0" presId="urn:microsoft.com/office/officeart/2005/8/layout/chevron2"/>
    <dgm:cxn modelId="{68FF39D9-3350-4A81-9750-B9118C4864CE}" type="presOf" srcId="{692D4C2D-9A43-4417-9C26-14466F82DC00}" destId="{4337F207-FFC7-4ED3-84F2-81B7352E4AC5}" srcOrd="0" destOrd="0" presId="urn:microsoft.com/office/officeart/2005/8/layout/chevron2"/>
    <dgm:cxn modelId="{E960DEEE-FF75-4E83-A99F-96753905CEEB}" srcId="{92F03F8C-AC20-4DEE-839F-DF9E0DDE5C19}" destId="{DE41BCD4-994B-427E-B011-D1EF4E4E6A96}" srcOrd="0" destOrd="0" parTransId="{70586AC0-7E11-4DB6-8CB9-27E7B1FD9F19}" sibTransId="{8B9C649C-A8B7-49A5-8313-CFC9BCBAC30F}"/>
    <dgm:cxn modelId="{6CF5E7F0-3CEE-4540-AE0A-4AE4031A086D}" srcId="{59E2087C-8615-43A7-9B2B-4F73BDEBC9F6}" destId="{D5F291FD-2EA7-4144-A664-702F2EB7A673}" srcOrd="3" destOrd="0" parTransId="{ECDC302A-314D-434A-AD3E-B89E1BD48841}" sibTransId="{1CD9FF9C-0DDF-4A5E-B4D5-FF872B07DCBB}"/>
    <dgm:cxn modelId="{93F9A1FD-1C80-459A-9F5D-61F2B8A9C68C}" type="presOf" srcId="{B5A67F59-0666-4398-AFF0-5F9E56366BC4}" destId="{798A1966-AE89-4C07-8AB2-C5CF13628CBD}" srcOrd="0" destOrd="0" presId="urn:microsoft.com/office/officeart/2005/8/layout/chevron2"/>
    <dgm:cxn modelId="{196DA2FF-3B57-4E69-8B8F-77284CF4763A}" type="presOf" srcId="{3AF24FB7-205F-4A4B-A156-809726D7F12F}" destId="{D40EC36B-8D66-46E7-93A2-FB9E00263796}" srcOrd="0" destOrd="0" presId="urn:microsoft.com/office/officeart/2005/8/layout/chevron2"/>
    <dgm:cxn modelId="{B5A65D2D-D33C-4CE9-925B-D55B63FD200A}" type="presParOf" srcId="{47F42127-53D6-4F22-AD7F-CA2F1E4D4851}" destId="{61C7FCEF-7B3E-4336-A4AD-684F5BCB5FB3}" srcOrd="0" destOrd="0" presId="urn:microsoft.com/office/officeart/2005/8/layout/chevron2"/>
    <dgm:cxn modelId="{3702B360-8E06-45C9-AB90-279E6E56573F}" type="presParOf" srcId="{61C7FCEF-7B3E-4336-A4AD-684F5BCB5FB3}" destId="{2C6FA114-D215-4B25-A45E-24A40B62BC3D}" srcOrd="0" destOrd="0" presId="urn:microsoft.com/office/officeart/2005/8/layout/chevron2"/>
    <dgm:cxn modelId="{D6683FE6-2415-4CE4-BBCC-F4366A3718A4}" type="presParOf" srcId="{61C7FCEF-7B3E-4336-A4AD-684F5BCB5FB3}" destId="{D40EC36B-8D66-46E7-93A2-FB9E00263796}" srcOrd="1" destOrd="0" presId="urn:microsoft.com/office/officeart/2005/8/layout/chevron2"/>
    <dgm:cxn modelId="{D8286FEE-E7D4-4555-ADA3-7B8A40412809}" type="presParOf" srcId="{47F42127-53D6-4F22-AD7F-CA2F1E4D4851}" destId="{CB468413-EE7E-47D4-B1EC-AFE77DF02113}" srcOrd="1" destOrd="0" presId="urn:microsoft.com/office/officeart/2005/8/layout/chevron2"/>
    <dgm:cxn modelId="{DFC0C187-4E3C-4D23-9458-67DFA938C27C}" type="presParOf" srcId="{47F42127-53D6-4F22-AD7F-CA2F1E4D4851}" destId="{2B75B737-BF6F-43DE-AFFF-DD0B8A78CCC6}" srcOrd="2" destOrd="0" presId="urn:microsoft.com/office/officeart/2005/8/layout/chevron2"/>
    <dgm:cxn modelId="{8518E393-9492-4E9F-B5D6-4EF781F21FE7}" type="presParOf" srcId="{2B75B737-BF6F-43DE-AFFF-DD0B8A78CCC6}" destId="{32C7D0D3-3EE3-442F-97E9-7CA4E7A520EE}" srcOrd="0" destOrd="0" presId="urn:microsoft.com/office/officeart/2005/8/layout/chevron2"/>
    <dgm:cxn modelId="{408BA013-5652-4BBC-8C0F-9657DD11A82B}" type="presParOf" srcId="{2B75B737-BF6F-43DE-AFFF-DD0B8A78CCC6}" destId="{A1457049-EB54-47E4-9B4F-64896592AD59}" srcOrd="1" destOrd="0" presId="urn:microsoft.com/office/officeart/2005/8/layout/chevron2"/>
    <dgm:cxn modelId="{00FBDA32-3F70-4E23-BEAC-BDF097CC6D8D}" type="presParOf" srcId="{47F42127-53D6-4F22-AD7F-CA2F1E4D4851}" destId="{9E61D16C-1EDA-43E4-AA5D-53186B770EEA}" srcOrd="3" destOrd="0" presId="urn:microsoft.com/office/officeart/2005/8/layout/chevron2"/>
    <dgm:cxn modelId="{E3BBF880-8057-4652-AF92-466FCCDC7292}" type="presParOf" srcId="{47F42127-53D6-4F22-AD7F-CA2F1E4D4851}" destId="{14688A7A-6128-4417-9346-FBC888D7EA14}" srcOrd="4" destOrd="0" presId="urn:microsoft.com/office/officeart/2005/8/layout/chevron2"/>
    <dgm:cxn modelId="{0C51CD4C-9BCE-400D-A5B9-2270CDCAF420}" type="presParOf" srcId="{14688A7A-6128-4417-9346-FBC888D7EA14}" destId="{4337F207-FFC7-4ED3-84F2-81B7352E4AC5}" srcOrd="0" destOrd="0" presId="urn:microsoft.com/office/officeart/2005/8/layout/chevron2"/>
    <dgm:cxn modelId="{B5F5B80E-8E0D-4102-A4F8-40DFBE0450B7}" type="presParOf" srcId="{14688A7A-6128-4417-9346-FBC888D7EA14}" destId="{798A1966-AE89-4C07-8AB2-C5CF13628CBD}" srcOrd="1" destOrd="0" presId="urn:microsoft.com/office/officeart/2005/8/layout/chevron2"/>
    <dgm:cxn modelId="{36C32FEF-732A-4B5F-A2FE-AA081677BE48}" type="presParOf" srcId="{47F42127-53D6-4F22-AD7F-CA2F1E4D4851}" destId="{BE38E3DA-3DDE-4E22-8D3D-458970FFFB51}" srcOrd="5" destOrd="0" presId="urn:microsoft.com/office/officeart/2005/8/layout/chevron2"/>
    <dgm:cxn modelId="{3EA3DE86-9D34-4B40-9410-4F200C7DAC79}" type="presParOf" srcId="{47F42127-53D6-4F22-AD7F-CA2F1E4D4851}" destId="{21A5BF79-9093-43A9-BC7D-136FDEDA8359}" srcOrd="6" destOrd="0" presId="urn:microsoft.com/office/officeart/2005/8/layout/chevron2"/>
    <dgm:cxn modelId="{426DDF7E-440D-4BD8-AB55-0EE565B77A2D}" type="presParOf" srcId="{21A5BF79-9093-43A9-BC7D-136FDEDA8359}" destId="{71B026DE-13AD-4515-BFCF-8251055B9A48}" srcOrd="0" destOrd="0" presId="urn:microsoft.com/office/officeart/2005/8/layout/chevron2"/>
    <dgm:cxn modelId="{AE28BBD5-6337-42AF-B7B2-BC176D2150B4}" type="presParOf" srcId="{21A5BF79-9093-43A9-BC7D-136FDEDA8359}" destId="{1F79E81B-FC68-4D67-8E9D-324AAF89C1F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2E12D9-59BC-44D0-AC9E-44CC4167F284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7D5C6E-0225-4965-B378-07D6523BA949}">
      <dgm:prSet phldrT="[Text]" custT="1"/>
      <dgm:spPr>
        <a:solidFill>
          <a:srgbClr val="00B0F0">
            <a:alpha val="40000"/>
          </a:srgbClr>
        </a:solidFill>
      </dgm:spPr>
      <dgm:t>
        <a:bodyPr/>
        <a:lstStyle/>
        <a:p>
          <a:r>
            <a:rPr lang="en-US" sz="4800" b="1" dirty="0">
              <a:latin typeface="Angsana New" panose="02020603050405020304" pitchFamily="18" charset="-34"/>
              <a:cs typeface="Angsana New" panose="02020603050405020304" pitchFamily="18" charset="-34"/>
            </a:rPr>
            <a:t>Mastery</a:t>
          </a:r>
        </a:p>
      </dgm:t>
    </dgm:pt>
    <dgm:pt modelId="{D33BDAFC-F6C3-48C5-8587-B715DB8A7379}" type="parTrans" cxnId="{6095841B-1375-41BB-90B9-EC71FF0F29E8}">
      <dgm:prSet/>
      <dgm:spPr/>
      <dgm:t>
        <a:bodyPr/>
        <a:lstStyle/>
        <a:p>
          <a:endParaRPr lang="en-US"/>
        </a:p>
      </dgm:t>
    </dgm:pt>
    <dgm:pt modelId="{189FCF8E-A8D9-40F7-B749-C7F7641B579F}" type="sibTrans" cxnId="{6095841B-1375-41BB-90B9-EC71FF0F29E8}">
      <dgm:prSet/>
      <dgm:spPr/>
      <dgm:t>
        <a:bodyPr/>
        <a:lstStyle/>
        <a:p>
          <a:endParaRPr lang="en-US"/>
        </a:p>
      </dgm:t>
    </dgm:pt>
    <dgm:pt modelId="{AF5EEE30-E9E1-41D7-A5A4-957F9B055EB0}">
      <dgm:prSet phldrT="[Text]" custT="1"/>
      <dgm:spPr>
        <a:solidFill>
          <a:srgbClr val="00B050">
            <a:alpha val="40000"/>
          </a:srgbClr>
        </a:solidFill>
      </dgm:spPr>
      <dgm:t>
        <a:bodyPr/>
        <a:lstStyle/>
        <a:p>
          <a:r>
            <a:rPr lang="en-US" sz="4800" b="1" dirty="0">
              <a:latin typeface="Angsana New" panose="02020603050405020304" pitchFamily="18" charset="-34"/>
              <a:cs typeface="Angsana New" panose="02020603050405020304" pitchFamily="18" charset="-34"/>
            </a:rPr>
            <a:t>Originality</a:t>
          </a:r>
        </a:p>
      </dgm:t>
    </dgm:pt>
    <dgm:pt modelId="{B955F84C-0B3D-4709-BD4A-F0BECED09C8D}" type="parTrans" cxnId="{DF78104E-E667-4536-99EF-969D306E5EE7}">
      <dgm:prSet/>
      <dgm:spPr/>
      <dgm:t>
        <a:bodyPr/>
        <a:lstStyle/>
        <a:p>
          <a:endParaRPr lang="en-US"/>
        </a:p>
      </dgm:t>
    </dgm:pt>
    <dgm:pt modelId="{91FC2EF1-7D62-4CD1-8BAD-8E2B1B47F57F}" type="sibTrans" cxnId="{DF78104E-E667-4536-99EF-969D306E5EE7}">
      <dgm:prSet/>
      <dgm:spPr/>
      <dgm:t>
        <a:bodyPr/>
        <a:lstStyle/>
        <a:p>
          <a:endParaRPr lang="en-US"/>
        </a:p>
      </dgm:t>
    </dgm:pt>
    <dgm:pt modelId="{94ABD909-21AE-4FCC-B6EE-34383807B35D}">
      <dgm:prSet phldrT="[Text]" custT="1"/>
      <dgm:spPr>
        <a:solidFill>
          <a:srgbClr val="FFC000">
            <a:alpha val="40000"/>
          </a:srgbClr>
        </a:solidFill>
      </dgm:spPr>
      <dgm:t>
        <a:bodyPr/>
        <a:lstStyle/>
        <a:p>
          <a:r>
            <a:rPr lang="en-US" sz="4800" b="1" dirty="0">
              <a:latin typeface="Angsana New" panose="02020603050405020304" pitchFamily="18" charset="-34"/>
              <a:cs typeface="Angsana New" panose="02020603050405020304" pitchFamily="18" charset="-34"/>
            </a:rPr>
            <a:t>People Centered Approach</a:t>
          </a:r>
        </a:p>
      </dgm:t>
    </dgm:pt>
    <dgm:pt modelId="{EFC25169-C9F9-45EC-AFD1-B288FA2B9EE2}" type="parTrans" cxnId="{878BE8DA-E0A7-4444-A8B5-7C03D9253130}">
      <dgm:prSet/>
      <dgm:spPr/>
      <dgm:t>
        <a:bodyPr/>
        <a:lstStyle/>
        <a:p>
          <a:endParaRPr lang="en-US"/>
        </a:p>
      </dgm:t>
    </dgm:pt>
    <dgm:pt modelId="{332AF99B-7455-4C08-8254-8DDD67F97900}" type="sibTrans" cxnId="{878BE8DA-E0A7-4444-A8B5-7C03D9253130}">
      <dgm:prSet/>
      <dgm:spPr/>
      <dgm:t>
        <a:bodyPr/>
        <a:lstStyle/>
        <a:p>
          <a:endParaRPr lang="en-US"/>
        </a:p>
      </dgm:t>
    </dgm:pt>
    <dgm:pt modelId="{839FE35B-455C-43F0-80DA-5EE156787CBD}">
      <dgm:prSet phldrT="[Text]" custT="1"/>
      <dgm:spPr>
        <a:solidFill>
          <a:srgbClr val="C00000">
            <a:alpha val="40000"/>
          </a:srgbClr>
        </a:solidFill>
      </dgm:spPr>
      <dgm:t>
        <a:bodyPr/>
        <a:lstStyle/>
        <a:p>
          <a:r>
            <a:rPr lang="en-US" sz="4800" b="1" dirty="0">
              <a:latin typeface="Angsana New" panose="02020603050405020304" pitchFamily="18" charset="-34"/>
              <a:cs typeface="Angsana New" panose="02020603050405020304" pitchFamily="18" charset="-34"/>
            </a:rPr>
            <a:t>Humility</a:t>
          </a:r>
        </a:p>
      </dgm:t>
    </dgm:pt>
    <dgm:pt modelId="{CF233F8A-3F99-4651-A266-129850DBEE9B}" type="parTrans" cxnId="{AD35060D-DA47-42DA-9716-C338728AD367}">
      <dgm:prSet/>
      <dgm:spPr/>
      <dgm:t>
        <a:bodyPr/>
        <a:lstStyle/>
        <a:p>
          <a:endParaRPr lang="en-US"/>
        </a:p>
      </dgm:t>
    </dgm:pt>
    <dgm:pt modelId="{17A6F644-C517-4151-A80E-079FF03372E5}" type="sibTrans" cxnId="{AD35060D-DA47-42DA-9716-C338728AD367}">
      <dgm:prSet/>
      <dgm:spPr/>
      <dgm:t>
        <a:bodyPr/>
        <a:lstStyle/>
        <a:p>
          <a:endParaRPr lang="en-US"/>
        </a:p>
      </dgm:t>
    </dgm:pt>
    <dgm:pt modelId="{CD13317E-8821-4D28-AB00-D4F28252CB25}" type="pres">
      <dgm:prSet presAssocID="{212E12D9-59BC-44D0-AC9E-44CC4167F284}" presName="Name0" presStyleCnt="0">
        <dgm:presLayoutVars>
          <dgm:dir/>
          <dgm:resizeHandles val="exact"/>
        </dgm:presLayoutVars>
      </dgm:prSet>
      <dgm:spPr/>
    </dgm:pt>
    <dgm:pt modelId="{26AD866E-C85E-4D40-BFA3-C06C387B8A51}" type="pres">
      <dgm:prSet presAssocID="{707D5C6E-0225-4965-B378-07D6523BA949}" presName="composite" presStyleCnt="0"/>
      <dgm:spPr/>
    </dgm:pt>
    <dgm:pt modelId="{CF27D132-E970-4DD5-9918-6661C8FCBC5A}" type="pres">
      <dgm:prSet presAssocID="{707D5C6E-0225-4965-B378-07D6523BA949}" presName="rect1" presStyleLbl="trAlignAcc1" presStyleIdx="0" presStyleCnt="4" custScaleX="194809">
        <dgm:presLayoutVars>
          <dgm:bulletEnabled val="1"/>
        </dgm:presLayoutVars>
      </dgm:prSet>
      <dgm:spPr/>
    </dgm:pt>
    <dgm:pt modelId="{33842DA0-DF3B-420F-BC84-1CEEF5F56E96}" type="pres">
      <dgm:prSet presAssocID="{707D5C6E-0225-4965-B378-07D6523BA949}" presName="rect2" presStyleLbl="fgImgPlace1" presStyleIdx="0" presStyleCnt="4" custLinFactX="-100000" custLinFactNeighborX="-11933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6CB56917-9820-4DCC-A021-0D3204FAFEED}" type="pres">
      <dgm:prSet presAssocID="{189FCF8E-A8D9-40F7-B749-C7F7641B579F}" presName="sibTrans" presStyleCnt="0"/>
      <dgm:spPr/>
    </dgm:pt>
    <dgm:pt modelId="{11B176A9-71BC-4A1E-91EA-2A5CE1715A7C}" type="pres">
      <dgm:prSet presAssocID="{AF5EEE30-E9E1-41D7-A5A4-957F9B055EB0}" presName="composite" presStyleCnt="0"/>
      <dgm:spPr/>
    </dgm:pt>
    <dgm:pt modelId="{E2E1F7FE-18D3-4ABC-A1CE-94C8CB4DC85A}" type="pres">
      <dgm:prSet presAssocID="{AF5EEE30-E9E1-41D7-A5A4-957F9B055EB0}" presName="rect1" presStyleLbl="trAlignAcc1" presStyleIdx="1" presStyleCnt="4" custScaleX="194809">
        <dgm:presLayoutVars>
          <dgm:bulletEnabled val="1"/>
        </dgm:presLayoutVars>
      </dgm:prSet>
      <dgm:spPr/>
    </dgm:pt>
    <dgm:pt modelId="{3329AF4F-829F-4153-8DE1-76ABC54097EC}" type="pres">
      <dgm:prSet presAssocID="{AF5EEE30-E9E1-41D7-A5A4-957F9B055EB0}" presName="rect2" presStyleLbl="fgImgPlace1" presStyleIdx="1" presStyleCnt="4" custLinFactX="-100000" custLinFactNeighborX="-11933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B6A227E2-3453-4D6C-830A-C7D02D38BCC6}" type="pres">
      <dgm:prSet presAssocID="{91FC2EF1-7D62-4CD1-8BAD-8E2B1B47F57F}" presName="sibTrans" presStyleCnt="0"/>
      <dgm:spPr/>
    </dgm:pt>
    <dgm:pt modelId="{22956F7B-D627-4DC6-A68E-3869F948EFC3}" type="pres">
      <dgm:prSet presAssocID="{94ABD909-21AE-4FCC-B6EE-34383807B35D}" presName="composite" presStyleCnt="0"/>
      <dgm:spPr/>
    </dgm:pt>
    <dgm:pt modelId="{4C9D1197-51A2-450A-9617-F39485ACD79B}" type="pres">
      <dgm:prSet presAssocID="{94ABD909-21AE-4FCC-B6EE-34383807B35D}" presName="rect1" presStyleLbl="trAlignAcc1" presStyleIdx="2" presStyleCnt="4" custScaleX="194302">
        <dgm:presLayoutVars>
          <dgm:bulletEnabled val="1"/>
        </dgm:presLayoutVars>
      </dgm:prSet>
      <dgm:spPr/>
    </dgm:pt>
    <dgm:pt modelId="{F3334B72-0F31-483A-AA5F-6F3444694721}" type="pres">
      <dgm:prSet presAssocID="{94ABD909-21AE-4FCC-B6EE-34383807B35D}" presName="rect2" presStyleLbl="fgImgPlace1" presStyleIdx="2" presStyleCnt="4" custLinFactX="-100000" custLinFactNeighborX="-11933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F960E8AC-7872-458A-8D05-C48A3BA0F6E7}" type="pres">
      <dgm:prSet presAssocID="{332AF99B-7455-4C08-8254-8DDD67F97900}" presName="sibTrans" presStyleCnt="0"/>
      <dgm:spPr/>
    </dgm:pt>
    <dgm:pt modelId="{3EFF071D-59B0-478B-9C88-7BB0938D9CE0}" type="pres">
      <dgm:prSet presAssocID="{839FE35B-455C-43F0-80DA-5EE156787CBD}" presName="composite" presStyleCnt="0"/>
      <dgm:spPr/>
    </dgm:pt>
    <dgm:pt modelId="{5BA3B378-FE8D-4210-A9DB-8D142C9F4ED1}" type="pres">
      <dgm:prSet presAssocID="{839FE35B-455C-43F0-80DA-5EE156787CBD}" presName="rect1" presStyleLbl="trAlignAcc1" presStyleIdx="3" presStyleCnt="4" custScaleX="194302">
        <dgm:presLayoutVars>
          <dgm:bulletEnabled val="1"/>
        </dgm:presLayoutVars>
      </dgm:prSet>
      <dgm:spPr/>
    </dgm:pt>
    <dgm:pt modelId="{4056C3B3-CC6D-470E-9C5A-4CF47A27DFB3}" type="pres">
      <dgm:prSet presAssocID="{839FE35B-455C-43F0-80DA-5EE156787CBD}" presName="rect2" presStyleLbl="fgImgPlace1" presStyleIdx="3" presStyleCnt="4" custLinFactX="-100000" custLinFactNeighborX="-11933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AD35060D-DA47-42DA-9716-C338728AD367}" srcId="{212E12D9-59BC-44D0-AC9E-44CC4167F284}" destId="{839FE35B-455C-43F0-80DA-5EE156787CBD}" srcOrd="3" destOrd="0" parTransId="{CF233F8A-3F99-4651-A266-129850DBEE9B}" sibTransId="{17A6F644-C517-4151-A80E-079FF03372E5}"/>
    <dgm:cxn modelId="{6095841B-1375-41BB-90B9-EC71FF0F29E8}" srcId="{212E12D9-59BC-44D0-AC9E-44CC4167F284}" destId="{707D5C6E-0225-4965-B378-07D6523BA949}" srcOrd="0" destOrd="0" parTransId="{D33BDAFC-F6C3-48C5-8587-B715DB8A7379}" sibTransId="{189FCF8E-A8D9-40F7-B749-C7F7641B579F}"/>
    <dgm:cxn modelId="{11DD5D1C-9480-4FDC-80A3-AE7380D330FB}" type="presOf" srcId="{212E12D9-59BC-44D0-AC9E-44CC4167F284}" destId="{CD13317E-8821-4D28-AB00-D4F28252CB25}" srcOrd="0" destOrd="0" presId="urn:microsoft.com/office/officeart/2008/layout/PictureStrips"/>
    <dgm:cxn modelId="{E9D96245-E15F-45AD-83A6-53CDB5E38A46}" type="presOf" srcId="{707D5C6E-0225-4965-B378-07D6523BA949}" destId="{CF27D132-E970-4DD5-9918-6661C8FCBC5A}" srcOrd="0" destOrd="0" presId="urn:microsoft.com/office/officeart/2008/layout/PictureStrips"/>
    <dgm:cxn modelId="{F30C976C-927C-4B87-B2D4-22A93EE37C1F}" type="presOf" srcId="{839FE35B-455C-43F0-80DA-5EE156787CBD}" destId="{5BA3B378-FE8D-4210-A9DB-8D142C9F4ED1}" srcOrd="0" destOrd="0" presId="urn:microsoft.com/office/officeart/2008/layout/PictureStrips"/>
    <dgm:cxn modelId="{DF78104E-E667-4536-99EF-969D306E5EE7}" srcId="{212E12D9-59BC-44D0-AC9E-44CC4167F284}" destId="{AF5EEE30-E9E1-41D7-A5A4-957F9B055EB0}" srcOrd="1" destOrd="0" parTransId="{B955F84C-0B3D-4709-BD4A-F0BECED09C8D}" sibTransId="{91FC2EF1-7D62-4CD1-8BAD-8E2B1B47F57F}"/>
    <dgm:cxn modelId="{5D0387B3-8825-4AF4-BDC3-2E3F99F33F53}" type="presOf" srcId="{94ABD909-21AE-4FCC-B6EE-34383807B35D}" destId="{4C9D1197-51A2-450A-9617-F39485ACD79B}" srcOrd="0" destOrd="0" presId="urn:microsoft.com/office/officeart/2008/layout/PictureStrips"/>
    <dgm:cxn modelId="{CC10B2CC-E413-43DE-A6CA-7879C4C71694}" type="presOf" srcId="{AF5EEE30-E9E1-41D7-A5A4-957F9B055EB0}" destId="{E2E1F7FE-18D3-4ABC-A1CE-94C8CB4DC85A}" srcOrd="0" destOrd="0" presId="urn:microsoft.com/office/officeart/2008/layout/PictureStrips"/>
    <dgm:cxn modelId="{878BE8DA-E0A7-4444-A8B5-7C03D9253130}" srcId="{212E12D9-59BC-44D0-AC9E-44CC4167F284}" destId="{94ABD909-21AE-4FCC-B6EE-34383807B35D}" srcOrd="2" destOrd="0" parTransId="{EFC25169-C9F9-45EC-AFD1-B288FA2B9EE2}" sibTransId="{332AF99B-7455-4C08-8254-8DDD67F97900}"/>
    <dgm:cxn modelId="{370FDB8F-DE4B-4164-B253-6E53769A55DB}" type="presParOf" srcId="{CD13317E-8821-4D28-AB00-D4F28252CB25}" destId="{26AD866E-C85E-4D40-BFA3-C06C387B8A51}" srcOrd="0" destOrd="0" presId="urn:microsoft.com/office/officeart/2008/layout/PictureStrips"/>
    <dgm:cxn modelId="{E4AB11B8-CDE2-4AAE-BA81-D10A56040957}" type="presParOf" srcId="{26AD866E-C85E-4D40-BFA3-C06C387B8A51}" destId="{CF27D132-E970-4DD5-9918-6661C8FCBC5A}" srcOrd="0" destOrd="0" presId="urn:microsoft.com/office/officeart/2008/layout/PictureStrips"/>
    <dgm:cxn modelId="{9D1E68BC-84A4-4DEF-B469-E2FEC2264B5F}" type="presParOf" srcId="{26AD866E-C85E-4D40-BFA3-C06C387B8A51}" destId="{33842DA0-DF3B-420F-BC84-1CEEF5F56E96}" srcOrd="1" destOrd="0" presId="urn:microsoft.com/office/officeart/2008/layout/PictureStrips"/>
    <dgm:cxn modelId="{FB6B5D5E-7B4F-4C60-928A-26400123C85B}" type="presParOf" srcId="{CD13317E-8821-4D28-AB00-D4F28252CB25}" destId="{6CB56917-9820-4DCC-A021-0D3204FAFEED}" srcOrd="1" destOrd="0" presId="urn:microsoft.com/office/officeart/2008/layout/PictureStrips"/>
    <dgm:cxn modelId="{D19BE868-9A8A-4503-9FC2-4F9C23AA8F73}" type="presParOf" srcId="{CD13317E-8821-4D28-AB00-D4F28252CB25}" destId="{11B176A9-71BC-4A1E-91EA-2A5CE1715A7C}" srcOrd="2" destOrd="0" presId="urn:microsoft.com/office/officeart/2008/layout/PictureStrips"/>
    <dgm:cxn modelId="{36C04A8C-6409-43F3-BAE7-3A77C79D368C}" type="presParOf" srcId="{11B176A9-71BC-4A1E-91EA-2A5CE1715A7C}" destId="{E2E1F7FE-18D3-4ABC-A1CE-94C8CB4DC85A}" srcOrd="0" destOrd="0" presId="urn:microsoft.com/office/officeart/2008/layout/PictureStrips"/>
    <dgm:cxn modelId="{528520B8-DCF7-4649-BED8-F3421D88354D}" type="presParOf" srcId="{11B176A9-71BC-4A1E-91EA-2A5CE1715A7C}" destId="{3329AF4F-829F-4153-8DE1-76ABC54097EC}" srcOrd="1" destOrd="0" presId="urn:microsoft.com/office/officeart/2008/layout/PictureStrips"/>
    <dgm:cxn modelId="{A2A0B279-4F45-428B-8171-D6AD0C992B81}" type="presParOf" srcId="{CD13317E-8821-4D28-AB00-D4F28252CB25}" destId="{B6A227E2-3453-4D6C-830A-C7D02D38BCC6}" srcOrd="3" destOrd="0" presId="urn:microsoft.com/office/officeart/2008/layout/PictureStrips"/>
    <dgm:cxn modelId="{7DAC96D6-E059-4C04-8348-933EDA858EBB}" type="presParOf" srcId="{CD13317E-8821-4D28-AB00-D4F28252CB25}" destId="{22956F7B-D627-4DC6-A68E-3869F948EFC3}" srcOrd="4" destOrd="0" presId="urn:microsoft.com/office/officeart/2008/layout/PictureStrips"/>
    <dgm:cxn modelId="{7C641B66-01F9-4209-A819-B96324F6EDDE}" type="presParOf" srcId="{22956F7B-D627-4DC6-A68E-3869F948EFC3}" destId="{4C9D1197-51A2-450A-9617-F39485ACD79B}" srcOrd="0" destOrd="0" presId="urn:microsoft.com/office/officeart/2008/layout/PictureStrips"/>
    <dgm:cxn modelId="{E7C25464-335F-4070-95DD-1A9AE1CC3AFC}" type="presParOf" srcId="{22956F7B-D627-4DC6-A68E-3869F948EFC3}" destId="{F3334B72-0F31-483A-AA5F-6F3444694721}" srcOrd="1" destOrd="0" presId="urn:microsoft.com/office/officeart/2008/layout/PictureStrips"/>
    <dgm:cxn modelId="{14E35397-7A8F-43F6-A321-DC9173D81591}" type="presParOf" srcId="{CD13317E-8821-4D28-AB00-D4F28252CB25}" destId="{F960E8AC-7872-458A-8D05-C48A3BA0F6E7}" srcOrd="5" destOrd="0" presId="urn:microsoft.com/office/officeart/2008/layout/PictureStrips"/>
    <dgm:cxn modelId="{9CE0F8A8-A74F-4253-847E-3E0F5823E263}" type="presParOf" srcId="{CD13317E-8821-4D28-AB00-D4F28252CB25}" destId="{3EFF071D-59B0-478B-9C88-7BB0938D9CE0}" srcOrd="6" destOrd="0" presId="urn:microsoft.com/office/officeart/2008/layout/PictureStrips"/>
    <dgm:cxn modelId="{A37CC2F5-3761-450A-9EC1-2C5640E02185}" type="presParOf" srcId="{3EFF071D-59B0-478B-9C88-7BB0938D9CE0}" destId="{5BA3B378-FE8D-4210-A9DB-8D142C9F4ED1}" srcOrd="0" destOrd="0" presId="urn:microsoft.com/office/officeart/2008/layout/PictureStrips"/>
    <dgm:cxn modelId="{4496745A-09A5-41F0-BD93-6468DC09238F}" type="presParOf" srcId="{3EFF071D-59B0-478B-9C88-7BB0938D9CE0}" destId="{4056C3B3-CC6D-470E-9C5A-4CF47A27DFB3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12B2D-3305-4E74-8132-E1914C7A3EC9}">
      <dsp:nvSpPr>
        <dsp:cNvPr id="0" name=""/>
        <dsp:cNvSpPr/>
      </dsp:nvSpPr>
      <dsp:spPr>
        <a:xfrm>
          <a:off x="0" y="0"/>
          <a:ext cx="5400600" cy="10376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th-TH" sz="3000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ผู้สูงอายุ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1183884" y="0"/>
        <a:ext cx="4216715" cy="1037646"/>
      </dsp:txXfrm>
    </dsp:sp>
    <dsp:sp modelId="{1E2A18C7-B941-49B4-A389-A89260E72A81}">
      <dsp:nvSpPr>
        <dsp:cNvPr id="0" name=""/>
        <dsp:cNvSpPr/>
      </dsp:nvSpPr>
      <dsp:spPr>
        <a:xfrm>
          <a:off x="123066" y="103764"/>
          <a:ext cx="1041516" cy="83011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4759DC-D83E-49DF-9867-EC089CD61205}">
      <dsp:nvSpPr>
        <dsp:cNvPr id="0" name=""/>
        <dsp:cNvSpPr/>
      </dsp:nvSpPr>
      <dsp:spPr>
        <a:xfrm>
          <a:off x="0" y="1141411"/>
          <a:ext cx="5400600" cy="1037646"/>
        </a:xfrm>
        <a:prstGeom prst="roundRect">
          <a:avLst>
            <a:gd name="adj" fmla="val 1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th-TH" sz="3000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ความปลอดภัยจากสารเคมีกำจัดศัตรูพืช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1183884" y="1141411"/>
        <a:ext cx="4216715" cy="1037646"/>
      </dsp:txXfrm>
    </dsp:sp>
    <dsp:sp modelId="{72A49A34-D735-4565-BA01-662B0E46D8C9}">
      <dsp:nvSpPr>
        <dsp:cNvPr id="0" name=""/>
        <dsp:cNvSpPr/>
      </dsp:nvSpPr>
      <dsp:spPr>
        <a:xfrm>
          <a:off x="123066" y="1245175"/>
          <a:ext cx="1041516" cy="83011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/>
          <a:srcRect/>
          <a:stretch>
            <a:fillRect l="-23000" r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D9E48-3880-43D9-8B7F-96C0D87A821F}">
      <dsp:nvSpPr>
        <dsp:cNvPr id="0" name=""/>
        <dsp:cNvSpPr/>
      </dsp:nvSpPr>
      <dsp:spPr>
        <a:xfrm>
          <a:off x="0" y="2282822"/>
          <a:ext cx="5400600" cy="1037646"/>
        </a:xfrm>
        <a:prstGeom prst="roundRect">
          <a:avLst>
            <a:gd name="adj" fmla="val 1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NCD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1183884" y="2282822"/>
        <a:ext cx="4216715" cy="1037646"/>
      </dsp:txXfrm>
    </dsp:sp>
    <dsp:sp modelId="{9DBA9043-3DA4-4E4B-9882-CB9E9ACDE158}">
      <dsp:nvSpPr>
        <dsp:cNvPr id="0" name=""/>
        <dsp:cNvSpPr/>
      </dsp:nvSpPr>
      <dsp:spPr>
        <a:xfrm>
          <a:off x="123066" y="2386587"/>
          <a:ext cx="1041516" cy="83011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C4294-A133-45E0-89B7-7B85F3B5B3A2}">
      <dsp:nvSpPr>
        <dsp:cNvPr id="0" name=""/>
        <dsp:cNvSpPr/>
      </dsp:nvSpPr>
      <dsp:spPr>
        <a:xfrm>
          <a:off x="0" y="3424233"/>
          <a:ext cx="5400600" cy="1037646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000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งานสุขภาพจิต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1183884" y="3424233"/>
        <a:ext cx="4216715" cy="1037646"/>
      </dsp:txXfrm>
    </dsp:sp>
    <dsp:sp modelId="{186CC505-EC84-480E-AE68-E36E40BC5C4D}">
      <dsp:nvSpPr>
        <dsp:cNvPr id="0" name=""/>
        <dsp:cNvSpPr/>
      </dsp:nvSpPr>
      <dsp:spPr>
        <a:xfrm>
          <a:off x="123066" y="3527998"/>
          <a:ext cx="1041516" cy="83011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FA114-D215-4B25-A45E-24A40B62BC3D}">
      <dsp:nvSpPr>
        <dsp:cNvPr id="0" name=""/>
        <dsp:cNvSpPr/>
      </dsp:nvSpPr>
      <dsp:spPr>
        <a:xfrm rot="5400000">
          <a:off x="-169068" y="169670"/>
          <a:ext cx="1127124" cy="78898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 rot="-5400000">
        <a:off x="1" y="395096"/>
        <a:ext cx="788987" cy="338137"/>
      </dsp:txXfrm>
    </dsp:sp>
    <dsp:sp modelId="{D40EC36B-8D66-46E7-93A2-FB9E00263796}">
      <dsp:nvSpPr>
        <dsp:cNvPr id="0" name=""/>
        <dsp:cNvSpPr/>
      </dsp:nvSpPr>
      <dsp:spPr>
        <a:xfrm rot="5400000">
          <a:off x="3076178" y="-2286589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8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PP&amp;P Excellence</a:t>
          </a:r>
          <a:endParaRPr lang="en-US" sz="3800" kern="1200" dirty="0"/>
        </a:p>
      </dsp:txBody>
      <dsp:txXfrm rot="-5400000">
        <a:off x="788988" y="36365"/>
        <a:ext cx="5271248" cy="661103"/>
      </dsp:txXfrm>
    </dsp:sp>
    <dsp:sp modelId="{32C7D0D3-3EE3-442F-97E9-7CA4E7A520EE}">
      <dsp:nvSpPr>
        <dsp:cNvPr id="0" name=""/>
        <dsp:cNvSpPr/>
      </dsp:nvSpPr>
      <dsp:spPr>
        <a:xfrm rot="5400000">
          <a:off x="-169068" y="1148227"/>
          <a:ext cx="1127124" cy="788987"/>
        </a:xfrm>
        <a:prstGeom prst="chevron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-5400000">
        <a:off x="1" y="1373653"/>
        <a:ext cx="788987" cy="338137"/>
      </dsp:txXfrm>
    </dsp:sp>
    <dsp:sp modelId="{A1457049-EB54-47E4-9B4F-64896592AD59}">
      <dsp:nvSpPr>
        <dsp:cNvPr id="0" name=""/>
        <dsp:cNvSpPr/>
      </dsp:nvSpPr>
      <dsp:spPr>
        <a:xfrm rot="5400000">
          <a:off x="3076178" y="-1308031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8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Service Excellence</a:t>
          </a:r>
          <a:endParaRPr lang="en-US" sz="3800" kern="1200" dirty="0"/>
        </a:p>
      </dsp:txBody>
      <dsp:txXfrm rot="-5400000">
        <a:off x="788988" y="1014923"/>
        <a:ext cx="5271248" cy="661103"/>
      </dsp:txXfrm>
    </dsp:sp>
    <dsp:sp modelId="{4337F207-FFC7-4ED3-84F2-81B7352E4AC5}">
      <dsp:nvSpPr>
        <dsp:cNvPr id="0" name=""/>
        <dsp:cNvSpPr/>
      </dsp:nvSpPr>
      <dsp:spPr>
        <a:xfrm rot="5400000">
          <a:off x="-169068" y="2126784"/>
          <a:ext cx="1127124" cy="788987"/>
        </a:xfrm>
        <a:prstGeom prst="chevron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-5400000">
        <a:off x="1" y="2352210"/>
        <a:ext cx="788987" cy="338137"/>
      </dsp:txXfrm>
    </dsp:sp>
    <dsp:sp modelId="{798A1966-AE89-4C07-8AB2-C5CF13628CBD}">
      <dsp:nvSpPr>
        <dsp:cNvPr id="0" name=""/>
        <dsp:cNvSpPr/>
      </dsp:nvSpPr>
      <dsp:spPr>
        <a:xfrm rot="5400000">
          <a:off x="3076178" y="-329474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8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People Excellence</a:t>
          </a:r>
          <a:endParaRPr lang="en-US" sz="3800" kern="1200" dirty="0"/>
        </a:p>
      </dsp:txBody>
      <dsp:txXfrm rot="-5400000">
        <a:off x="788988" y="1993480"/>
        <a:ext cx="5271248" cy="661103"/>
      </dsp:txXfrm>
    </dsp:sp>
    <dsp:sp modelId="{71B026DE-13AD-4515-BFCF-8251055B9A48}">
      <dsp:nvSpPr>
        <dsp:cNvPr id="0" name=""/>
        <dsp:cNvSpPr/>
      </dsp:nvSpPr>
      <dsp:spPr>
        <a:xfrm rot="5400000">
          <a:off x="-169068" y="3105342"/>
          <a:ext cx="1127124" cy="788987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-5400000">
        <a:off x="1" y="3330768"/>
        <a:ext cx="788987" cy="338137"/>
      </dsp:txXfrm>
    </dsp:sp>
    <dsp:sp modelId="{1F79E81B-FC68-4D67-8E9D-324AAF89C1F4}">
      <dsp:nvSpPr>
        <dsp:cNvPr id="0" name=""/>
        <dsp:cNvSpPr/>
      </dsp:nvSpPr>
      <dsp:spPr>
        <a:xfrm rot="5400000">
          <a:off x="3076178" y="649083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38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Government Excellence</a:t>
          </a:r>
          <a:endParaRPr lang="en-US" sz="3800" kern="1200" dirty="0"/>
        </a:p>
      </dsp:txBody>
      <dsp:txXfrm rot="-5400000">
        <a:off x="788988" y="2972037"/>
        <a:ext cx="5271248" cy="6611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7D132-E970-4DD5-9918-6661C8FCBC5A}">
      <dsp:nvSpPr>
        <dsp:cNvPr id="0" name=""/>
        <dsp:cNvSpPr/>
      </dsp:nvSpPr>
      <dsp:spPr>
        <a:xfrm>
          <a:off x="711463" y="276452"/>
          <a:ext cx="5561849" cy="892195"/>
        </a:xfrm>
        <a:prstGeom prst="rect">
          <a:avLst/>
        </a:prstGeom>
        <a:solidFill>
          <a:srgbClr val="00B0F0">
            <a:alpha val="4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314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Mastery</a:t>
          </a:r>
        </a:p>
      </dsp:txBody>
      <dsp:txXfrm>
        <a:off x="711463" y="276452"/>
        <a:ext cx="5561849" cy="892195"/>
      </dsp:txXfrm>
    </dsp:sp>
    <dsp:sp modelId="{33842DA0-DF3B-420F-BC84-1CEEF5F56E96}">
      <dsp:nvSpPr>
        <dsp:cNvPr id="0" name=""/>
        <dsp:cNvSpPr/>
      </dsp:nvSpPr>
      <dsp:spPr>
        <a:xfrm>
          <a:off x="576067" y="147579"/>
          <a:ext cx="624537" cy="9368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E1F7FE-18D3-4ABC-A1CE-94C8CB4DC85A}">
      <dsp:nvSpPr>
        <dsp:cNvPr id="0" name=""/>
        <dsp:cNvSpPr/>
      </dsp:nvSpPr>
      <dsp:spPr>
        <a:xfrm>
          <a:off x="711463" y="1399628"/>
          <a:ext cx="5561849" cy="892195"/>
        </a:xfrm>
        <a:prstGeom prst="rect">
          <a:avLst/>
        </a:prstGeom>
        <a:solidFill>
          <a:srgbClr val="00B050">
            <a:alpha val="4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314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Originality</a:t>
          </a:r>
        </a:p>
      </dsp:txBody>
      <dsp:txXfrm>
        <a:off x="711463" y="1399628"/>
        <a:ext cx="5561849" cy="892195"/>
      </dsp:txXfrm>
    </dsp:sp>
    <dsp:sp modelId="{3329AF4F-829F-4153-8DE1-76ABC54097EC}">
      <dsp:nvSpPr>
        <dsp:cNvPr id="0" name=""/>
        <dsp:cNvSpPr/>
      </dsp:nvSpPr>
      <dsp:spPr>
        <a:xfrm>
          <a:off x="576067" y="1270755"/>
          <a:ext cx="624537" cy="93680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9D1197-51A2-450A-9617-F39485ACD79B}">
      <dsp:nvSpPr>
        <dsp:cNvPr id="0" name=""/>
        <dsp:cNvSpPr/>
      </dsp:nvSpPr>
      <dsp:spPr>
        <a:xfrm>
          <a:off x="718700" y="2522803"/>
          <a:ext cx="5547374" cy="892195"/>
        </a:xfrm>
        <a:prstGeom prst="rect">
          <a:avLst/>
        </a:prstGeom>
        <a:solidFill>
          <a:srgbClr val="FFC000">
            <a:alpha val="4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314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People Centered Approach</a:t>
          </a:r>
        </a:p>
      </dsp:txBody>
      <dsp:txXfrm>
        <a:off x="718700" y="2522803"/>
        <a:ext cx="5547374" cy="892195"/>
      </dsp:txXfrm>
    </dsp:sp>
    <dsp:sp modelId="{F3334B72-0F31-483A-AA5F-6F3444694721}">
      <dsp:nvSpPr>
        <dsp:cNvPr id="0" name=""/>
        <dsp:cNvSpPr/>
      </dsp:nvSpPr>
      <dsp:spPr>
        <a:xfrm>
          <a:off x="576067" y="2393930"/>
          <a:ext cx="624537" cy="9368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A3B378-FE8D-4210-A9DB-8D142C9F4ED1}">
      <dsp:nvSpPr>
        <dsp:cNvPr id="0" name=""/>
        <dsp:cNvSpPr/>
      </dsp:nvSpPr>
      <dsp:spPr>
        <a:xfrm>
          <a:off x="718700" y="3645979"/>
          <a:ext cx="5547374" cy="892195"/>
        </a:xfrm>
        <a:prstGeom prst="rect">
          <a:avLst/>
        </a:prstGeom>
        <a:solidFill>
          <a:srgbClr val="C00000">
            <a:alpha val="4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314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Humility</a:t>
          </a:r>
        </a:p>
      </dsp:txBody>
      <dsp:txXfrm>
        <a:off x="718700" y="3645979"/>
        <a:ext cx="5547374" cy="892195"/>
      </dsp:txXfrm>
    </dsp:sp>
    <dsp:sp modelId="{4056C3B3-CC6D-470E-9C5A-4CF47A27DFB3}">
      <dsp:nvSpPr>
        <dsp:cNvPr id="0" name=""/>
        <dsp:cNvSpPr/>
      </dsp:nvSpPr>
      <dsp:spPr>
        <a:xfrm>
          <a:off x="576067" y="3517106"/>
          <a:ext cx="624537" cy="93680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3F4E7-0BEF-4E43-A7A7-64A236415204}" type="datetimeFigureOut">
              <a:rPr lang="th-TH" smtClean="0"/>
              <a:pPr/>
              <a:t>11/11/62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BC433-E5D0-47BA-8B1E-DB4A68C1833B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BC433-E5D0-47BA-8B1E-DB4A68C1833B}" type="slidenum">
              <a:rPr lang="th-TH" smtClean="0"/>
              <a:pPr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1459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BC433-E5D0-47BA-8B1E-DB4A68C1833B}" type="slidenum">
              <a:rPr lang="th-TH" smtClean="0"/>
              <a:pPr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4346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BC433-E5D0-47BA-8B1E-DB4A68C1833B}" type="slidenum">
              <a:rPr lang="th-TH" smtClean="0"/>
              <a:pPr/>
              <a:t>12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11/11/62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11/11/62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11/11/62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11/11/62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D798468-2A50-4781-8F3A-C04C77374936}"/>
              </a:ext>
            </a:extLst>
          </p:cNvPr>
          <p:cNvSpPr txBox="1">
            <a:spLocks/>
          </p:cNvSpPr>
          <p:nvPr userDrawn="1"/>
        </p:nvSpPr>
        <p:spPr>
          <a:xfrm>
            <a:off x="4047" y="0"/>
            <a:ext cx="9139953" cy="1129004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11/11/62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11/11/62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11/11/62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11/11/62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11/11/62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11/11/62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11/11/62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D8835-6E88-4354-AF96-4156A40D1A26}" type="datetimeFigureOut">
              <a:rPr lang="th-TH" smtClean="0"/>
              <a:pPr/>
              <a:t>11/11/62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317CE7E2-B9CE-468E-ABDD-4C1CBF6EF5B1}"/>
              </a:ext>
            </a:extLst>
          </p:cNvPr>
          <p:cNvSpPr txBox="1">
            <a:spLocks/>
          </p:cNvSpPr>
          <p:nvPr/>
        </p:nvSpPr>
        <p:spPr>
          <a:xfrm>
            <a:off x="4047" y="0"/>
            <a:ext cx="9139953" cy="1129004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7823" y="243031"/>
            <a:ext cx="7772400" cy="642942"/>
          </a:xfrm>
        </p:spPr>
        <p:txBody>
          <a:bodyPr>
            <a:normAutofit fontScale="90000"/>
          </a:bodyPr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วาระจังหวัด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ADCA917-9387-4177-8583-6540BD604C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109454"/>
              </p:ext>
            </p:extLst>
          </p:nvPr>
        </p:nvGraphicFramePr>
        <p:xfrm>
          <a:off x="1871700" y="1412776"/>
          <a:ext cx="5400600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FC3F9C-9096-4821-BE75-EFDE401285E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0" y="2071678"/>
            <a:ext cx="9144000" cy="2000264"/>
          </a:xfrm>
        </p:spPr>
        <p:txBody>
          <a:bodyPr>
            <a:normAutofit/>
          </a:bodyPr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รายละเอียดตัวชี้วัดกระทรวงสาธารณสุข</a:t>
            </a:r>
            <a:b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ประจำปีงบประมาณ 2563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582594"/>
          </a:xfrm>
        </p:spPr>
        <p:txBody>
          <a:bodyPr>
            <a:noAutofit/>
          </a:bodyPr>
          <a:lstStyle/>
          <a:p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รายละเอียดตัวชี้วัดกระทรวงสาธารณสุขประจำปีงบประมาณ 2563 ที่ 1-10</a:t>
            </a:r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163074"/>
              </p:ext>
            </p:extLst>
          </p:nvPr>
        </p:nvGraphicFramePr>
        <p:xfrm>
          <a:off x="321439" y="1214425"/>
          <a:ext cx="8501122" cy="5357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ตัวชี้วัดที่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รายการตัวชี้วัด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อัตราส่วนการตายมารดาไทยต่อการเกิดมีชีพแสนคน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ร้อยละของเด็กอายุ 0-5 ปี</a:t>
                      </a:r>
                      <a:r>
                        <a:rPr lang="th-TH" sz="20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ทั้งหมดตามช่วงอายุที่กำหนดมีพัฒนาการสมวัย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ร้อยละของเด็กอายุ0-5 ปี สูงดีสมส่วน และส่วนสูงเฉลี่ยที่อายุ 5 ปี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เด็กไทยมีระดับสติปัญญาเฉลี่ยไม่ต่ำกว่า 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ร้อยละของเด็กอายุ 6-14 ปี สูงดีสมส่วน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อัตราการคลอดมีชีพในหญิงอายุ 15-19 ปี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ร้อยละของผู้สูงอายุที่มีภาวะพึ่งพิงได้รับการดูแลตาม </a:t>
                      </a:r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Care Plan</a:t>
                      </a:r>
                      <a:endParaRPr lang="th-TH" sz="20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ร้อยละของประชากรสูงอายุที่มีพฤติกรรมสุขภาพที่พึงประสงค์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</a:t>
                      </a:r>
                      <a:r>
                        <a:rPr lang="th-TH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ตำบล</a:t>
                      </a:r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ที่มีระบบการส่งเสริมสุขภาพดูแลผู้สูงอายุระ ยะยาว (</a:t>
                      </a:r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Long Term Care) </a:t>
                      </a:r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ในชุมชนผ่านเกณฑ์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จำนวนครอบครัวไทยมีความรอบรู้สุขภาพเรื่องกิจกรรมทางกาย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935480"/>
              </p:ext>
            </p:extLst>
          </p:nvPr>
        </p:nvGraphicFramePr>
        <p:xfrm>
          <a:off x="368082" y="1196752"/>
          <a:ext cx="8407836" cy="544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90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ตัวชี้วัดที่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รายการตัวชี้วัด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90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ร้อยละของอำเภอผ่านเกณฑ์การประเมินการพัฒนาคุณภาพชีวิตที่มีคุณภาพ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90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ระดับความสำเร็จในการจัดการภาวะฉุกเฉินทางสาธารณสุขของหน่วยงานระดับจังหวัด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90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ร้อยละการตรวจติดตามกลุ่มสงสัยป่วยโรคเบาหวานและ/หรือความดันโลหิตสูง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564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ร้อยละของจังหวัดมีการขับเคลื่อนมาตรการยุติการใช้สารเคมีทางการเกษตร ที่มีอันตรายสูรวมกับหน่วยงานที่เกี่ยวข้องในระดับส่วนกลาง และภูมิภาค อย่างน้อย จังหวัดละ 1 เรื่อง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564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ร้อยละของจังหวัดมีระบบรับแจ้งข่าว การใช้/ป่วยจากการสัมผัสสารเคมีทางการเกษตร 3 ชนิด (พา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ราควอต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คลอร์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ไพริ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ฟอส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ไกลโฟเสต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 โดยประชาชน/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อส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ม. ผ่าน 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Mobile Application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สู่หน่วยบริการ (คลินิกสารเคมีเกษตร/คลินิกโรคจากการทำงาน)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1564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ร้อยละของจังหวัดมีการจัดทำฐานข้อมูลอาชีวอนามัยและสิ่งแวดล้อม (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Occupational and Environmental Health Profile : OEHP)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ด้านเกษตรกรรม และมีการรายงาน การเจ็บป่วยหรือเสียชีวิตจากสารเคมีทางการเกษตร (รหัสโรค 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T60)</a:t>
                      </a:r>
                      <a:endParaRPr lang="th-TH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90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ร้อยละของผลิตภัณฑ์สุขภาพกลุ่มเสี่ยงที่ได้รับการตรวจสอบได้มาตรฐานตามเกณฑ์ที่ กำหนด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90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ร้อยละของโรงพยาบาลที่พัฒนาอนามัยสิ่งแวดล้อมได้ตามเกณฑ์</a:t>
                      </a:r>
                      <a:r>
                        <a:rPr lang="th-TH" sz="16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GREEN&amp;CLEAN Hospital</a:t>
                      </a:r>
                      <a:endParaRPr lang="th-TH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390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ร้อยละของจังหวัดมีระบบจัดการ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ป้จจัย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เสี่ยงด้านสิ่งแวดล้อมที่ส่งผลกระทบต่อสุขภาพ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3900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ร้อยละหน่วยบริการปฐมภูมิและเครือข่ายหน่วยบริการปฐมภูมิ ที่เปิดดำเนินการในพื้นที่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ชื่อเรื่อง 3"/>
          <p:cNvSpPr txBox="1">
            <a:spLocks/>
          </p:cNvSpPr>
          <p:nvPr/>
        </p:nvSpPr>
        <p:spPr>
          <a:xfrm>
            <a:off x="407179" y="214290"/>
            <a:ext cx="8329642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gsana New" panose="02020603050405020304" pitchFamily="18" charset="-34"/>
                <a:ea typeface="+mj-ea"/>
                <a:cs typeface="Angsana New" panose="02020603050405020304" pitchFamily="18" charset="-34"/>
              </a:rPr>
              <a:t>รายละเอียดตัวชี้วัดกระทรวงสาธารณสุขประจำปีงบประมาณ 2563 ที่ 11-20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413386"/>
              </p:ext>
            </p:extLst>
          </p:nvPr>
        </p:nvGraphicFramePr>
        <p:xfrm>
          <a:off x="321439" y="1268760"/>
          <a:ext cx="8501122" cy="5449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ตัวชี้วัดที่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รายการตัวชี้วัด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21</a:t>
                      </a:r>
                    </a:p>
                    <a:p>
                      <a:pPr algn="ctr"/>
                      <a:endParaRPr lang="th-TH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ร้อยละของประชาชนในอำเภอที่เป็นที่ตั้งของ รพศ./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รพท.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มีแพทย์เวชศาสตร์ครอบครัว หรือแพทย์ที่ผ่านการอบรมและคณะผู้ให้บริการสุขภาพปฐมภูมิดูแลด้วยหลักเวชศาสตร์ครอบครัว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22</a:t>
                      </a:r>
                      <a:endParaRPr lang="th-TH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ร้อยละของผู้ป่วย กลุ่มเป้าหมายที่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เด็รับ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การดูแลจาก 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อส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ม. หมอประจำบ้านมีคุณภาพ ชีวิตที่ดี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จำนวน 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อส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ม. ที่ได้รับการพัฒนาเป็น 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อส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ม. หมอประจำบ้าน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ร้อยละอัตราตายของผู้ป่วยโรคหลอดเลือดสมองและระยะเวลาที่ได้รับการรักษาที่ เหมาะสม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อัตราความสำเร็จของการรักษาวัณโรคปอดรายใหม่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ร้อยละของโรงพยาบาลที่ใช่ยาอย่างสมเหตุผล (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RDU) </a:t>
                      </a:r>
                      <a:endParaRPr lang="th-TH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ร้อยละของโรงพยาบาลที่มีระบบจัดการการดื้อยาต้านจุลชีพอย่าง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บูรณา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การ (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AMR)</a:t>
                      </a:r>
                      <a:endParaRPr lang="th-TH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ร้อยละการส่งต่อผู้ป่วยนอกเขตสุขภาพลดลง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อัตราตายทารกแรกเกิด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ร้อยละการบรรเทาอาการปวดและจัดการอาการต่างๆ ด้วย </a:t>
                      </a:r>
                      <a:r>
                        <a:rPr lang="en-US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Opioid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ในผู้ป่วย ประคับประคองระยะท้ายอย่างมีคุณภาพ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ชื่อเรื่อง 3"/>
          <p:cNvSpPr>
            <a:spLocks noGrp="1"/>
          </p:cNvSpPr>
          <p:nvPr>
            <p:ph type="title"/>
          </p:nvPr>
        </p:nvSpPr>
        <p:spPr>
          <a:xfrm>
            <a:off x="389320" y="260648"/>
            <a:ext cx="8365361" cy="582594"/>
          </a:xfrm>
        </p:spPr>
        <p:txBody>
          <a:bodyPr>
            <a:noAutofit/>
          </a:bodyPr>
          <a:lstStyle/>
          <a:p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รายละเอียดตัวชี้วัดกระทรวงสาธารณสุขประจำปีงบประมาณ 2563 ที่ 21-30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665346"/>
              </p:ext>
            </p:extLst>
          </p:nvPr>
        </p:nvGraphicFramePr>
        <p:xfrm>
          <a:off x="321439" y="1196752"/>
          <a:ext cx="8501122" cy="5541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ตัวชี้วัดที่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รายการตัวชี้วัด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ร้อยละของผู้ป่วยนอกทั้งหมดที่ได้รับบริการตรวจ วินิจฉัย รักษาโรค และฟื้นฟูสภาพด้วย ศาสตร์การแพทย์แผนไทยและการแพทย์ทางเลือก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ร้อยละของผู้ป่วยโรคซึมเศร้าเข้าถึงบริการสุขภาพจิต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อัตราการฆ่าตัวตายสำเร็จ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อัตราตายผู้ป่วยติดเชื้อในกระแสเลือดแบบรุนแรงชนิด 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community-acquired</a:t>
                      </a:r>
                      <a:endParaRPr lang="th-TH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ร้อยละของโรงพยาบาลที่มีทีม </a:t>
                      </a:r>
                      <a:r>
                        <a:rPr lang="en-US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Refracture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Prevention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ในโรงพยาบาลตั้งแต่ระดับ 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M 1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ขึ้น ไป ที่มีแพทย์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ออร์โธปิดิกส์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เพิ่มขึ้น ให้ได้อย่างน้อย 1 ทีมต่อ 1 เขตสุขภาพ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อัตราตายของผู้ป่วยโรคกล้ามเนื้อหัวใจตายเฉียบพลันชนิด 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STEMI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และการให้การรักษา ตามมาตรฐานเวลาที่กำหนด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ร้อยละผู้ป่วยมะเร็ง 5 อันดับแรกได้รับการรักษาภายในระยะเวลาที่กำหนด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ร้อยละของผู้ป่วย 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CKD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ที่มีอัตราการลดลงของ </a:t>
                      </a:r>
                      <a:r>
                        <a:rPr lang="en-US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eGFR</a:t>
                      </a:r>
                      <a:endParaRPr lang="th-TH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ร้อยละผู้ป่วยต้อกระจกชนิดบอด (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Blinding Cataract)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ได้รับการผ่าตัดภายใน 30 วัน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อัตราส่วนของจำนวนผู้ยินยอมบริจาคอวัยวะจากผู้ป่วยสมองตาย ต่อจำนวนผู้ป่วย เสียชีวิตในโรงพยาบาล (โรงพยาบาล 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A, S)</a:t>
                      </a:r>
                      <a:endParaRPr lang="th-TH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ชื่อเรื่อง 3"/>
          <p:cNvSpPr>
            <a:spLocks noGrp="1"/>
          </p:cNvSpPr>
          <p:nvPr>
            <p:ph type="title"/>
          </p:nvPr>
        </p:nvSpPr>
        <p:spPr>
          <a:xfrm>
            <a:off x="389320" y="260648"/>
            <a:ext cx="8365361" cy="582594"/>
          </a:xfrm>
        </p:spPr>
        <p:txBody>
          <a:bodyPr>
            <a:noAutofit/>
          </a:bodyPr>
          <a:lstStyle/>
          <a:p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รายละเอียดตัวชี้วัดกระทรวงสาธารณสุขประจำปีงบประมาณ 2563 ที่ 31- 40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006122"/>
              </p:ext>
            </p:extLst>
          </p:nvPr>
        </p:nvGraphicFramePr>
        <p:xfrm>
          <a:off x="321439" y="1196752"/>
          <a:ext cx="8501122" cy="5541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ตัวชี้วัดที่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รายการตัวชี้วัด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ร้อยละของผู้ป่วย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ยาเสพติด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เข้ารับการบำบัดรักษา และ ติดตามดูแลอย่างต่อเนื่อง 1 ปี (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Retention Rate)</a:t>
                      </a:r>
                      <a:endParaRPr lang="th-TH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ร้อยละของผู้ป่วย</a:t>
                      </a:r>
                      <a:r>
                        <a:rPr lang="th-TH" sz="16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ยาเสพติด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กลุ่มเสี่ยงก่อความรุนแรงได้รับการประเมิน บำบัดรักษาและ ติดตามดูแลช่วยเหลือตามระดับความรุนแรง อย่างต่อเนื่อง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ร้อยละของโรงพยาบาลระดับ 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M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และ 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ในจังหวัดที่ให้การบริบาลฟื้นสภาพระยะกลาง แบบผู้ป่วยใน (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intermediate bed/ward)</a:t>
                      </a:r>
                      <a:endParaRPr lang="th-TH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ร้อยละของผู้ป่วยที่เข้ารับการผ่าตัด 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One Day Surgery</a:t>
                      </a:r>
                      <a:endParaRPr lang="th-TH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จำนวนคลินิกการให้บริการกัญชาทางการแพทย์แผนปัจจุบันและแพทย์แผนไทย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อัตราการเสียชีวิตของผู้ป่วยวิกฤตฉุกเฉิน (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triage level 1)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ภายใน 24 ชั่วโมง ใน โรงพยาบาลระดับ 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A, S, M1 (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ทั้งที่ 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ER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และ 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Admit)</a:t>
                      </a:r>
                      <a:endParaRPr lang="th-TH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ร้อยละของประชากรเข้าถึงบริการการแพทย์ฉุกเฉิน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ร้อยละของโรงพยาบาลศูนย์ผ่านเกณฑ์ 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ER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คุณภาพ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จำนวนผู้ป่วยที่ไม่ฉุกเฉินในห้องฉุกเฉินระดับ 4 และ 5 (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Non trauma)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ลดลง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ร้อยละของจังหวัดเป้าหมายที่มีหน่วยบริการตั้งอยู่ในพื้นที่เกาะมีการจัดระบบบริการ สุขภาพสำหรับการท่องเที่ยวทางทะเลที่มีประสิทธิภาพ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ชื่อเรื่อง 3"/>
          <p:cNvSpPr>
            <a:spLocks noGrp="1"/>
          </p:cNvSpPr>
          <p:nvPr>
            <p:ph type="title"/>
          </p:nvPr>
        </p:nvSpPr>
        <p:spPr>
          <a:xfrm>
            <a:off x="389320" y="260648"/>
            <a:ext cx="8365361" cy="582594"/>
          </a:xfrm>
        </p:spPr>
        <p:txBody>
          <a:bodyPr>
            <a:noAutofit/>
          </a:bodyPr>
          <a:lstStyle/>
          <a:p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รายละเอียดตัวชี้วัดกระทรวงสาธารณสุขประจำปีงบประมาณ 2563 ที่ 41-50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386001"/>
              </p:ext>
            </p:extLst>
          </p:nvPr>
        </p:nvGraphicFramePr>
        <p:xfrm>
          <a:off x="321439" y="1196752"/>
          <a:ext cx="8501122" cy="5449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ตัวชี้วัดที่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รายการตัวชี้วัด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ร้อยละที่เพิ่มขึ้นของรายได้จากการท่องเที่ยวเชิงสุขภาพ ความงาม และแพทย์แผนไทย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ระดับความสำเร็จของเขตสุขภาพที่มีการบริหารจัดการระบบการผลิตและพัฒนากำลังคน ได้ตามเกณฑ์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ร้อยละของเขตสุขภาพที่มีการบริหารจัดการกำลังคนที่มีประสิทธิภาพ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ร้อยละของหน่วยงานในสังกัดกระทรวงสาธารณสุขผ่านเกณฑ์การประเมิน 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ITA</a:t>
                      </a:r>
                      <a:endParaRPr lang="th-TH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ร้อยละความสำเร็จของส่วนราชการในสังกัดสำนักงานปลัดกระทรวงสาธารณสุขที่ ดำเนินการพัฒนาคุณภาพการบริหารจัดการภาครัฐผ่านเกณฑ์ที่กำหนด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ร้อยละของโรงพยาบาลสังกัดกระทรวงสาธารณสุขมีคุณภาพมาตรฐานผ่านการรับรอง 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HA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ขั้น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 รพ.สต.ที่ผ่านเกณฑ์การพัฒนาคุณภาพ รพ.สต. ติดดาว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จำนวนองค์กรแห่งความสุขที่มีคุณภาพมาตรฐาน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ร้อยละของจังหวัดที่ผ่านเกณฑ์คุณภาพข้อมูล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ร้อยละของหน่วยบริการที่เป็น 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Smart Hospital</a:t>
                      </a:r>
                      <a:endParaRPr lang="th-TH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ชื่อเรื่อง 3"/>
          <p:cNvSpPr>
            <a:spLocks noGrp="1"/>
          </p:cNvSpPr>
          <p:nvPr>
            <p:ph type="title"/>
          </p:nvPr>
        </p:nvSpPr>
        <p:spPr>
          <a:xfrm>
            <a:off x="389320" y="332656"/>
            <a:ext cx="8365361" cy="582594"/>
          </a:xfrm>
        </p:spPr>
        <p:txBody>
          <a:bodyPr>
            <a:noAutofit/>
          </a:bodyPr>
          <a:lstStyle/>
          <a:p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รายละเอียดตัวชี้วัดกระทรวงสาธารณสุขประจำปีงบประมาณ 2563 ที่ 51-60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010668"/>
              </p:ext>
            </p:extLst>
          </p:nvPr>
        </p:nvGraphicFramePr>
        <p:xfrm>
          <a:off x="440824" y="1268760"/>
          <a:ext cx="8501122" cy="3896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ตัวชี้วัดที่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รายการตัวชี้วัด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จำนวนโรงพยาบาลมีบริการรับยาที่ร้านยา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ความแตกต่างอัตราการใช้สิทธิ (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compliance rate)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เมื่อไปใช้บริการผู้ป่วยใน (</a:t>
                      </a:r>
                      <a:r>
                        <a:rPr lang="en-US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IP) </a:t>
                      </a: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ของผู้มีสิทธิใน 3 ระบบ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ระดับความสำเร็จของการจัดทำสิทธิประโยชน์กลางผู้ป่วยในของระบบหลักประกัน สุขภาพ 3 ระบบ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ร้อยละของหน่วยบริการที่ประสบภาวะวิกฤติทางการเงิน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จำนวนนวัตกรรม หรือเทคโนโลยีสุขภาพที่คิดค้นใหม่ หรือที่พัฒนาต่อยอด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ร้อยละของเขตสุขภาพมีการพัฒนาระบบบริหารจัดการที่มีประสิทธิภาพ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ร้อยละของกฎหมายที่ควรปรับปรุงได้รับการแก้ไข และมีการบังคับใช้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ชื่อเรื่อง 3"/>
          <p:cNvSpPr>
            <a:spLocks noGrp="1"/>
          </p:cNvSpPr>
          <p:nvPr>
            <p:ph type="title"/>
          </p:nvPr>
        </p:nvSpPr>
        <p:spPr>
          <a:xfrm>
            <a:off x="390364" y="332656"/>
            <a:ext cx="8363272" cy="582594"/>
          </a:xfrm>
        </p:spPr>
        <p:txBody>
          <a:bodyPr>
            <a:noAutofit/>
          </a:bodyPr>
          <a:lstStyle/>
          <a:p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รายละเอียดตัวชี้วัดกระทรวงสาธารณสุขประจำปีงบประมาณ 2563 ที่ 61-67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487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Gantt’s chart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ในการวางแผน/กำกับ/ติดตาม (ราย</a:t>
            </a:r>
            <a:r>
              <a:rPr lang="th-TH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ไตรมาส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/ปีงบประมาณ)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Core value</a:t>
            </a:r>
            <a:endParaRPr lang="th-TH" sz="4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EB91BD1-F415-4A11-81EE-2FB4AC3A8E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3088777"/>
              </p:ext>
            </p:extLst>
          </p:nvPr>
        </p:nvGraphicFramePr>
        <p:xfrm>
          <a:off x="1907704" y="1484784"/>
          <a:ext cx="6984776" cy="4685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8177007-73D2-4EEA-A5BC-904FBD8E5947}"/>
              </a:ext>
            </a:extLst>
          </p:cNvPr>
          <p:cNvSpPr/>
          <p:nvPr/>
        </p:nvSpPr>
        <p:spPr>
          <a:xfrm>
            <a:off x="731098" y="308974"/>
            <a:ext cx="8332889" cy="668091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งานสูงอายุ</a:t>
            </a:r>
            <a:endParaRPr lang="th-TH" sz="1800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endParaRPr lang="th-TH" sz="21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FC58EF3-619F-431B-8A99-44F12DBDC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468702"/>
              </p:ext>
            </p:extLst>
          </p:nvPr>
        </p:nvGraphicFramePr>
        <p:xfrm>
          <a:off x="714337" y="2442168"/>
          <a:ext cx="4045272" cy="4011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223">
                  <a:extLst>
                    <a:ext uri="{9D8B030D-6E8A-4147-A177-3AD203B41FA5}">
                      <a16:colId xmlns:a16="http://schemas.microsoft.com/office/drawing/2014/main" val="1150039330"/>
                    </a:ext>
                  </a:extLst>
                </a:gridCol>
                <a:gridCol w="1965049">
                  <a:extLst>
                    <a:ext uri="{9D8B030D-6E8A-4147-A177-3AD203B41FA5}">
                      <a16:colId xmlns:a16="http://schemas.microsoft.com/office/drawing/2014/main" val="2588709083"/>
                    </a:ext>
                  </a:extLst>
                </a:gridCol>
              </a:tblGrid>
              <a:tr h="3290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1.</a:t>
                      </a:r>
                      <a:r>
                        <a:rPr lang="th-TH" sz="1400" b="1" baseline="0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ชี้แจงนโยบาย/ตัวชี้วัด/แผนการ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  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ดำเนินงานระดับจังหวัด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Tahoma" panose="020B0604030504040204" pitchFamily="34" charset="0"/>
                        <a:cs typeface="TH SarabunPSK" pitchFamily="34" charset="-34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Tahoma" panose="020B0604030504040204" pitchFamily="34" charset="0"/>
                          <a:cs typeface="TH SarabunPSK" pitchFamily="34" charset="-34"/>
                        </a:rPr>
                        <a:t>2.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คัดกรองและประเมินความสามารถใน  </a:t>
                      </a:r>
                    </a:p>
                    <a:p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  การประกอบกิจวัตรประจำวัน</a:t>
                      </a:r>
                    </a:p>
                    <a:p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  (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ADL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) ของผู้สูงอายุ</a:t>
                      </a:r>
                      <a:r>
                        <a:rPr lang="th-TH" sz="14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ตามชุดสิทธิ</a:t>
                      </a:r>
                    </a:p>
                    <a:p>
                      <a:r>
                        <a:rPr lang="th-TH" sz="14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ประโยชน์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Tahoma" panose="020B0604030504040204" pitchFamily="34" charset="0"/>
                          <a:cs typeface="TH SarabunPSK" pitchFamily="34" charset="-34"/>
                        </a:rPr>
                        <a:t> 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ร้อยละ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Tahoma" panose="020B0604030504040204" pitchFamily="34" charset="0"/>
                          <a:cs typeface="TH SarabunPSK" pitchFamily="34" charset="-34"/>
                        </a:rPr>
                        <a:t> 90</a:t>
                      </a:r>
                      <a:endParaRPr lang="th-TH" sz="14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Tahoma" panose="020B0604030504040204" pitchFamily="34" charset="0"/>
                          <a:cs typeface="TH SarabunPSK" pitchFamily="34" charset="-34"/>
                        </a:rPr>
                        <a:t>3.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คัดกรอง</a:t>
                      </a:r>
                      <a:r>
                        <a:rPr lang="th-TH" sz="1400" b="1" baseline="0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Geriatric </a:t>
                      </a:r>
                      <a:r>
                        <a:rPr lang="th-TH" sz="1400" b="1" baseline="0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ร้อยละ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60 </a:t>
                      </a:r>
                      <a:r>
                        <a:rPr lang="th-TH" sz="1400" b="1" baseline="0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(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QOF</a:t>
                      </a:r>
                      <a:r>
                        <a:rPr lang="th-TH" sz="1400" b="1" baseline="0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4.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พัฒนางานคลินิกผู้สูงอายุใน </a:t>
                      </a:r>
                      <a:r>
                        <a:rPr lang="th-TH" sz="1400" b="1" kern="1200" dirty="0" err="1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รพท.</a:t>
                      </a:r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/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   </a:t>
                      </a:r>
                      <a:r>
                        <a:rPr lang="th-TH" sz="1400" b="1" kern="1200" dirty="0" err="1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รพช.</a:t>
                      </a:r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ทุกแห่ง ให้ผ่านเกณฑ์มาตรฐาน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   ทุกแห่ง  และมี 2 แห่งผ่านเกณฑ์ระดับ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   ดีมาก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5.</a:t>
                      </a:r>
                      <a:r>
                        <a:rPr lang="th-TH" sz="2100" b="1" kern="1200" dirty="0">
                          <a:solidFill>
                            <a:schemeClr val="lt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</a:t>
                      </a:r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ติดตามและประเมินผลการดำเนินงาน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  </a:t>
                      </a:r>
                      <a:r>
                        <a:rPr lang="th-TH" sz="1400" b="1" kern="1200" baseline="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</a:t>
                      </a:r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คลินิกผู้สูงอายุใน</a:t>
                      </a:r>
                      <a:r>
                        <a:rPr lang="th-TH" sz="1400" b="1" kern="1200" baseline="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</a:t>
                      </a:r>
                      <a:r>
                        <a:rPr lang="th-TH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รพท.</a:t>
                      </a:r>
                      <a:r>
                        <a:rPr lang="th-TH" sz="1400" b="1" kern="1200" baseline="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/</a:t>
                      </a:r>
                      <a:r>
                        <a:rPr lang="th-TH" sz="1400" b="1" kern="1200" baseline="0" dirty="0" err="1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รพช.</a:t>
                      </a:r>
                      <a:r>
                        <a:rPr lang="th-TH" sz="1400" b="1" kern="1200" baseline="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ทุกแห่ง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6.</a:t>
                      </a:r>
                      <a:r>
                        <a:rPr lang="th-TH" sz="2100" b="1" kern="1200" dirty="0">
                          <a:solidFill>
                            <a:schemeClr val="lt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</a:t>
                      </a:r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คัดกรองและประเมินสุขภาพพระสงฆ์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</a:txBody>
                  <a:tcPr marL="51435" marR="51435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1.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มีการดำเนินงานชมรมผู้สูงอายุ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  คุณภาพทุกพื้นที่ระดับตำบล หมู่บ้าน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2.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มีการประเมินชมรมผู้สูงอายุคุณภาพ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   ตามเกณฑ์กรมอนามัย ผ่านเกณฑ์</a:t>
                      </a:r>
                      <a:r>
                        <a:rPr lang="th-TH" sz="1400" b="1" baseline="0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       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400" b="1" baseline="0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   ร้อยละ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70</a:t>
                      </a:r>
                    </a:p>
                    <a:p>
                      <a:r>
                        <a:rPr lang="en-US" sz="1400" b="1" baseline="0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3.</a:t>
                      </a:r>
                      <a:r>
                        <a:rPr lang="th-TH" sz="1400" b="1" baseline="0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4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ชมรมผู้สูงอายุมีการจัดกิจกรรมที่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 </a:t>
                      </a:r>
                      <a:r>
                        <a:rPr lang="th-TH" sz="14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เกี่ยวกับการส่งเสริมสุขภาพช่องปาก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 </a:t>
                      </a:r>
                      <a:r>
                        <a:rPr lang="th-TH" sz="14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ให้กับสมาชิกอย่างน้อยปีละ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1 </a:t>
                      </a:r>
                      <a:r>
                        <a:rPr lang="th-TH" sz="14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ครั้ง      </a:t>
                      </a:r>
                      <a:endParaRPr lang="en-US" sz="14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 </a:t>
                      </a:r>
                      <a:r>
                        <a:rPr lang="th-TH" sz="14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ร้อยละ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90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4.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ทุกพื้นที่มีการใช้สมุดบันทึกสุขภาพ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   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ผู้สูงอายุในการประเมินสุขภาพ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   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ตนเอง ร้อยละ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40</a:t>
                      </a:r>
                      <a:endParaRPr lang="th-TH" sz="14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5.</a:t>
                      </a:r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พัฒนาวัดเป้าหมายให้ผ่านเกณฑ์วัด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  </a:t>
                      </a:r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ส่งเสริมสุขภาพ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51435" marR="5143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698260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61D10DB0-538E-4292-9E18-3968FA568992}"/>
              </a:ext>
            </a:extLst>
          </p:cNvPr>
          <p:cNvSpPr/>
          <p:nvPr/>
        </p:nvSpPr>
        <p:spPr>
          <a:xfrm>
            <a:off x="38711" y="3003479"/>
            <a:ext cx="624385" cy="34498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35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การขับ</a:t>
            </a:r>
          </a:p>
          <a:p>
            <a:pPr algn="ctr"/>
            <a:r>
              <a:rPr lang="th-TH" sz="135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เคลื่อน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39D2CE-D3D9-4EAE-AB86-6FD5B836EEAE}"/>
              </a:ext>
            </a:extLst>
          </p:cNvPr>
          <p:cNvSpPr/>
          <p:nvPr/>
        </p:nvSpPr>
        <p:spPr>
          <a:xfrm>
            <a:off x="54064" y="1541935"/>
            <a:ext cx="614150" cy="770612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9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900" y="2029489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-804" y="1817822"/>
            <a:ext cx="6944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เป้าหมาย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07B72B50-D39A-4DFC-A25D-BF10E6547DF8}"/>
              </a:ext>
            </a:extLst>
          </p:cNvPr>
          <p:cNvSpPr/>
          <p:nvPr/>
        </p:nvSpPr>
        <p:spPr>
          <a:xfrm>
            <a:off x="38711" y="2364772"/>
            <a:ext cx="644857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350" b="1" dirty="0">
              <a:latin typeface="TH SarabunPSK" pitchFamily="34" charset="-34"/>
              <a:ea typeface="Tahoma" panose="020B0604030504040204" pitchFamily="34" charset="0"/>
              <a:cs typeface="TH SarabunPSK" pitchFamily="34" charset="-34"/>
            </a:endParaRPr>
          </a:p>
          <a:p>
            <a:r>
              <a:rPr lang="th-TH" sz="1350" b="1" dirty="0">
                <a:latin typeface="TH SarabunPSK" pitchFamily="34" charset="-34"/>
                <a:ea typeface="Tahoma" panose="020B0604030504040204" pitchFamily="34" charset="0"/>
                <a:cs typeface="TH SarabunPSK" pitchFamily="34" charset="-34"/>
              </a:rPr>
              <a:t>ตัวชี้วัด</a:t>
            </a:r>
            <a:r>
              <a:rPr lang="en-US" sz="1350" b="1" dirty="0">
                <a:latin typeface="TH SarabunPSK" pitchFamily="34" charset="-34"/>
                <a:ea typeface="Tahoma" panose="020B0604030504040204" pitchFamily="34" charset="0"/>
                <a:cs typeface="TH SarabunPSK" pitchFamily="34" charset="-34"/>
              </a:rPr>
              <a:t>&amp;</a:t>
            </a:r>
            <a:r>
              <a:rPr lang="th-TH" sz="1350" b="1" dirty="0">
                <a:latin typeface="TH SarabunPSK" pitchFamily="34" charset="-34"/>
                <a:ea typeface="Tahoma" panose="020B0604030504040204" pitchFamily="34" charset="0"/>
                <a:cs typeface="TH SarabunPSK" pitchFamily="34" charset="-34"/>
              </a:rPr>
              <a:t>เป้าหมาย</a:t>
            </a:r>
          </a:p>
          <a:p>
            <a:endParaRPr lang="th-TH" sz="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7" name="Table 23">
            <a:extLst>
              <a:ext uri="{FF2B5EF4-FFF2-40B4-BE49-F238E27FC236}">
                <a16:creationId xmlns:a16="http://schemas.microsoft.com/office/drawing/2014/main" id="{05DEF49A-5A2C-45F7-873B-784FCA8DE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586740"/>
              </p:ext>
            </p:extLst>
          </p:nvPr>
        </p:nvGraphicFramePr>
        <p:xfrm>
          <a:off x="4758824" y="2655864"/>
          <a:ext cx="2174431" cy="3797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431">
                  <a:extLst>
                    <a:ext uri="{9D8B030D-6E8A-4147-A177-3AD203B41FA5}">
                      <a16:colId xmlns:a16="http://schemas.microsoft.com/office/drawing/2014/main" val="1150039330"/>
                    </a:ext>
                  </a:extLst>
                </a:gridCol>
              </a:tblGrid>
              <a:tr h="379747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Tahoma" panose="020B0604030504040204" pitchFamily="34" charset="0"/>
                          <a:cs typeface="TH SarabunPSK" pitchFamily="34" charset="-34"/>
                        </a:rPr>
                        <a:t>1. 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ผู้สูงอายุที่มีภาวะพึ่งพิงได้มีการจัดทำ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  แผนการดูแลรายบุคคล(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Care Plan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)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2. 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ผู้สูงอายุที่ได้รับการดูแลตามโครงการ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   Long Term Care 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สามารถเปลี่ยนกลุ่ม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   จากกลุ่มติดเตียงเป็นติดบ้าน ร้อยละ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2.5</a:t>
                      </a:r>
                      <a:endParaRPr lang="th-TH" sz="14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3. 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ผู้สูงอายุที่ได้รับการดูแลตามโครงการ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  Long Term Care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สามารถเปลี่ยนกลุ่ม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  จากกลุ่มติดบ้านเป็นติดสังคม ร้อยละ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4.5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4. 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ทุกพื้นที่มีการใช้ระบบโปรแกรม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Long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  Term  Care 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ใน การรายงานผลการ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   ดำเนินงาน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ร้อยละ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75 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5.</a:t>
                      </a:r>
                      <a:r>
                        <a:rPr lang="th-TH" sz="2100" b="1" kern="1200" dirty="0">
                          <a:solidFill>
                            <a:schemeClr val="lt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</a:t>
                      </a:r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ประเมินตำบล 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LTC </a:t>
                      </a:r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ระดับอำเภอ/สสจ</a:t>
                      </a:r>
                      <a:r>
                        <a:rPr lang="th-TH" sz="2100" b="1" kern="1200" dirty="0">
                          <a:solidFill>
                            <a:schemeClr val="lt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.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Times New Roman"/>
                        <a:cs typeface="TH SarabunPSK" pitchFamily="34" charset="-34"/>
                      </a:endParaRPr>
                    </a:p>
                  </a:txBody>
                  <a:tcPr marL="51435" marR="5143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698260"/>
                  </a:ext>
                </a:extLst>
              </a:tr>
            </a:tbl>
          </a:graphicData>
        </a:graphic>
      </p:graphicFrame>
      <p:graphicFrame>
        <p:nvGraphicFramePr>
          <p:cNvPr id="48" name="Table 23">
            <a:extLst>
              <a:ext uri="{FF2B5EF4-FFF2-40B4-BE49-F238E27FC236}">
                <a16:creationId xmlns:a16="http://schemas.microsoft.com/office/drawing/2014/main" id="{82DBF1CE-9F3F-4131-85D1-A68B6C154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849990"/>
              </p:ext>
            </p:extLst>
          </p:nvPr>
        </p:nvGraphicFramePr>
        <p:xfrm>
          <a:off x="6986594" y="2514819"/>
          <a:ext cx="2097585" cy="3938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585">
                  <a:extLst>
                    <a:ext uri="{9D8B030D-6E8A-4147-A177-3AD203B41FA5}">
                      <a16:colId xmlns:a16="http://schemas.microsoft.com/office/drawing/2014/main" val="1150039330"/>
                    </a:ext>
                  </a:extLst>
                </a:gridCol>
              </a:tblGrid>
              <a:tr h="393851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1.</a:t>
                      </a:r>
                      <a:r>
                        <a:rPr lang="th-TH" sz="14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มีการดำเนินงานระบบดูแลส่งเสริมและ</a:t>
                      </a:r>
                    </a:p>
                    <a:p>
                      <a:r>
                        <a:rPr lang="th-TH" sz="14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ให้บริการ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Intermediate Care In 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Community </a:t>
                      </a:r>
                      <a:r>
                        <a:rPr lang="th-TH" sz="14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ในตำบล อย่างน้อย                 </a:t>
                      </a:r>
                    </a:p>
                    <a:p>
                      <a:r>
                        <a:rPr lang="th-TH" sz="14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จังหวัดละ 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 </a:t>
                      </a:r>
                      <a:r>
                        <a:rPr lang="th-TH" sz="14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ตำบล</a:t>
                      </a:r>
                      <a:endParaRPr lang="en-US" sz="14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2. </a:t>
                      </a:r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ส่งเสริมให้มีจิตอาสาในการดูแลผู้ป่วย</a:t>
                      </a:r>
                    </a:p>
                    <a:p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   และผู้สูงอายุระยะสุดท้ายให้มีมากขึ้น</a:t>
                      </a:r>
                    </a:p>
                    <a:p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   และครอบคลุมทุกพื้นที่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  <a:p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3.</a:t>
                      </a:r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สนับสนุนให้มีธนาคารกายอุปกรณ์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ใน</a:t>
                      </a:r>
                    </a:p>
                    <a:p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   ระดับชุมชน</a:t>
                      </a:r>
                    </a:p>
                    <a:p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4. มีระบบการดูแลระยะสุดท้ายในสถาน</a:t>
                      </a:r>
                    </a:p>
                    <a:p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  บริการและในชุมชน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Times New Roman"/>
                        <a:cs typeface="TH SarabunPSK" pitchFamily="34" charset="-34"/>
                      </a:endParaRPr>
                    </a:p>
                  </a:txBody>
                  <a:tcPr marL="51435" marR="51435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698260"/>
                  </a:ext>
                </a:extLst>
              </a:tr>
            </a:tbl>
          </a:graphicData>
        </a:graphic>
      </p:graphicFrame>
      <p:sp>
        <p:nvSpPr>
          <p:cNvPr id="2" name="สี่เหลี่ยมผืนผ้า: มุมมน 1">
            <a:extLst>
              <a:ext uri="{FF2B5EF4-FFF2-40B4-BE49-F238E27FC236}">
                <a16:creationId xmlns:a16="http://schemas.microsoft.com/office/drawing/2014/main" id="{AF860D99-94CC-4530-8A3F-680C140F0C4B}"/>
              </a:ext>
            </a:extLst>
          </p:cNvPr>
          <p:cNvSpPr/>
          <p:nvPr/>
        </p:nvSpPr>
        <p:spPr>
          <a:xfrm>
            <a:off x="4765287" y="1482824"/>
            <a:ext cx="2174430" cy="51811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05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ร้อยละของผู้สูงอายุที่มีภาวะพึ่งพิงได้รับการดูแลตาม </a:t>
            </a:r>
            <a:r>
              <a:rPr lang="en-US" sz="105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Care Plan                          </a:t>
            </a:r>
            <a:r>
              <a:rPr lang="th-TH" sz="105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ร้อยละ </a:t>
            </a:r>
            <a:r>
              <a:rPr lang="en-US" sz="105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80</a:t>
            </a:r>
            <a:endParaRPr lang="th-TH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740762" y="1019154"/>
            <a:ext cx="2048300" cy="4154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Screening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71358" y="1016231"/>
            <a:ext cx="1845923" cy="415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latin typeface="TH SarabunPSK" pitchFamily="34" charset="-34"/>
                <a:cs typeface="TH SarabunPSK" pitchFamily="34" charset="-34"/>
              </a:rPr>
              <a:t>Ageing Health Club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69948" y="1023021"/>
            <a:ext cx="2174430" cy="4154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latin typeface="TH SarabunPSK" pitchFamily="34" charset="-34"/>
                <a:cs typeface="TH SarabunPSK" pitchFamily="34" charset="-34"/>
              </a:rPr>
              <a:t>Long Term Care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01378" y="1029371"/>
            <a:ext cx="1983945" cy="415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latin typeface="TH SarabunPSK" pitchFamily="34" charset="-34"/>
                <a:cs typeface="TH SarabunPSK" pitchFamily="34" charset="-34"/>
              </a:rPr>
              <a:t>End of Life care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4762" y="1495527"/>
            <a:ext cx="2012674" cy="9002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1050" b="1" dirty="0">
                <a:latin typeface="Tahoma" pitchFamily="34" charset="0"/>
                <a:ea typeface="Tahoma" pitchFamily="34" charset="0"/>
                <a:cs typeface="Tahoma" pitchFamily="34" charset="0"/>
              </a:rPr>
              <a:t>ร้อยละของผู้สูงอายุมีพฤติกรรมสุขภาพที่พึงประสงค์ ร้อยละ </a:t>
            </a:r>
            <a:r>
              <a:rPr lang="en-US" sz="1050" b="1" dirty="0">
                <a:latin typeface="Tahoma" pitchFamily="34" charset="0"/>
                <a:ea typeface="Tahoma" pitchFamily="34" charset="0"/>
                <a:cs typeface="Tahoma" pitchFamily="34" charset="0"/>
              </a:rPr>
              <a:t>60</a:t>
            </a:r>
            <a:endParaRPr lang="th-TH" sz="105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05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05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59609" y="2033214"/>
            <a:ext cx="2174430" cy="577081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1050" dirty="0">
                <a:latin typeface="Tahoma" pitchFamily="34" charset="0"/>
                <a:ea typeface="Tahoma" pitchFamily="34" charset="0"/>
                <a:cs typeface="Tahoma" pitchFamily="34" charset="0"/>
              </a:rPr>
              <a:t>ร้อยละของตำบลที่มีระบบการส่งเสริมสุขภาพดูแลผู้สูงอายุระยะยาว                    ผ่านเกณฑ์ ร้อยละ </a:t>
            </a:r>
            <a:r>
              <a:rPr lang="en-US" sz="1050" dirty="0">
                <a:latin typeface="Tahoma" pitchFamily="34" charset="0"/>
                <a:ea typeface="Tahoma" pitchFamily="34" charset="0"/>
                <a:cs typeface="Tahoma" pitchFamily="34" charset="0"/>
              </a:rPr>
              <a:t>80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11614" y="1504839"/>
            <a:ext cx="1983945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Intermediate Care &amp; </a:t>
            </a:r>
            <a:r>
              <a:rPr lang="en-US" sz="1800" b="1" dirty="0" err="1">
                <a:latin typeface="TH SarabunPSK" pitchFamily="34" charset="-34"/>
                <a:cs typeface="TH SarabunPSK" pitchFamily="34" charset="-34"/>
              </a:rPr>
              <a:t>Paliative</a:t>
            </a:r>
            <a:r>
              <a:rPr lang="en-US" sz="1800" b="1" dirty="0">
                <a:latin typeface="TH SarabunPSK" pitchFamily="34" charset="-34"/>
                <a:cs typeface="TH SarabunPSK" pitchFamily="34" charset="-34"/>
              </a:rPr>
              <a:t> Care</a:t>
            </a:r>
          </a:p>
          <a:p>
            <a:endParaRPr lang="en-US" sz="1800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19" name="Picture 11" descr="C:\Users\ส่งเสริม\Desktop\6971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1460" y="1504838"/>
            <a:ext cx="1852683" cy="85993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191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8596" y="2143116"/>
            <a:ext cx="8229600" cy="1143000"/>
          </a:xfrm>
        </p:spPr>
        <p:txBody>
          <a:bodyPr/>
          <a:lstStyle/>
          <a:p>
            <a:r>
              <a:rPr lang="en-US" dirty="0"/>
              <a:t>Key Of Success</a:t>
            </a:r>
            <a:endParaRPr lang="th-TH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8099"/>
            <a:ext cx="8229600" cy="1143000"/>
          </a:xfrm>
        </p:spPr>
        <p:txBody>
          <a:bodyPr/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1.Customer Focus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1.1 Internal Customers</a:t>
            </a:r>
          </a:p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positive motivation</a:t>
            </a:r>
          </a:p>
          <a:p>
            <a:pPr>
              <a:buNone/>
            </a:pP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	-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เยี่ยมเสริมพลัง</a:t>
            </a:r>
          </a:p>
          <a:p>
            <a:pPr>
              <a:buNone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		- เวทีแสดงผลงาน</a:t>
            </a:r>
          </a:p>
          <a:p>
            <a:pPr>
              <a:buNone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		- การประกวด</a:t>
            </a:r>
          </a:p>
          <a:p>
            <a:pPr>
              <a:buNone/>
            </a:pP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	-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สื่อสร้างสรรค์</a:t>
            </a:r>
          </a:p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Engagement </a:t>
            </a:r>
          </a:p>
          <a:p>
            <a:pPr>
              <a:buNone/>
            </a:pP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	-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บ้านพัก (สวยงาม/ปลอดภัย/เพียงพอ)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buNone/>
            </a:pP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buNone/>
            </a:pP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5517"/>
            <a:ext cx="8229600" cy="1143000"/>
          </a:xfrm>
        </p:spPr>
        <p:txBody>
          <a:bodyPr/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1.Customer Focus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1.2 External Customers</a:t>
            </a:r>
          </a:p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กรรมการบริหารภาคประชาชน (รพ.สต./</a:t>
            </a:r>
            <a:r>
              <a:rPr lang="th-TH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รพช.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 / </a:t>
            </a:r>
            <a:r>
              <a:rPr lang="th-TH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รพท.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</a:p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สำรวจความต้องการและความคาดหวังของประชาชน</a:t>
            </a:r>
          </a:p>
          <a:p>
            <a:pPr>
              <a:buNone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			 -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Analytical</a:t>
            </a:r>
          </a:p>
          <a:p>
            <a:pPr>
              <a:buNone/>
            </a:pP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		- Descriptive</a:t>
            </a:r>
          </a:p>
          <a:p>
            <a:pPr>
              <a:buNone/>
            </a:pP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	</a:t>
            </a:r>
          </a:p>
          <a:p>
            <a:pPr>
              <a:buNone/>
            </a:pP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buNone/>
            </a:pP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68113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2 Internal Customers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2.1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Back Office</a:t>
            </a:r>
          </a:p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CFO Cup.</a:t>
            </a:r>
          </a:p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วิเคราะห์การเงินใน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Cup.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(รายรับ/รายจ่าย)</a:t>
            </a:r>
          </a:p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ศูนย์จัดเก็บรายได้</a:t>
            </a:r>
          </a:p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กลยุทธ์การเพิ่มรายได้ที่เป็นรูปธรรม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	</a:t>
            </a:r>
          </a:p>
          <a:p>
            <a:pPr>
              <a:buNone/>
            </a:pP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buNone/>
            </a:pP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2 Internal Customers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2.2 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Front Office</a:t>
            </a:r>
          </a:p>
          <a:p>
            <a:r>
              <a:rPr lang="th-TH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พรบ.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ระบบบริหารปฐมภูมิ</a:t>
            </a:r>
          </a:p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Family Care Team</a:t>
            </a:r>
          </a:p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เป้าหมายหลัก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Identity Target Groups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</a:p>
          <a:p>
            <a:pPr>
              <a:buNone/>
            </a:pP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</a:p>
          <a:p>
            <a:pPr>
              <a:buNone/>
            </a:pP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buNone/>
            </a:pP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8099"/>
            <a:ext cx="8229600" cy="1143000"/>
          </a:xfrm>
        </p:spPr>
        <p:txBody>
          <a:bodyPr/>
          <a:lstStyle/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3.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Risk Communication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3.1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 คณะทำงานไกล่เกลี่ย และข้อร้องเรียน</a:t>
            </a:r>
          </a:p>
          <a:p>
            <a:pPr lvl="2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ระดับจังหวัด</a:t>
            </a:r>
          </a:p>
          <a:p>
            <a:pPr lvl="2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ระดับหน่วยบริการ</a:t>
            </a:r>
          </a:p>
          <a:p>
            <a:pPr>
              <a:buNone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3.2 สื่อสร้างสรรค์</a:t>
            </a:r>
          </a:p>
          <a:p>
            <a:pPr lvl="2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ผู้สื่อข่าว พลเมือง</a:t>
            </a:r>
          </a:p>
          <a:p>
            <a:pPr lvl="2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บรรณาธิการ</a:t>
            </a:r>
          </a:p>
          <a:p>
            <a:pPr lvl="2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Online/Off line</a:t>
            </a:r>
          </a:p>
          <a:p>
            <a:pPr lvl="2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ชื่นชมสิ่งดีๆ		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33165"/>
            <a:ext cx="8229600" cy="1143000"/>
          </a:xfrm>
        </p:spPr>
        <p:txBody>
          <a:bodyPr>
            <a:normAutofit/>
          </a:bodyPr>
          <a:lstStyle/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4.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Knowledge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Managemant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311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4.1 Explicit  Knowledge</a:t>
            </a:r>
          </a:p>
          <a:p>
            <a:pPr lvl="2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Research Center</a:t>
            </a:r>
          </a:p>
          <a:p>
            <a:pPr lvl="2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Ethical Committed</a:t>
            </a:r>
          </a:p>
          <a:p>
            <a:pPr lvl="2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Research skill /Competency</a:t>
            </a:r>
          </a:p>
          <a:p>
            <a:pPr lvl="2">
              <a:buNone/>
            </a:pP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2">
              <a:buNone/>
            </a:pP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2"/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buNone/>
            </a:pP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ตัวยึดเนื้อหา 2"/>
          <p:cNvSpPr txBox="1">
            <a:spLocks/>
          </p:cNvSpPr>
          <p:nvPr/>
        </p:nvSpPr>
        <p:spPr>
          <a:xfrm>
            <a:off x="457200" y="3789040"/>
            <a:ext cx="8229600" cy="26146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gsana New" panose="02020603050405020304" pitchFamily="18" charset="-34"/>
                <a:cs typeface="Angsana New" panose="02020603050405020304" pitchFamily="18" charset="-34"/>
              </a:rPr>
              <a:t>4.2 Tacit  Knowledge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gsana New" panose="02020603050405020304" pitchFamily="18" charset="-34"/>
                <a:cs typeface="Angsana New" panose="02020603050405020304" pitchFamily="18" charset="-34"/>
              </a:rPr>
              <a:t>Community of practice</a:t>
            </a:r>
            <a:endParaRPr lang="en-US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gsana New" panose="02020603050405020304" pitchFamily="18" charset="-34"/>
                <a:cs typeface="Angsana New" panose="02020603050405020304" pitchFamily="18" charset="-34"/>
              </a:rPr>
              <a:t>Knowledge sharing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Analysis / Synthesis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gsana New" panose="02020603050405020304" pitchFamily="18" charset="-34"/>
                <a:cs typeface="Angsana New" panose="02020603050405020304" pitchFamily="18" charset="-34"/>
              </a:rPr>
              <a:t>Innovation /  Knowledge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h-TH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271" y="140265"/>
            <a:ext cx="87194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แผนการดำเนินงานเพื่อขับเคลื่อน การดูแลผู้สูงอายุแบบครบวงจร (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SALE model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) ปีงบประมาณ 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2563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3822" y="1230261"/>
          <a:ext cx="8996358" cy="546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2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7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th-TH" sz="1500" dirty="0">
                          <a:latin typeface="TH SarabunPSK" pitchFamily="34" charset="-34"/>
                          <a:cs typeface="TH SarabunPSK" pitchFamily="34" charset="-34"/>
                        </a:rPr>
                        <a:t>โครงการ/กิจกรรม</a:t>
                      </a:r>
                      <a:endParaRPr lang="en-US" sz="15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500" dirty="0">
                          <a:latin typeface="TH SarabunPSK" pitchFamily="34" charset="-34"/>
                          <a:cs typeface="TH SarabunPSK" pitchFamily="34" charset="-34"/>
                        </a:rPr>
                        <a:t>วัตถุประสงค์</a:t>
                      </a:r>
                      <a:endParaRPr lang="en-US" sz="15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500" dirty="0">
                          <a:latin typeface="TH SarabunPSK" pitchFamily="34" charset="-34"/>
                          <a:cs typeface="TH SarabunPSK" pitchFamily="34" charset="-34"/>
                        </a:rPr>
                        <a:t>ช่วงเวลา</a:t>
                      </a:r>
                      <a:endParaRPr lang="en-US" sz="15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500" dirty="0">
                          <a:latin typeface="TH SarabunPSK" pitchFamily="34" charset="-34"/>
                          <a:cs typeface="TH SarabunPSK" pitchFamily="34" charset="-34"/>
                        </a:rPr>
                        <a:t>หน่วยงานที่เกี่ยวข้อง</a:t>
                      </a:r>
                      <a:endParaRPr lang="en-US" sz="15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193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1.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การคัดกรองและประเมินความสามารถในการประกอบกิจวัตรประจำวัน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ADL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/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Geriatric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 ของผู้สูงอายุ/พระสงฆ์</a:t>
                      </a:r>
                      <a:endParaRPr lang="en-US" sz="1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b="1" dirty="0">
                          <a:latin typeface="TH SarabunPSK" pitchFamily="34" charset="-34"/>
                          <a:cs typeface="TH SarabunPSK" pitchFamily="34" charset="-34"/>
                        </a:rPr>
                        <a:t>เพื่อจำแนกผู้สูงอายุตามศักยภาพ ให้การดูแลตามกลุ่ม และ</a:t>
                      </a:r>
                      <a:r>
                        <a:rPr lang="th-TH" sz="1400" b="1" baseline="0" dirty="0">
                          <a:latin typeface="TH SarabunPSK" pitchFamily="34" charset="-34"/>
                          <a:cs typeface="TH SarabunPSK" pitchFamily="34" charset="-34"/>
                        </a:rPr>
                        <a:t> จำแนกเป็นกลุ่มปกติ เสี่ยง ป่วย ให้การดูแลรักษาอย่างต่อเนื่องและมีประสิทธิภาพ</a:t>
                      </a:r>
                      <a:endParaRPr lang="en-US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TH SarabunPSK" pitchFamily="34" charset="-34"/>
                          <a:cs typeface="TH SarabunPSK" pitchFamily="34" charset="-34"/>
                        </a:rPr>
                        <a:t>ต.ค.-ธ.ค.</a:t>
                      </a:r>
                      <a:r>
                        <a:rPr lang="th-TH" sz="1400" b="1" baseline="0" dirty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1400" b="1" baseline="0" dirty="0">
                          <a:latin typeface="TH SarabunPSK" pitchFamily="34" charset="-34"/>
                          <a:cs typeface="TH SarabunPSK" pitchFamily="34" charset="-34"/>
                        </a:rPr>
                        <a:t>2562</a:t>
                      </a:r>
                      <a:r>
                        <a:rPr lang="th-TH" sz="1400" b="1" baseline="0" dirty="0">
                          <a:latin typeface="TH SarabunPSK" pitchFamily="34" charset="-34"/>
                          <a:cs typeface="TH SarabunPSK" pitchFamily="34" charset="-34"/>
                        </a:rPr>
                        <a:t>    </a:t>
                      </a:r>
                      <a:endParaRPr lang="en-US" sz="1400" b="1" baseline="0" dirty="0"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 algn="ctr"/>
                      <a:r>
                        <a:rPr lang="th-TH" sz="1400" b="1" dirty="0">
                          <a:latin typeface="TH SarabunPSK" pitchFamily="34" charset="-34"/>
                          <a:cs typeface="TH SarabunPSK" pitchFamily="34" charset="-34"/>
                        </a:rPr>
                        <a:t>ม.ค.</a:t>
                      </a:r>
                      <a:r>
                        <a:rPr lang="en-US" sz="1400" b="1" dirty="0">
                          <a:latin typeface="TH SarabunPSK" pitchFamily="34" charset="-34"/>
                          <a:cs typeface="TH SarabunPSK" pitchFamily="34" charset="-34"/>
                        </a:rPr>
                        <a:t>- </a:t>
                      </a:r>
                      <a:r>
                        <a:rPr lang="th-TH" sz="1400" b="1" dirty="0">
                          <a:latin typeface="TH SarabunPSK" pitchFamily="34" charset="-34"/>
                          <a:cs typeface="TH SarabunPSK" pitchFamily="34" charset="-34"/>
                        </a:rPr>
                        <a:t>มี.ค.</a:t>
                      </a:r>
                      <a:r>
                        <a:rPr lang="en-US" sz="1400" b="1" dirty="0">
                          <a:latin typeface="TH SarabunPSK" pitchFamily="34" charset="-34"/>
                          <a:cs typeface="TH SarabunPSK" pitchFamily="34" charset="-34"/>
                        </a:rPr>
                        <a:t>63</a:t>
                      </a:r>
                    </a:p>
                  </a:txBody>
                  <a:tcPr marL="68580" marR="68580" marT="34290" marB="3429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TH SarabunPSK" pitchFamily="34" charset="-34"/>
                          <a:cs typeface="TH SarabunPSK" pitchFamily="34" charset="-34"/>
                        </a:rPr>
                        <a:t>รพ.สต./</a:t>
                      </a:r>
                      <a:r>
                        <a:rPr lang="en-US" sz="1400" b="1" dirty="0">
                          <a:latin typeface="TH SarabunPSK" pitchFamily="34" charset="-34"/>
                          <a:cs typeface="TH SarabunPSK" pitchFamily="34" charset="-34"/>
                        </a:rPr>
                        <a:t>CMU</a:t>
                      </a:r>
                      <a:r>
                        <a:rPr lang="th-TH" sz="1400" b="1" dirty="0">
                          <a:latin typeface="TH SarabunPSK" pitchFamily="34" charset="-34"/>
                          <a:cs typeface="TH SarabunPSK" pitchFamily="34" charset="-34"/>
                        </a:rPr>
                        <a:t>/งานเวชปฏิบัติ รพช./รพ.ค่ายฯ/</a:t>
                      </a:r>
                      <a:r>
                        <a:rPr lang="th-TH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สนพ.</a:t>
                      </a:r>
                      <a:endParaRPr lang="en-US" sz="1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193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2.</a:t>
                      </a:r>
                      <a:r>
                        <a:rPr lang="th-TH" sz="1400" b="1" kern="1200" dirty="0"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โครงการประชุมพัฒนาศักยภาพบุคลากรซึ่งรับผิดชอบงานคลินิกผู้สูงอายุ+</a:t>
                      </a:r>
                      <a:r>
                        <a:rPr lang="th-TH" sz="1400" b="1" kern="1200" baseline="0" dirty="0"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พัฒนากรรมการประเมินคลินิกฯ (</a:t>
                      </a:r>
                      <a:r>
                        <a:rPr lang="th-TH" sz="1400" b="1" kern="1200" baseline="0" dirty="0" err="1"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ครูก.</a:t>
                      </a:r>
                      <a:r>
                        <a:rPr lang="th-TH" sz="1400" b="1" kern="1200" baseline="0" dirty="0"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)</a:t>
                      </a:r>
                      <a:endParaRPr lang="en-US" sz="1400" dirty="0">
                        <a:solidFill>
                          <a:srgbClr val="FF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เพื่อพัฒนาบุคลากรซึ่งรับผิดชอบงานคลินิกผู้สูงอายุ สามารถพัฒนาคลินิกฯ ผ่านเกณฑ์มาตรฐาน </a:t>
                      </a:r>
                      <a:r>
                        <a:rPr lang="th-TH" sz="1400" b="1" kern="1200" dirty="0" err="1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และผส.</a:t>
                      </a:r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ได้รับการดูแลอย่างต่อเนื่อง 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TH SarabunPSK" pitchFamily="34" charset="-34"/>
                          <a:cs typeface="TH SarabunPSK" pitchFamily="34" charset="-34"/>
                        </a:rPr>
                        <a:t>ม.ค.</a:t>
                      </a:r>
                      <a:r>
                        <a:rPr lang="en-US" sz="1400" b="1" dirty="0">
                          <a:latin typeface="TH SarabunPSK" pitchFamily="34" charset="-34"/>
                          <a:cs typeface="TH SarabunPSK" pitchFamily="34" charset="-34"/>
                        </a:rPr>
                        <a:t>2562</a:t>
                      </a:r>
                    </a:p>
                  </a:txBody>
                  <a:tcPr marL="68580" marR="68580" marT="34290" marB="342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solidFill>
                            <a:srgbClr val="861278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เขตบริการสุขภาพที่ </a:t>
                      </a:r>
                      <a:r>
                        <a:rPr lang="en-US" sz="1400" b="1" dirty="0">
                          <a:solidFill>
                            <a:srgbClr val="861278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11</a:t>
                      </a:r>
                      <a:r>
                        <a:rPr lang="th-TH" sz="1400" b="1" dirty="0">
                          <a:solidFill>
                            <a:srgbClr val="861278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                    </a:t>
                      </a:r>
                      <a:r>
                        <a:rPr lang="th-TH" sz="1400" b="1" dirty="0">
                          <a:latin typeface="TH SarabunPSK" pitchFamily="34" charset="-34"/>
                          <a:cs typeface="TH SarabunPSK" pitchFamily="34" charset="-34"/>
                        </a:rPr>
                        <a:t>สสจ.ชุมพร</a:t>
                      </a:r>
                      <a:endParaRPr lang="en-US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5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3.</a:t>
                      </a:r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ติดตามและประเมินผลการดำเนินงานคลินิกผู้สูงอายุ</a:t>
                      </a:r>
                      <a:endParaRPr lang="en-US" sz="1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b="1" dirty="0">
                          <a:latin typeface="TH SarabunPSK" pitchFamily="34" charset="-34"/>
                          <a:cs typeface="TH SarabunPSK" pitchFamily="34" charset="-34"/>
                        </a:rPr>
                        <a:t>เพื่อเสริมพลังในการดำเนินงาน</a:t>
                      </a:r>
                      <a:r>
                        <a:rPr lang="th-TH" sz="1400" b="1" kern="12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คลินิกผู้สูงอายุ</a:t>
                      </a:r>
                      <a:endParaRPr lang="en-US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TH SarabunPSK" pitchFamily="34" charset="-34"/>
                          <a:cs typeface="TH SarabunPSK" pitchFamily="34" charset="-34"/>
                        </a:rPr>
                        <a:t>มิ.ย.-ส.ค.</a:t>
                      </a:r>
                      <a:r>
                        <a:rPr lang="en-US" sz="1400" b="1" dirty="0">
                          <a:latin typeface="TH SarabunPSK" pitchFamily="34" charset="-34"/>
                          <a:cs typeface="TH SarabunPSK" pitchFamily="34" charset="-34"/>
                        </a:rPr>
                        <a:t>62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TH SarabunPSK" pitchFamily="34" charset="-34"/>
                          <a:cs typeface="TH SarabunPSK" pitchFamily="34" charset="-34"/>
                        </a:rPr>
                        <a:t>ทัพหลวง+คณะกรรมการ ครู ก.</a:t>
                      </a:r>
                      <a:endParaRPr lang="en-US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4.</a:t>
                      </a:r>
                      <a:r>
                        <a:rPr lang="th-TH" sz="1400" b="1" kern="1200" dirty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โครงการประชุมเชิงปฏิบัติการพัฒนาศักยภาพในการบริหารจัดการของประธานชมรมผู้สูงอายุจังหวัดชุมพร</a:t>
                      </a:r>
                      <a:endParaRPr lang="en-US" sz="9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b="1" kern="1200" dirty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เพื่อให้สามารถผลักดันการดำเนินงานชมรมผู้สูงอายุคุณภาพผ่านเกณฑ์มาตรฐานเพิ่มมากขึ้น</a:t>
                      </a:r>
                      <a:endParaRPr lang="en-US" sz="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TH SarabunPSK" pitchFamily="34" charset="-34"/>
                          <a:cs typeface="TH SarabunPSK" pitchFamily="34" charset="-34"/>
                        </a:rPr>
                        <a:t>25</a:t>
                      </a:r>
                      <a:r>
                        <a:rPr lang="th-TH" sz="1400" b="1" baseline="0" dirty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1400" b="1" dirty="0">
                          <a:latin typeface="TH SarabunPSK" pitchFamily="34" charset="-34"/>
                          <a:cs typeface="TH SarabunPSK" pitchFamily="34" charset="-34"/>
                        </a:rPr>
                        <a:t>พ.ย.</a:t>
                      </a:r>
                      <a:r>
                        <a:rPr lang="en-US" sz="1400" b="1" dirty="0">
                          <a:latin typeface="TH SarabunPSK" pitchFamily="34" charset="-34"/>
                          <a:cs typeface="TH SarabunPSK" pitchFamily="34" charset="-34"/>
                        </a:rPr>
                        <a:t>2562</a:t>
                      </a:r>
                    </a:p>
                  </a:txBody>
                  <a:tcPr marL="68580" marR="68580" marT="34290" marB="3429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TH SarabunPSK" pitchFamily="34" charset="-34"/>
                          <a:cs typeface="TH SarabunPSK" pitchFamily="34" charset="-34"/>
                        </a:rPr>
                        <a:t>สสจ.ชุมพร/</a:t>
                      </a:r>
                      <a:r>
                        <a:rPr lang="th-TH" sz="1400" b="1" dirty="0">
                          <a:solidFill>
                            <a:srgbClr val="00B05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สาขาสมาคมฯ</a:t>
                      </a:r>
                      <a:r>
                        <a:rPr lang="th-TH" sz="1400" b="1" dirty="0">
                          <a:latin typeface="TH SarabunPSK" pitchFamily="34" charset="-34"/>
                          <a:cs typeface="TH SarabunPSK" pitchFamily="34" charset="-34"/>
                        </a:rPr>
                        <a:t>/</a:t>
                      </a:r>
                      <a:r>
                        <a:rPr lang="th-TH" sz="1400" b="1" dirty="0" err="1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พมจ.</a:t>
                      </a:r>
                      <a:r>
                        <a:rPr lang="th-TH" sz="1400" b="1" dirty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ชุมพร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9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5.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ประเมินชมรมผู้สูงอายุคุณภาพตามเกณฑ์กรมอนามัย </a:t>
                      </a:r>
                      <a:endParaRPr lang="en-US" sz="1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b="1" dirty="0">
                          <a:latin typeface="TH SarabunPSK" pitchFamily="34" charset="-34"/>
                          <a:cs typeface="TH SarabunPSK" pitchFamily="34" charset="-34"/>
                        </a:rPr>
                        <a:t>เพื่อการดูแลผู้สูงอายุกลุ่มติดสังคมให้เป็น</a:t>
                      </a:r>
                      <a:r>
                        <a:rPr lang="th-TH" sz="1400" b="1" baseline="0" dirty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1400" b="1" baseline="0" dirty="0">
                          <a:latin typeface="TH SarabunPSK" pitchFamily="34" charset="-34"/>
                          <a:cs typeface="TH SarabunPSK" pitchFamily="34" charset="-34"/>
                        </a:rPr>
                        <a:t>Active Ageing</a:t>
                      </a:r>
                      <a:endParaRPr lang="en-US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b="1" dirty="0">
                          <a:latin typeface="TH SarabunPSK" pitchFamily="34" charset="-34"/>
                          <a:cs typeface="TH SarabunPSK" pitchFamily="34" charset="-34"/>
                        </a:rPr>
                        <a:t>ม.ค.</a:t>
                      </a:r>
                      <a:r>
                        <a:rPr lang="en-US" sz="1400" b="1" dirty="0">
                          <a:latin typeface="TH SarabunPSK" pitchFamily="34" charset="-34"/>
                          <a:cs typeface="TH SarabunPSK" pitchFamily="34" charset="-34"/>
                        </a:rPr>
                        <a:t>- </a:t>
                      </a:r>
                      <a:r>
                        <a:rPr lang="th-TH" sz="1400" b="1" dirty="0">
                          <a:latin typeface="TH SarabunPSK" pitchFamily="34" charset="-34"/>
                          <a:cs typeface="TH SarabunPSK" pitchFamily="34" charset="-34"/>
                        </a:rPr>
                        <a:t>มี.ค.</a:t>
                      </a:r>
                      <a:r>
                        <a:rPr lang="en-US" sz="1400" b="1" dirty="0">
                          <a:latin typeface="TH SarabunPSK" pitchFamily="34" charset="-34"/>
                          <a:cs typeface="TH SarabunPSK" pitchFamily="34" charset="-34"/>
                        </a:rPr>
                        <a:t>63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TH SarabunPSK" pitchFamily="34" charset="-34"/>
                          <a:cs typeface="TH SarabunPSK" pitchFamily="34" charset="-34"/>
                        </a:rPr>
                        <a:t>รพ.สต./</a:t>
                      </a:r>
                      <a:r>
                        <a:rPr lang="th-TH" sz="1400" b="1" dirty="0" err="1">
                          <a:latin typeface="TH SarabunPSK" pitchFamily="34" charset="-34"/>
                          <a:cs typeface="TH SarabunPSK" pitchFamily="34" charset="-34"/>
                        </a:rPr>
                        <a:t>รพช.</a:t>
                      </a:r>
                      <a:r>
                        <a:rPr lang="th-TH" sz="1400" b="1" dirty="0">
                          <a:latin typeface="TH SarabunPSK" pitchFamily="34" charset="-34"/>
                          <a:cs typeface="TH SarabunPSK" pitchFamily="34" charset="-34"/>
                        </a:rPr>
                        <a:t>/สสอ./สสจ.</a:t>
                      </a:r>
                      <a:endParaRPr lang="en-US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193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H SarabunPSK" pitchFamily="34" charset="-34"/>
                          <a:cs typeface="TH SarabunPSK" pitchFamily="34" charset="-34"/>
                        </a:rPr>
                        <a:t>6.</a:t>
                      </a:r>
                      <a:r>
                        <a:rPr lang="th-TH" sz="1400" b="1" dirty="0">
                          <a:latin typeface="TH SarabunPSK" pitchFamily="34" charset="-34"/>
                          <a:cs typeface="TH SarabunPSK" pitchFamily="34" charset="-34"/>
                        </a:rPr>
                        <a:t>โครงการประชุม</a:t>
                      </a:r>
                      <a:r>
                        <a:rPr lang="th-TH" sz="1400" b="1" kern="1200" dirty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เชิงปฏิบัติการพัฒนาศักยภาพผู้จัดการดูแลผู้สูงอายุในการบริหารจัดการข้อมูลผู้สูงอายุระยะพึ่งพิง</a:t>
                      </a:r>
                      <a:endParaRPr lang="en-US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 anchor="ctr">
                    <a:solidFill>
                      <a:srgbClr val="FDEB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b="1" kern="1200" dirty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เพื่อชี้แจงผู้จัดการดูแลผู้สูงอายุทุกระดับและผู้รับผิดชอบงานข้อมูล 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LTC </a:t>
                      </a:r>
                      <a:r>
                        <a:rPr lang="th-TH" sz="1400" b="1" kern="1200" dirty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ของ อปท.ในการบันทึกโปรแกรม</a:t>
                      </a:r>
                      <a:r>
                        <a:rPr lang="en-US" sz="1400" b="1" kern="1200" baseline="0" dirty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LTC </a:t>
                      </a:r>
                      <a:r>
                        <a:rPr lang="th-TH" sz="1400" b="1" kern="1200" baseline="0" dirty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/</a:t>
                      </a:r>
                      <a:r>
                        <a:rPr lang="en-US" sz="1400" b="1" kern="1200" baseline="0" dirty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3C</a:t>
                      </a:r>
                      <a:endParaRPr lang="en-US" sz="9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 anchor="ctr">
                    <a:solidFill>
                      <a:srgbClr val="FDEB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TH SarabunPSK" pitchFamily="34" charset="-34"/>
                          <a:cs typeface="TH SarabunPSK" pitchFamily="34" charset="-34"/>
                        </a:rPr>
                        <a:t>ม.ค.</a:t>
                      </a:r>
                      <a:r>
                        <a:rPr lang="en-US" sz="1400" b="1" dirty="0">
                          <a:latin typeface="TH SarabunPSK" pitchFamily="34" charset="-34"/>
                          <a:cs typeface="TH SarabunPSK" pitchFamily="34" charset="-34"/>
                        </a:rPr>
                        <a:t>2563</a:t>
                      </a:r>
                    </a:p>
                  </a:txBody>
                  <a:tcPr marL="68580" marR="68580" marT="34290" marB="34290" anchor="ctr">
                    <a:solidFill>
                      <a:srgbClr val="FDEB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TH SarabunPSK" pitchFamily="34" charset="-34"/>
                          <a:cs typeface="TH SarabunPSK" pitchFamily="34" charset="-34"/>
                        </a:rPr>
                        <a:t>สสจ./</a:t>
                      </a:r>
                      <a:r>
                        <a:rPr lang="th-TH" sz="1400" b="1" dirty="0">
                          <a:solidFill>
                            <a:srgbClr val="7030A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อปท./</a:t>
                      </a:r>
                      <a:r>
                        <a:rPr lang="th-TH" sz="1400" b="1" dirty="0">
                          <a:solidFill>
                            <a:srgbClr val="00B0F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สปสช.</a:t>
                      </a:r>
                      <a:endParaRPr lang="en-US" sz="1400" b="1" dirty="0">
                        <a:solidFill>
                          <a:srgbClr val="00B0F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 anchor="ctr">
                    <a:solidFill>
                      <a:srgbClr val="FDEB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1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7.</a:t>
                      </a:r>
                      <a:r>
                        <a:rPr lang="th-TH" sz="1400" b="1" kern="1200" dirty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ประเมินตำบล 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LTC </a:t>
                      </a:r>
                      <a:r>
                        <a:rPr lang="th-TH" sz="1400" b="1" kern="1200" dirty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ระดับอำเภอ/สสจ.</a:t>
                      </a:r>
                      <a:endParaRPr lang="en-US" sz="1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b="1" dirty="0">
                          <a:latin typeface="TH SarabunPSK" pitchFamily="34" charset="-34"/>
                          <a:cs typeface="TH SarabunPSK" pitchFamily="34" charset="-34"/>
                        </a:rPr>
                        <a:t>เพื่อติดตามการ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จัดทำแผนการดูแลรายบุคคล(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Care Plan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) และ</a:t>
                      </a:r>
                      <a:r>
                        <a:rPr lang="th-TH" sz="1400" b="1" dirty="0">
                          <a:latin typeface="TH SarabunPSK" pitchFamily="34" charset="-34"/>
                          <a:ea typeface="Tahoma" pitchFamily="34" charset="0"/>
                          <a:cs typeface="TH SarabunPSK" pitchFamily="34" charset="-34"/>
                        </a:rPr>
                        <a:t>ตำบลที่มีระบบการส่งเสริมสุขภาพดูแลผู้สูงอายุระยะยาวผ่านเกณฑ์</a:t>
                      </a:r>
                      <a:endParaRPr lang="en-US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baseline="0" dirty="0">
                          <a:latin typeface="TH SarabunPSK" pitchFamily="34" charset="-34"/>
                          <a:cs typeface="TH SarabunPSK" pitchFamily="34" charset="-34"/>
                        </a:rPr>
                        <a:t> ก.พ.-มี.ค.</a:t>
                      </a:r>
                      <a:r>
                        <a:rPr lang="en-US" sz="1400" b="1" baseline="0" dirty="0">
                          <a:latin typeface="TH SarabunPSK" pitchFamily="34" charset="-34"/>
                          <a:cs typeface="TH SarabunPSK" pitchFamily="34" charset="-34"/>
                        </a:rPr>
                        <a:t>2563</a:t>
                      </a:r>
                      <a:endParaRPr lang="en-US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TH SarabunPSK" pitchFamily="34" charset="-34"/>
                          <a:cs typeface="TH SarabunPSK" pitchFamily="34" charset="-34"/>
                        </a:rPr>
                        <a:t>รพ.สต./</a:t>
                      </a:r>
                      <a:r>
                        <a:rPr lang="en-US" sz="1400" b="1" dirty="0">
                          <a:latin typeface="TH SarabunPSK" pitchFamily="34" charset="-34"/>
                          <a:cs typeface="TH SarabunPSK" pitchFamily="34" charset="-34"/>
                        </a:rPr>
                        <a:t>CMU/</a:t>
                      </a:r>
                      <a:r>
                        <a:rPr lang="th-TH" sz="1400" b="1" dirty="0" err="1">
                          <a:latin typeface="TH SarabunPSK" pitchFamily="34" charset="-34"/>
                          <a:cs typeface="TH SarabunPSK" pitchFamily="34" charset="-34"/>
                        </a:rPr>
                        <a:t>รพช.</a:t>
                      </a:r>
                      <a:r>
                        <a:rPr lang="th-TH" sz="1400" b="1" dirty="0">
                          <a:latin typeface="TH SarabunPSK" pitchFamily="34" charset="-34"/>
                          <a:cs typeface="TH SarabunPSK" pitchFamily="34" charset="-34"/>
                        </a:rPr>
                        <a:t>/</a:t>
                      </a:r>
                      <a:r>
                        <a:rPr lang="th-TH" sz="1400" b="1" dirty="0" err="1">
                          <a:latin typeface="TH SarabunPSK" pitchFamily="34" charset="-34"/>
                          <a:cs typeface="TH SarabunPSK" pitchFamily="34" charset="-34"/>
                        </a:rPr>
                        <a:t>สสอ.</a:t>
                      </a:r>
                      <a:r>
                        <a:rPr lang="th-TH" sz="1400" b="1" dirty="0">
                          <a:latin typeface="TH SarabunPSK" pitchFamily="34" charset="-34"/>
                          <a:cs typeface="TH SarabunPSK" pitchFamily="34" charset="-34"/>
                        </a:rPr>
                        <a:t>/สสจ.</a:t>
                      </a:r>
                      <a:endParaRPr lang="en-US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193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8.</a:t>
                      </a:r>
                      <a:r>
                        <a:rPr lang="th-TH" sz="1400" b="1" kern="1200" dirty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โครงการเชิดชูเกียรติบุคคลและองค์กรต้นแบบด้านการส่งเสริมสุขภาพและดูแลผู้สูงอายุ </a:t>
                      </a:r>
                      <a:endParaRPr lang="en-US" sz="1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b="1" kern="1200" dirty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เพื่อคัดเลือกบุคคลและองค์กรต้นแบบด้านส่งเสริมสุขภาพผู้สูงอายุระดับอำเภอและจังหวัด ส่งคัดเลือกในระดับเขต </a:t>
                      </a:r>
                      <a:endParaRPr lang="en-US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TH SarabunPSK" pitchFamily="34" charset="-34"/>
                          <a:cs typeface="TH SarabunPSK" pitchFamily="34" charset="-34"/>
                        </a:rPr>
                        <a:t>มี.ค.</a:t>
                      </a:r>
                      <a:r>
                        <a:rPr lang="en-US" sz="1400" b="1" dirty="0">
                          <a:latin typeface="TH SarabunPSK" pitchFamily="34" charset="-34"/>
                          <a:cs typeface="TH SarabunPSK" pitchFamily="34" charset="-34"/>
                        </a:rPr>
                        <a:t>-</a:t>
                      </a:r>
                      <a:r>
                        <a:rPr lang="th-TH" sz="1400" b="1" dirty="0">
                          <a:latin typeface="TH SarabunPSK" pitchFamily="34" charset="-34"/>
                          <a:cs typeface="TH SarabunPSK" pitchFamily="34" charset="-34"/>
                        </a:rPr>
                        <a:t>พ.ค.</a:t>
                      </a:r>
                      <a:r>
                        <a:rPr lang="en-US" sz="1400" b="1" baseline="0" dirty="0">
                          <a:latin typeface="TH SarabunPSK" pitchFamily="34" charset="-34"/>
                          <a:cs typeface="TH SarabunPSK" pitchFamily="34" charset="-34"/>
                        </a:rPr>
                        <a:t>2563</a:t>
                      </a:r>
                      <a:endParaRPr lang="en-US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TH SarabunPSK" pitchFamily="34" charset="-34"/>
                          <a:cs typeface="TH SarabunPSK" pitchFamily="34" charset="-34"/>
                        </a:rPr>
                        <a:t>รพสต./</a:t>
                      </a:r>
                      <a:r>
                        <a:rPr lang="th-TH" sz="1400" b="1" dirty="0" err="1">
                          <a:latin typeface="TH SarabunPSK" pitchFamily="34" charset="-34"/>
                          <a:cs typeface="TH SarabunPSK" pitchFamily="34" charset="-34"/>
                        </a:rPr>
                        <a:t>สสอ.</a:t>
                      </a:r>
                      <a:r>
                        <a:rPr lang="th-TH" sz="1400" b="1" dirty="0">
                          <a:latin typeface="TH SarabunPSK" pitchFamily="34" charset="-34"/>
                          <a:cs typeface="TH SarabunPSK" pitchFamily="34" charset="-34"/>
                        </a:rPr>
                        <a:t>/</a:t>
                      </a:r>
                      <a:r>
                        <a:rPr lang="th-TH" sz="1400" b="1" dirty="0" err="1">
                          <a:latin typeface="TH SarabunPSK" pitchFamily="34" charset="-34"/>
                          <a:cs typeface="TH SarabunPSK" pitchFamily="34" charset="-34"/>
                        </a:rPr>
                        <a:t>รพช.</a:t>
                      </a:r>
                      <a:r>
                        <a:rPr lang="th-TH" sz="1400" b="1" dirty="0">
                          <a:latin typeface="TH SarabunPSK" pitchFamily="34" charset="-34"/>
                          <a:cs typeface="TH SarabunPSK" pitchFamily="34" charset="-34"/>
                        </a:rPr>
                        <a:t>/</a:t>
                      </a:r>
                      <a:r>
                        <a:rPr lang="th-TH" sz="1400" b="1" dirty="0" err="1">
                          <a:latin typeface="TH SarabunPSK" pitchFamily="34" charset="-34"/>
                          <a:cs typeface="TH SarabunPSK" pitchFamily="34" charset="-34"/>
                        </a:rPr>
                        <a:t>สสจ.</a:t>
                      </a:r>
                      <a:r>
                        <a:rPr lang="th-TH" sz="1400" b="1" dirty="0">
                          <a:latin typeface="TH SarabunPSK" pitchFamily="34" charset="-34"/>
                          <a:cs typeface="TH SarabunPSK" pitchFamily="34" charset="-34"/>
                        </a:rPr>
                        <a:t>/</a:t>
                      </a:r>
                      <a:r>
                        <a:rPr lang="th-TH" sz="1400" b="1" dirty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พมจ.</a:t>
                      </a:r>
                      <a:r>
                        <a:rPr lang="th-TH" sz="1400" b="1" dirty="0">
                          <a:latin typeface="TH SarabunPSK" pitchFamily="34" charset="-34"/>
                          <a:cs typeface="TH SarabunPSK" pitchFamily="34" charset="-34"/>
                        </a:rPr>
                        <a:t>/</a:t>
                      </a:r>
                      <a:r>
                        <a:rPr lang="th-TH" sz="1400" b="1" dirty="0">
                          <a:solidFill>
                            <a:srgbClr val="00B05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สาขาสมาคมฯ/</a:t>
                      </a:r>
                      <a:r>
                        <a:rPr lang="th-TH" sz="1400" b="1" dirty="0">
                          <a:solidFill>
                            <a:srgbClr val="7030A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อปท.</a:t>
                      </a:r>
                      <a:endParaRPr lang="en-US" sz="1400" b="1" dirty="0">
                        <a:solidFill>
                          <a:srgbClr val="7030A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9193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9.</a:t>
                      </a:r>
                      <a:r>
                        <a:rPr lang="th-TH" sz="1400" b="1" kern="1200" dirty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โครงการการพัฒนาศักยภาพจิตอาสาในการดูแลผู้ป่วยและผู้สูงอายุระยะสุดท้ายจังหวัดชุมพร รุ่นที่2</a:t>
                      </a:r>
                      <a:endParaRPr lang="en-US" sz="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th-TH" sz="1400" b="1" dirty="0">
                          <a:latin typeface="TH SarabunPSK" pitchFamily="34" charset="-34"/>
                          <a:cs typeface="TH SarabunPSK" pitchFamily="34" charset="-34"/>
                        </a:rPr>
                        <a:t>เพื่อให้</a:t>
                      </a:r>
                      <a:r>
                        <a:rPr lang="th-TH" sz="1400" b="1" kern="1200" dirty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ผู้ป่วยและผู้สูงอายุระยะสุดท้ายได้รับการดูแลที่สอดคล้องกับปัญหาและความต้องการอย่างเหมาะสมจากจิตอาสาที่ผ่านการอบรมฯ</a:t>
                      </a:r>
                      <a:endParaRPr lang="en-US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latin typeface="TH SarabunPSK" pitchFamily="34" charset="-34"/>
                          <a:cs typeface="TH SarabunPSK" pitchFamily="34" charset="-34"/>
                        </a:rPr>
                        <a:t>ก.ค.</a:t>
                      </a:r>
                      <a:r>
                        <a:rPr lang="en-US" sz="1400" b="1" dirty="0">
                          <a:latin typeface="TH SarabunPSK" pitchFamily="34" charset="-34"/>
                          <a:cs typeface="TH SarabunPSK" pitchFamily="34" charset="-34"/>
                        </a:rPr>
                        <a:t>-</a:t>
                      </a:r>
                      <a:r>
                        <a:rPr lang="th-TH" sz="1400" b="1" dirty="0">
                          <a:latin typeface="TH SarabunPSK" pitchFamily="34" charset="-34"/>
                          <a:cs typeface="TH SarabunPSK" pitchFamily="34" charset="-34"/>
                        </a:rPr>
                        <a:t>ส.ค.</a:t>
                      </a:r>
                      <a:r>
                        <a:rPr lang="en-US" sz="1400" b="1" dirty="0">
                          <a:latin typeface="TH SarabunPSK" pitchFamily="34" charset="-34"/>
                          <a:cs typeface="TH SarabunPSK" pitchFamily="34" charset="-34"/>
                        </a:rPr>
                        <a:t>2563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 err="1">
                          <a:latin typeface="TH SarabunPSK" pitchFamily="34" charset="-34"/>
                          <a:cs typeface="TH SarabunPSK" pitchFamily="34" charset="-34"/>
                        </a:rPr>
                        <a:t>สสจ.</a:t>
                      </a:r>
                      <a:r>
                        <a:rPr lang="th-TH" sz="1400" b="1" dirty="0">
                          <a:latin typeface="TH SarabunPSK" pitchFamily="34" charset="-34"/>
                          <a:cs typeface="TH SarabunPSK" pitchFamily="34" charset="-34"/>
                        </a:rPr>
                        <a:t>/</a:t>
                      </a:r>
                      <a:r>
                        <a:rPr lang="th-TH" sz="1400" b="1" dirty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กองทุนสวัสดิการสังคม </a:t>
                      </a:r>
                      <a:r>
                        <a:rPr lang="th-TH" sz="1400" b="1" dirty="0" err="1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พมจ.</a:t>
                      </a:r>
                      <a:r>
                        <a:rPr lang="th-TH" sz="1400" b="1" dirty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ชุมพร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9193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10.</a:t>
                      </a:r>
                      <a:r>
                        <a:rPr lang="th-TH" sz="1400" b="1" kern="1200" dirty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โครงการประชุมเชิงปฏิบัติการพัฒนาศักยภาพผู้ดูแลผู้สูงอายุสมองเสื่อมที่มีปัญหาพฤติกรรมและจิตใจ</a:t>
                      </a:r>
                      <a:endParaRPr lang="en-US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 anchor="ctr">
                    <a:solidFill>
                      <a:srgbClr val="F6F8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b="1" dirty="0">
                          <a:latin typeface="TH SarabunPSK" pitchFamily="34" charset="-34"/>
                          <a:cs typeface="TH SarabunPSK" pitchFamily="34" charset="-34"/>
                        </a:rPr>
                        <a:t>เพื่อให้ผู้สูงอายุที่มีปัญหาด้านพฤติกรรมและจิตใจได้รับการดูแลที่ถูกต้องและมีประสิทธิภาพจากผู้ดูแลผู้สูงอายุที่มีความรู้ เข้าใจและมีทักษะ</a:t>
                      </a:r>
                      <a:endParaRPr lang="en-US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 anchor="ctr">
                    <a:solidFill>
                      <a:srgbClr val="F6F8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b="1" dirty="0">
                          <a:latin typeface="TH SarabunPSK" pitchFamily="34" charset="-34"/>
                          <a:cs typeface="TH SarabunPSK" pitchFamily="34" charset="-34"/>
                        </a:rPr>
                        <a:t>มี.ค.</a:t>
                      </a:r>
                      <a:r>
                        <a:rPr lang="en-US" sz="1400" b="1" dirty="0">
                          <a:latin typeface="TH SarabunPSK" pitchFamily="34" charset="-34"/>
                          <a:cs typeface="TH SarabunPSK" pitchFamily="34" charset="-34"/>
                        </a:rPr>
                        <a:t>63</a:t>
                      </a:r>
                    </a:p>
                    <a:p>
                      <a:endParaRPr lang="en-US" sz="1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 anchor="ctr">
                    <a:solidFill>
                      <a:srgbClr val="F6F8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 err="1">
                          <a:latin typeface="TH SarabunPSK" pitchFamily="34" charset="-34"/>
                          <a:cs typeface="TH SarabunPSK" pitchFamily="34" charset="-34"/>
                        </a:rPr>
                        <a:t>สสจ.</a:t>
                      </a:r>
                      <a:r>
                        <a:rPr lang="th-TH" sz="1400" b="1" dirty="0">
                          <a:latin typeface="TH SarabunPSK" pitchFamily="34" charset="-34"/>
                          <a:cs typeface="TH SarabunPSK" pitchFamily="34" charset="-34"/>
                        </a:rPr>
                        <a:t>/</a:t>
                      </a:r>
                      <a:r>
                        <a:rPr lang="th-TH" sz="1400" b="1" dirty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กองทุนสวัสดิการสังคม </a:t>
                      </a:r>
                    </a:p>
                    <a:p>
                      <a:pPr algn="ctr"/>
                      <a:r>
                        <a:rPr lang="th-TH" sz="1400" b="1" dirty="0" err="1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พมจ.</a:t>
                      </a:r>
                      <a:r>
                        <a:rPr lang="th-TH" sz="1400" b="1" dirty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ชุมพร</a:t>
                      </a:r>
                      <a:endParaRPr lang="en-US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 anchor="ctr">
                    <a:solidFill>
                      <a:srgbClr val="F6F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68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การขับเคลื่อนงานการแก้ปัญหาสารเคมีกำจัดศัตรูพืชภาคเกษตร</a:t>
            </a:r>
            <a:endParaRPr lang="th-TH" sz="3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50CE620-5F99-4FEA-BC0A-2F216C3A1F79}"/>
              </a:ext>
            </a:extLst>
          </p:cNvPr>
          <p:cNvSpPr txBox="1">
            <a:spLocks/>
          </p:cNvSpPr>
          <p:nvPr/>
        </p:nvSpPr>
        <p:spPr>
          <a:xfrm>
            <a:off x="287524" y="1268761"/>
            <a:ext cx="8568952" cy="792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  1. อัตราป่วยโรคพิษสารกำจัดศัตรูพืช </a:t>
            </a:r>
            <a:r>
              <a:rPr lang="en-GB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&lt; </a:t>
            </a:r>
            <a:r>
              <a:rPr lang="en-GB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8 : 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แสนประชากร</a:t>
            </a:r>
          </a:p>
          <a:p>
            <a:pPr marL="0" indent="0">
              <a:buNone/>
            </a:pP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    2. หน่วยบริการสาธารณสุข มีการจัดบริการอาชีวอนามัยให้กับแรงงานในชุมชนผ่านเกณฑ์มาตรฐานระดับพื้นฐานขึ้นไป ร้อยละ 100</a:t>
            </a:r>
          </a:p>
          <a:p>
            <a:pPr marL="0" indent="0">
              <a:buNone/>
            </a:pP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    3. ประชากรกลุ่มเสี่ยง (อายุ 15 ปีขึ้นไป) ได้รับการตรวจทดสอบโคลีนเอสเตอเรส มีค่าความเสี่ยงและไม่ปลอดภัยไม่เกิน ร้อยละ 22</a:t>
            </a:r>
            <a:endParaRPr lang="en-US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6C8581-8AB6-4E54-9B59-BFC01BD9C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646752"/>
              </p:ext>
            </p:extLst>
          </p:nvPr>
        </p:nvGraphicFramePr>
        <p:xfrm>
          <a:off x="287524" y="2186609"/>
          <a:ext cx="8568952" cy="4410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7668">
                  <a:extLst>
                    <a:ext uri="{9D8B030D-6E8A-4147-A177-3AD203B41FA5}">
                      <a16:colId xmlns:a16="http://schemas.microsoft.com/office/drawing/2014/main" val="961546173"/>
                    </a:ext>
                  </a:extLst>
                </a:gridCol>
                <a:gridCol w="2875642">
                  <a:extLst>
                    <a:ext uri="{9D8B030D-6E8A-4147-A177-3AD203B41FA5}">
                      <a16:colId xmlns:a16="http://schemas.microsoft.com/office/drawing/2014/main" val="241713142"/>
                    </a:ext>
                  </a:extLst>
                </a:gridCol>
                <a:gridCol w="2875642">
                  <a:extLst>
                    <a:ext uri="{9D8B030D-6E8A-4147-A177-3AD203B41FA5}">
                      <a16:colId xmlns:a16="http://schemas.microsoft.com/office/drawing/2014/main" val="801413690"/>
                    </a:ext>
                  </a:extLst>
                </a:gridCol>
              </a:tblGrid>
              <a:tr h="1126649"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กลยุทธ์ที่ 1 สร้างกลไกในรูปคณะกรรมการ เพื่อควบคุม กำกับ และสนับสนุนการขับเคลื่อนงาน การแก้ไขปัญหาการใช้สารเคมีกำจัดศัตรูพืชภาคเกษตร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กลยุทธ์ที่ 2 ส่งเสริมการเข้าถึงการบริการด้านอาชีวอนามัยขั้นพื้นฐาน แก่ประชาชนกลุ่มเสี่ยง และประชาชนทั่วไปในชุมชน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กลยุทธ์ที่ 3 ส่งเสริมองค์ความรู้เกี่ยวกับพิษจากสารเคมีกำจัดศัตรูพืชภาคเกษตร และวิธีป้องกันอันตรายที่จะเกิดขึ้น แก่ประชาชนกลุ่มเสี่ยงและประชาฃนทั่วไป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347448765"/>
                  </a:ext>
                </a:extLst>
              </a:tr>
              <a:tr h="3284094"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- ประชุมคณะกรรมการเพื่อขับเคลื่อนการดำเนินงาน รวมทั้งควบคุมกำกับ สนับสนุน ติดตามผลการดำเนินงานในพื้นที่ 4 ครั้ง/ปี (รายไตรมาส)</a:t>
                      </a:r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 อบรมความรู้ แนวทางการดำเนินงานคลีนิค</a:t>
                      </a:r>
                    </a:p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อาชีวอนามัยภาคเกษตร แก่ผู้รับผิดชอบงานใน รพท. รพช. และรพ.สต. ทุกแห่ง และทุกหน่วยบริการจัดตั้งคลีนิคอาชีวอนามัยภาคเกษตร</a:t>
                      </a:r>
                      <a:b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</a:b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- ตรวจคัดกรองประชาชนกลุ่มเสี่ยงอายุ 15 ปี </a:t>
                      </a:r>
                      <a:b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</a:b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ขั้นไป โดยใช้ชุดทดสอบโคลีนเอสเตอเรส</a:t>
                      </a:r>
                      <a:b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</a:br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- ให้ความรู้ ความเข้าใจในการใช้ที่ปลอดภัย และวิธีป้องกันอันตรายจากสารเคมีกำจัดศัตรูพืชภาคเกษตรแก่ประชาชนกลุ่มเสี่ยง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 อบรมให้ความรู้แก่ประชาชนกลุ่มเสี่ยง และภาคีเครือข่ายที่เกี่ยวข้องทุกภาคส่วน</a:t>
                      </a:r>
                    </a:p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- จัดทำสื่อประชาสัมพันธ์ในทุกรูปแบบ เช่น   แผ่นพับ โปสเตอร์ และโซเชียลมีเดียต่างๆ เช่น ไลน์ เฟสบุค เผยแพร่ให้ประชาชนทั่วไปได้รับรู้ </a:t>
                      </a:r>
                    </a:p>
                    <a:p>
                      <a:r>
                        <a:rPr lang="th-TH" sz="16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- จัดกิจกรรมป้ายประชาสัมพันธ์รณรงค์เนื่องในเทศกาลต่างๆ</a:t>
                      </a:r>
                    </a:p>
                    <a:p>
                      <a:endParaRPr lang="en-US" sz="16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2236687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มุมมน 59">
            <a:extLst>
              <a:ext uri="{FF2B5EF4-FFF2-40B4-BE49-F238E27FC236}">
                <a16:creationId xmlns:a16="http://schemas.microsoft.com/office/drawing/2014/main" id="{220D908D-11F4-4840-971F-D0F81BED732F}"/>
              </a:ext>
            </a:extLst>
          </p:cNvPr>
          <p:cNvSpPr/>
          <p:nvPr/>
        </p:nvSpPr>
        <p:spPr>
          <a:xfrm>
            <a:off x="1981328" y="1628800"/>
            <a:ext cx="1285884" cy="4752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มุมมน 59">
            <a:extLst>
              <a:ext uri="{FF2B5EF4-FFF2-40B4-BE49-F238E27FC236}">
                <a16:creationId xmlns:a16="http://schemas.microsoft.com/office/drawing/2014/main" id="{E98BEBA3-9D16-4D6D-88FB-195FC9E1D3D6}"/>
              </a:ext>
            </a:extLst>
          </p:cNvPr>
          <p:cNvSpPr/>
          <p:nvPr/>
        </p:nvSpPr>
        <p:spPr>
          <a:xfrm>
            <a:off x="3376364" y="1628800"/>
            <a:ext cx="1285884" cy="4752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มุมมน 59">
            <a:extLst>
              <a:ext uri="{FF2B5EF4-FFF2-40B4-BE49-F238E27FC236}">
                <a16:creationId xmlns:a16="http://schemas.microsoft.com/office/drawing/2014/main" id="{186CAD57-1814-4EEE-9705-511BA7941B12}"/>
              </a:ext>
            </a:extLst>
          </p:cNvPr>
          <p:cNvSpPr/>
          <p:nvPr/>
        </p:nvSpPr>
        <p:spPr>
          <a:xfrm>
            <a:off x="4771400" y="1628800"/>
            <a:ext cx="1285884" cy="4752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มุมมน 59">
            <a:extLst>
              <a:ext uri="{FF2B5EF4-FFF2-40B4-BE49-F238E27FC236}">
                <a16:creationId xmlns:a16="http://schemas.microsoft.com/office/drawing/2014/main" id="{6A2425EE-25C9-4C0A-A5C3-0BA94081F3C1}"/>
              </a:ext>
            </a:extLst>
          </p:cNvPr>
          <p:cNvSpPr/>
          <p:nvPr/>
        </p:nvSpPr>
        <p:spPr>
          <a:xfrm>
            <a:off x="6166436" y="1628800"/>
            <a:ext cx="1285884" cy="4752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ี่เหลี่ยมผืนผ้า 40">
            <a:extLst>
              <a:ext uri="{FF2B5EF4-FFF2-40B4-BE49-F238E27FC236}">
                <a16:creationId xmlns:a16="http://schemas.microsoft.com/office/drawing/2014/main" id="{5CF552F8-A071-4CB2-8EA4-83D4F1E6CC0B}"/>
              </a:ext>
            </a:extLst>
          </p:cNvPr>
          <p:cNvSpPr/>
          <p:nvPr/>
        </p:nvSpPr>
        <p:spPr>
          <a:xfrm>
            <a:off x="7668344" y="1628800"/>
            <a:ext cx="1146998" cy="4752528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เครือข่ายจังหวัดชุมพรดำเนินการผ่านเกณฑ์ </a:t>
            </a:r>
            <a:r>
              <a:rPr lang="en-US" sz="1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NCD Clinic Plus</a:t>
            </a:r>
            <a:r>
              <a:rPr lang="th-TH" sz="1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1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ระดับดีมาก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50D36-4A89-4C3F-AA7B-0E231DB3AE67}"/>
              </a:ext>
            </a:extLst>
          </p:cNvPr>
          <p:cNvSpPr txBox="1"/>
          <p:nvPr/>
        </p:nvSpPr>
        <p:spPr>
          <a:xfrm>
            <a:off x="3299857" y="285728"/>
            <a:ext cx="2544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Task List NCD 2563</a:t>
            </a:r>
            <a:endParaRPr lang="th-TH" sz="32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" name="สี่เหลี่ยมผืนผ้า 12">
            <a:extLst>
              <a:ext uri="{FF2B5EF4-FFF2-40B4-BE49-F238E27FC236}">
                <a16:creationId xmlns:a16="http://schemas.microsoft.com/office/drawing/2014/main" id="{469AC309-09C0-4260-A953-616446D762BC}"/>
              </a:ext>
            </a:extLst>
          </p:cNvPr>
          <p:cNvSpPr/>
          <p:nvPr/>
        </p:nvSpPr>
        <p:spPr>
          <a:xfrm>
            <a:off x="323185" y="1265952"/>
            <a:ext cx="1500198" cy="4286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มาตรการ</a:t>
            </a:r>
          </a:p>
        </p:txBody>
      </p:sp>
      <p:sp>
        <p:nvSpPr>
          <p:cNvPr id="11" name="สี่เหลี่ยมผืนผ้า 13">
            <a:extLst>
              <a:ext uri="{FF2B5EF4-FFF2-40B4-BE49-F238E27FC236}">
                <a16:creationId xmlns:a16="http://schemas.microsoft.com/office/drawing/2014/main" id="{1A401939-A897-408A-966B-2751205EFECA}"/>
              </a:ext>
            </a:extLst>
          </p:cNvPr>
          <p:cNvSpPr/>
          <p:nvPr/>
        </p:nvSpPr>
        <p:spPr>
          <a:xfrm>
            <a:off x="2052766" y="1200172"/>
            <a:ext cx="1143008" cy="4286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3 เดือน</a:t>
            </a:r>
          </a:p>
        </p:txBody>
      </p:sp>
      <p:sp>
        <p:nvSpPr>
          <p:cNvPr id="12" name="สี่เหลี่ยมผืนผ้า 15">
            <a:extLst>
              <a:ext uri="{FF2B5EF4-FFF2-40B4-BE49-F238E27FC236}">
                <a16:creationId xmlns:a16="http://schemas.microsoft.com/office/drawing/2014/main" id="{FE9E98F9-7BFE-4739-981C-38C2EAD91529}"/>
              </a:ext>
            </a:extLst>
          </p:cNvPr>
          <p:cNvSpPr/>
          <p:nvPr/>
        </p:nvSpPr>
        <p:spPr>
          <a:xfrm>
            <a:off x="3447802" y="1200172"/>
            <a:ext cx="1143008" cy="4286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6 เดือน</a:t>
            </a:r>
          </a:p>
        </p:txBody>
      </p:sp>
      <p:sp>
        <p:nvSpPr>
          <p:cNvPr id="13" name="สี่เหลี่ยมผืนผ้า 16">
            <a:extLst>
              <a:ext uri="{FF2B5EF4-FFF2-40B4-BE49-F238E27FC236}">
                <a16:creationId xmlns:a16="http://schemas.microsoft.com/office/drawing/2014/main" id="{C3BFAA88-1774-4297-81DD-E2F8CA0DE66C}"/>
              </a:ext>
            </a:extLst>
          </p:cNvPr>
          <p:cNvSpPr/>
          <p:nvPr/>
        </p:nvSpPr>
        <p:spPr>
          <a:xfrm>
            <a:off x="4842838" y="1185964"/>
            <a:ext cx="1143008" cy="4286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9 เดือน</a:t>
            </a:r>
          </a:p>
        </p:txBody>
      </p:sp>
      <p:sp>
        <p:nvSpPr>
          <p:cNvPr id="14" name="สี่เหลี่ยมผืนผ้า 17">
            <a:extLst>
              <a:ext uri="{FF2B5EF4-FFF2-40B4-BE49-F238E27FC236}">
                <a16:creationId xmlns:a16="http://schemas.microsoft.com/office/drawing/2014/main" id="{8C9BA672-76DB-4234-BEDD-B3A8DE9958C8}"/>
              </a:ext>
            </a:extLst>
          </p:cNvPr>
          <p:cNvSpPr/>
          <p:nvPr/>
        </p:nvSpPr>
        <p:spPr>
          <a:xfrm>
            <a:off x="6237874" y="1200172"/>
            <a:ext cx="1143008" cy="4286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12 เดือน</a:t>
            </a:r>
          </a:p>
        </p:txBody>
      </p:sp>
      <p:grpSp>
        <p:nvGrpSpPr>
          <p:cNvPr id="15" name="กลุ่ม 34">
            <a:extLst>
              <a:ext uri="{FF2B5EF4-FFF2-40B4-BE49-F238E27FC236}">
                <a16:creationId xmlns:a16="http://schemas.microsoft.com/office/drawing/2014/main" id="{642FE296-16C8-447D-93C7-E8B811B91CAB}"/>
              </a:ext>
            </a:extLst>
          </p:cNvPr>
          <p:cNvGrpSpPr/>
          <p:nvPr/>
        </p:nvGrpSpPr>
        <p:grpSpPr>
          <a:xfrm>
            <a:off x="2014548" y="1952196"/>
            <a:ext cx="1214446" cy="4213108"/>
            <a:chOff x="2000232" y="2428868"/>
            <a:chExt cx="1214446" cy="4000528"/>
          </a:xfrm>
        </p:grpSpPr>
        <p:sp>
          <p:nvSpPr>
            <p:cNvPr id="16" name="สี่เหลี่ยมมุมมน 19">
              <a:extLst>
                <a:ext uri="{FF2B5EF4-FFF2-40B4-BE49-F238E27FC236}">
                  <a16:creationId xmlns:a16="http://schemas.microsoft.com/office/drawing/2014/main" id="{07D675E7-83FC-41B0-A754-E0A4817119EA}"/>
                </a:ext>
              </a:extLst>
            </p:cNvPr>
            <p:cNvSpPr/>
            <p:nvPr/>
          </p:nvSpPr>
          <p:spPr>
            <a:xfrm>
              <a:off x="2000232" y="2428868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600" dirty="0">
                  <a:latin typeface="TH SarabunPSK" pitchFamily="34" charset="-34"/>
                  <a:cs typeface="TH SarabunPSK" pitchFamily="34" charset="-34"/>
                </a:rPr>
                <a:t>มีแผนยุทธศาสตร์แผนปฏิบัติงาน </a:t>
              </a:r>
              <a:r>
                <a:rPr lang="en-US" sz="1600" dirty="0">
                  <a:latin typeface="TH SarabunPSK" pitchFamily="34" charset="-34"/>
                  <a:cs typeface="TH SarabunPSK" pitchFamily="34" charset="-34"/>
                </a:rPr>
                <a:t>NCD </a:t>
              </a:r>
              <a:r>
                <a:rPr lang="th-TH" sz="1600" dirty="0">
                  <a:latin typeface="TH SarabunPSK" pitchFamily="34" charset="-34"/>
                  <a:cs typeface="TH SarabunPSK" pitchFamily="34" charset="-34"/>
                </a:rPr>
                <a:t>เสนอแผนขอใช้งบประมาณ</a:t>
              </a:r>
            </a:p>
          </p:txBody>
        </p:sp>
        <p:sp>
          <p:nvSpPr>
            <p:cNvPr id="17" name="สี่เหลี่ยมมุมมน 20">
              <a:extLst>
                <a:ext uri="{FF2B5EF4-FFF2-40B4-BE49-F238E27FC236}">
                  <a16:creationId xmlns:a16="http://schemas.microsoft.com/office/drawing/2014/main" id="{A7A4EADC-549C-469D-B219-62BA9B57A3B4}"/>
                </a:ext>
              </a:extLst>
            </p:cNvPr>
            <p:cNvSpPr/>
            <p:nvPr/>
          </p:nvSpPr>
          <p:spPr>
            <a:xfrm>
              <a:off x="2000232" y="3900930"/>
              <a:ext cx="1214446" cy="110305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en-US" sz="1300" dirty="0" err="1">
                  <a:latin typeface="TH SarabunPSK" pitchFamily="34" charset="-34"/>
                  <a:cs typeface="TH SarabunPSK" pitchFamily="34" charset="-34"/>
                </a:rPr>
                <a:t>Tyre</a:t>
              </a:r>
              <a:r>
                <a:rPr lang="en-US" sz="1300" dirty="0">
                  <a:latin typeface="TH SarabunPSK" pitchFamily="34" charset="-34"/>
                  <a:cs typeface="TH SarabunPSK" pitchFamily="34" charset="-34"/>
                </a:rPr>
                <a:t> Area </a:t>
              </a:r>
              <a:r>
                <a:rPr lang="th-TH" sz="1300" dirty="0">
                  <a:latin typeface="TH SarabunPSK" pitchFamily="34" charset="-34"/>
                  <a:cs typeface="TH SarabunPSK" pitchFamily="34" charset="-34"/>
                </a:rPr>
                <a:t>ถูกต้อง </a:t>
              </a:r>
              <a:r>
                <a:rPr lang="en-US" sz="1300" dirty="0">
                  <a:latin typeface="TH SarabunPSK" pitchFamily="34" charset="-34"/>
                  <a:cs typeface="TH SarabunPSK" pitchFamily="34" charset="-34"/>
                </a:rPr>
                <a:t>&gt;</a:t>
              </a:r>
              <a:r>
                <a:rPr lang="th-TH" sz="1300" dirty="0">
                  <a:latin typeface="TH SarabunPSK" pitchFamily="34" charset="-34"/>
                  <a:cs typeface="TH SarabunPSK" pitchFamily="34" charset="-34"/>
                </a:rPr>
                <a:t> ร้อยละ 90</a:t>
              </a:r>
            </a:p>
            <a:p>
              <a:pPr>
                <a:buFontTx/>
                <a:buChar char="-"/>
              </a:pPr>
              <a:r>
                <a:rPr lang="th-TH" sz="1300" dirty="0">
                  <a:latin typeface="TH SarabunPSK" pitchFamily="34" charset="-34"/>
                  <a:cs typeface="TH SarabunPSK" pitchFamily="34" charset="-34"/>
                </a:rPr>
                <a:t> ลงพื้นที่พัฒนาศักยภาพเจ้าหน้าที่ในการคีย์ข้อมูล</a:t>
              </a:r>
            </a:p>
          </p:txBody>
        </p:sp>
        <p:sp>
          <p:nvSpPr>
            <p:cNvPr id="18" name="สี่เหลี่ยมมุมมน 21">
              <a:extLst>
                <a:ext uri="{FF2B5EF4-FFF2-40B4-BE49-F238E27FC236}">
                  <a16:creationId xmlns:a16="http://schemas.microsoft.com/office/drawing/2014/main" id="{F7319316-744F-4B36-9860-7585D9DCF48A}"/>
                </a:ext>
              </a:extLst>
            </p:cNvPr>
            <p:cNvSpPr/>
            <p:nvPr/>
          </p:nvSpPr>
          <p:spPr>
            <a:xfrm>
              <a:off x="2000232" y="5357826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100" dirty="0">
                  <a:latin typeface="TH SarabunPSK" pitchFamily="34" charset="-34"/>
                  <a:cs typeface="TH SarabunPSK" pitchFamily="34" charset="-34"/>
                </a:rPr>
                <a:t> คัดกรองร้อยละ 90</a:t>
              </a:r>
            </a:p>
            <a:p>
              <a:pPr>
                <a:buFontTx/>
                <a:buChar char="-"/>
              </a:pPr>
              <a:r>
                <a:rPr lang="th-TH" sz="1100" dirty="0">
                  <a:latin typeface="TH SarabunPSK" pitchFamily="34" charset="-34"/>
                  <a:cs typeface="TH SarabunPSK" pitchFamily="34" charset="-34"/>
                </a:rPr>
                <a:t> รักษาและควบคุมผลลัพธ์ตามค่าเป้าหมาย</a:t>
              </a:r>
            </a:p>
            <a:p>
              <a:pPr>
                <a:buFontTx/>
                <a:buChar char="-"/>
              </a:pPr>
              <a:r>
                <a:rPr lang="th-TH" sz="1100" dirty="0">
                  <a:latin typeface="TH SarabunPSK" pitchFamily="34" charset="-34"/>
                  <a:cs typeface="TH SarabunPSK" pitchFamily="34" charset="-34"/>
                </a:rPr>
                <a:t> เฝ้าระวังภาวะ      แทรกซ้อน ตา ไต เท้า หลอดเลือด</a:t>
              </a:r>
            </a:p>
          </p:txBody>
        </p:sp>
      </p:grpSp>
      <p:grpSp>
        <p:nvGrpSpPr>
          <p:cNvPr id="19" name="กลุ่ม 36">
            <a:extLst>
              <a:ext uri="{FF2B5EF4-FFF2-40B4-BE49-F238E27FC236}">
                <a16:creationId xmlns:a16="http://schemas.microsoft.com/office/drawing/2014/main" id="{D35BA84F-C164-4C33-B45B-7AF21AFC48D3}"/>
              </a:ext>
            </a:extLst>
          </p:cNvPr>
          <p:cNvGrpSpPr/>
          <p:nvPr/>
        </p:nvGrpSpPr>
        <p:grpSpPr>
          <a:xfrm>
            <a:off x="3412181" y="1952196"/>
            <a:ext cx="1214446" cy="4213108"/>
            <a:chOff x="3357554" y="2428868"/>
            <a:chExt cx="1214446" cy="4000528"/>
          </a:xfrm>
        </p:grpSpPr>
        <p:sp>
          <p:nvSpPr>
            <p:cNvPr id="20" name="สี่เหลี่ยมมุมมน 22">
              <a:extLst>
                <a:ext uri="{FF2B5EF4-FFF2-40B4-BE49-F238E27FC236}">
                  <a16:creationId xmlns:a16="http://schemas.microsoft.com/office/drawing/2014/main" id="{F86249CF-395B-4185-8FE8-7638519719F9}"/>
                </a:ext>
              </a:extLst>
            </p:cNvPr>
            <p:cNvSpPr/>
            <p:nvPr/>
          </p:nvSpPr>
          <p:spPr>
            <a:xfrm>
              <a:off x="3357554" y="2428868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300" dirty="0">
                  <a:latin typeface="TH SarabunPSK" pitchFamily="34" charset="-34"/>
                  <a:cs typeface="TH SarabunPSK" pitchFamily="34" charset="-34"/>
                </a:rPr>
                <a:t>ดำเนินงานกิจกรรมร้อยละ 50</a:t>
              </a:r>
            </a:p>
            <a:p>
              <a:pPr>
                <a:buFontTx/>
                <a:buChar char="-"/>
              </a:pPr>
              <a:r>
                <a:rPr lang="th-TH" sz="1300" dirty="0">
                  <a:latin typeface="TH SarabunPSK" pitchFamily="34" charset="-34"/>
                  <a:cs typeface="TH SarabunPSK" pitchFamily="34" charset="-34"/>
                </a:rPr>
                <a:t> สรุปการใช้เงินตามแผนงบประมาณ50</a:t>
              </a:r>
              <a:r>
                <a:rPr lang="en-US" sz="1300" dirty="0">
                  <a:latin typeface="TH SarabunPSK" pitchFamily="34" charset="-34"/>
                  <a:cs typeface="TH SarabunPSK" pitchFamily="34" charset="-34"/>
                </a:rPr>
                <a:t>%</a:t>
              </a:r>
              <a:endParaRPr lang="th-TH" sz="13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1" name="สี่เหลี่ยมมุมมน 23">
              <a:extLst>
                <a:ext uri="{FF2B5EF4-FFF2-40B4-BE49-F238E27FC236}">
                  <a16:creationId xmlns:a16="http://schemas.microsoft.com/office/drawing/2014/main" id="{72D173FC-C79F-40F6-9107-1DBED24EDE14}"/>
                </a:ext>
              </a:extLst>
            </p:cNvPr>
            <p:cNvSpPr/>
            <p:nvPr/>
          </p:nvSpPr>
          <p:spPr>
            <a:xfrm>
              <a:off x="3357554" y="3900930"/>
              <a:ext cx="1214446" cy="110305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400" dirty="0">
                  <a:latin typeface="TH SarabunPSK" pitchFamily="34" charset="-34"/>
                  <a:cs typeface="TH SarabunPSK" pitchFamily="34" charset="-34"/>
                </a:rPr>
                <a:t> คุณภาพข้อมูลถูกต้องร้อยละ 80</a:t>
              </a:r>
            </a:p>
            <a:p>
              <a:pPr>
                <a:buFontTx/>
                <a:buChar char="-"/>
              </a:pPr>
              <a:r>
                <a:rPr lang="th-TH" sz="1400" dirty="0">
                  <a:latin typeface="TH SarabunPSK" pitchFamily="34" charset="-34"/>
                  <a:cs typeface="TH SarabunPSK" pitchFamily="34" charset="-34"/>
                </a:rPr>
                <a:t> ติดตามการคีย์ข้อมูลตามตัวชี้วัด</a:t>
              </a:r>
            </a:p>
          </p:txBody>
        </p:sp>
        <p:sp>
          <p:nvSpPr>
            <p:cNvPr id="22" name="สี่เหลี่ยมมุมมน 24">
              <a:extLst>
                <a:ext uri="{FF2B5EF4-FFF2-40B4-BE49-F238E27FC236}">
                  <a16:creationId xmlns:a16="http://schemas.microsoft.com/office/drawing/2014/main" id="{F2C9F632-D160-4C7A-8BFC-9252B4088E51}"/>
                </a:ext>
              </a:extLst>
            </p:cNvPr>
            <p:cNvSpPr/>
            <p:nvPr/>
          </p:nvSpPr>
          <p:spPr>
            <a:xfrm>
              <a:off x="3357554" y="5357826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en-US" sz="1200" dirty="0">
                  <a:latin typeface="TH SarabunPSK" pitchFamily="34" charset="-34"/>
                  <a:cs typeface="TH SarabunPSK" pitchFamily="34" charset="-34"/>
                </a:rPr>
                <a:t>HcA1C</a:t>
              </a:r>
              <a:r>
                <a:rPr lang="en-US" sz="1200" u="sng" dirty="0">
                  <a:latin typeface="TH SarabunPSK" pitchFamily="34" charset="-34"/>
                  <a:cs typeface="TH SarabunPSK" pitchFamily="34" charset="-34"/>
                </a:rPr>
                <a:t>&gt;</a:t>
              </a:r>
              <a:r>
                <a:rPr lang="th-TH" sz="1200" dirty="0">
                  <a:latin typeface="TH SarabunPSK" pitchFamily="34" charset="-34"/>
                  <a:cs typeface="TH SarabunPSK" pitchFamily="34" charset="-34"/>
                </a:rPr>
                <a:t> ร้อยละ 80</a:t>
              </a:r>
            </a:p>
            <a:p>
              <a:pPr>
                <a:buFontTx/>
                <a:buChar char="-"/>
              </a:pPr>
              <a:r>
                <a:rPr lang="th-TH" sz="1200" dirty="0"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en-US" sz="1200" dirty="0">
                  <a:latin typeface="TH SarabunPSK" pitchFamily="34" charset="-34"/>
                  <a:cs typeface="TH SarabunPSK" pitchFamily="34" charset="-34"/>
                </a:rPr>
                <a:t>DM C</a:t>
              </a:r>
              <a:r>
                <a:rPr lang="en-US" sz="1200" u="sng" dirty="0">
                  <a:latin typeface="TH SarabunPSK" pitchFamily="34" charset="-34"/>
                  <a:cs typeface="TH SarabunPSK" pitchFamily="34" charset="-34"/>
                </a:rPr>
                <a:t>&gt;</a:t>
              </a:r>
              <a:r>
                <a:rPr lang="th-TH" sz="1200" dirty="0">
                  <a:latin typeface="TH SarabunPSK" pitchFamily="34" charset="-34"/>
                  <a:cs typeface="TH SarabunPSK" pitchFamily="34" charset="-34"/>
                </a:rPr>
                <a:t> ร้อยละ 30</a:t>
              </a:r>
            </a:p>
            <a:p>
              <a:pPr>
                <a:buFontTx/>
                <a:buChar char="-"/>
              </a:pPr>
              <a:r>
                <a:rPr lang="th-TH" sz="1200" dirty="0"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en-US" sz="1200" dirty="0">
                  <a:latin typeface="TH SarabunPSK" pitchFamily="34" charset="-34"/>
                  <a:cs typeface="TH SarabunPSK" pitchFamily="34" charset="-34"/>
                </a:rPr>
                <a:t>HT C</a:t>
              </a:r>
              <a:r>
                <a:rPr lang="en-US" sz="1200" u="sng" dirty="0">
                  <a:latin typeface="TH SarabunPSK" pitchFamily="34" charset="-34"/>
                  <a:cs typeface="TH SarabunPSK" pitchFamily="34" charset="-34"/>
                </a:rPr>
                <a:t>&gt;</a:t>
              </a:r>
              <a:r>
                <a:rPr lang="th-TH" sz="1200" dirty="0">
                  <a:latin typeface="TH SarabunPSK" pitchFamily="34" charset="-34"/>
                  <a:cs typeface="TH SarabunPSK" pitchFamily="34" charset="-34"/>
                </a:rPr>
                <a:t> ร้อยละ 40</a:t>
              </a:r>
            </a:p>
            <a:p>
              <a:pPr>
                <a:buFontTx/>
                <a:buChar char="-"/>
              </a:pPr>
              <a:r>
                <a:rPr lang="th-TH" sz="1200" dirty="0"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en-US" sz="1200" dirty="0">
                  <a:latin typeface="TH SarabunPSK" pitchFamily="34" charset="-34"/>
                  <a:cs typeface="TH SarabunPSK" pitchFamily="34" charset="-34"/>
                </a:rPr>
                <a:t>CVD </a:t>
              </a:r>
              <a:r>
                <a:rPr lang="th-TH" sz="1200" dirty="0">
                  <a:latin typeface="TH SarabunPSK" pitchFamily="34" charset="-34"/>
                  <a:cs typeface="TH SarabunPSK" pitchFamily="34" charset="-34"/>
                </a:rPr>
                <a:t>ร้อยละ 80</a:t>
              </a:r>
              <a:endParaRPr lang="en-US" sz="1200" dirty="0">
                <a:latin typeface="TH SarabunPSK" pitchFamily="34" charset="-34"/>
                <a:cs typeface="TH SarabunPSK" pitchFamily="34" charset="-34"/>
              </a:endParaRPr>
            </a:p>
            <a:p>
              <a:pPr>
                <a:buFontTx/>
                <a:buChar char="-"/>
              </a:pPr>
              <a:r>
                <a:rPr lang="en-US" sz="1200" dirty="0"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th-TH" sz="1200" dirty="0">
                  <a:latin typeface="TH SarabunPSK" pitchFamily="34" charset="-34"/>
                  <a:cs typeface="TH SarabunPSK" pitchFamily="34" charset="-34"/>
                </a:rPr>
                <a:t>ไต ร้อยละ 60 </a:t>
              </a:r>
            </a:p>
            <a:p>
              <a:r>
                <a:rPr lang="th-TH" sz="1200" dirty="0">
                  <a:latin typeface="TH SarabunPSK" pitchFamily="34" charset="-34"/>
                  <a:cs typeface="TH SarabunPSK" pitchFamily="34" charset="-34"/>
                </a:rPr>
                <a:t>-ตา/เท้า ร้อยละ 40</a:t>
              </a:r>
            </a:p>
          </p:txBody>
        </p:sp>
      </p:grpSp>
      <p:grpSp>
        <p:nvGrpSpPr>
          <p:cNvPr id="23" name="กลุ่ม 37">
            <a:extLst>
              <a:ext uri="{FF2B5EF4-FFF2-40B4-BE49-F238E27FC236}">
                <a16:creationId xmlns:a16="http://schemas.microsoft.com/office/drawing/2014/main" id="{2782F18D-3049-42F1-A7F9-73C1DD4CCC7B}"/>
              </a:ext>
            </a:extLst>
          </p:cNvPr>
          <p:cNvGrpSpPr/>
          <p:nvPr/>
        </p:nvGrpSpPr>
        <p:grpSpPr>
          <a:xfrm>
            <a:off x="4804339" y="1952196"/>
            <a:ext cx="1214446" cy="4213108"/>
            <a:chOff x="4714876" y="2428868"/>
            <a:chExt cx="1214446" cy="4000528"/>
          </a:xfrm>
        </p:grpSpPr>
        <p:sp>
          <p:nvSpPr>
            <p:cNvPr id="24" name="สี่เหลี่ยมมุมมน 25">
              <a:extLst>
                <a:ext uri="{FF2B5EF4-FFF2-40B4-BE49-F238E27FC236}">
                  <a16:creationId xmlns:a16="http://schemas.microsoft.com/office/drawing/2014/main" id="{15D3865F-F53E-48CB-A5BA-400633485431}"/>
                </a:ext>
              </a:extLst>
            </p:cNvPr>
            <p:cNvSpPr/>
            <p:nvPr/>
          </p:nvSpPr>
          <p:spPr>
            <a:xfrm>
              <a:off x="4714876" y="2428868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600" dirty="0">
                  <a:latin typeface="TH SarabunPSK" pitchFamily="34" charset="-34"/>
                  <a:cs typeface="TH SarabunPSK" pitchFamily="34" charset="-34"/>
                </a:rPr>
                <a:t>ดำเนินงานกิจกรรมร้อยละ 80</a:t>
              </a:r>
            </a:p>
          </p:txBody>
        </p:sp>
        <p:sp>
          <p:nvSpPr>
            <p:cNvPr id="25" name="สี่เหลี่ยมมุมมน 26">
              <a:extLst>
                <a:ext uri="{FF2B5EF4-FFF2-40B4-BE49-F238E27FC236}">
                  <a16:creationId xmlns:a16="http://schemas.microsoft.com/office/drawing/2014/main" id="{8E592623-F357-40FA-BE27-269DA679F7C3}"/>
                </a:ext>
              </a:extLst>
            </p:cNvPr>
            <p:cNvSpPr/>
            <p:nvPr/>
          </p:nvSpPr>
          <p:spPr>
            <a:xfrm>
              <a:off x="4714876" y="3900930"/>
              <a:ext cx="1214446" cy="110305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400" dirty="0">
                  <a:latin typeface="TH SarabunPSK" pitchFamily="34" charset="-34"/>
                  <a:cs typeface="TH SarabunPSK" pitchFamily="34" charset="-34"/>
                </a:rPr>
                <a:t> คุณภาพข้อมูลถูกต้อง ร้อยละ 90</a:t>
              </a:r>
            </a:p>
            <a:p>
              <a:pPr>
                <a:buFontTx/>
                <a:buChar char="-"/>
              </a:pPr>
              <a:r>
                <a:rPr lang="th-TH" sz="1400" dirty="0">
                  <a:latin typeface="TH SarabunPSK" pitchFamily="34" charset="-34"/>
                  <a:cs typeface="TH SarabunPSK" pitchFamily="34" charset="-34"/>
                </a:rPr>
                <a:t> ติดตามการคีย์ข้อมูลตามตัวชี้วัด</a:t>
              </a:r>
            </a:p>
          </p:txBody>
        </p:sp>
        <p:sp>
          <p:nvSpPr>
            <p:cNvPr id="26" name="สี่เหลี่ยมมุมมน 27">
              <a:extLst>
                <a:ext uri="{FF2B5EF4-FFF2-40B4-BE49-F238E27FC236}">
                  <a16:creationId xmlns:a16="http://schemas.microsoft.com/office/drawing/2014/main" id="{7CB4F327-ECD9-47E3-BA0C-86D38EDE502E}"/>
                </a:ext>
              </a:extLst>
            </p:cNvPr>
            <p:cNvSpPr/>
            <p:nvPr/>
          </p:nvSpPr>
          <p:spPr>
            <a:xfrm>
              <a:off x="4714876" y="5357826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endParaRPr lang="en-US" sz="1200" dirty="0">
                <a:latin typeface="TH SarabunPSK" pitchFamily="34" charset="-34"/>
                <a:cs typeface="TH SarabunPSK" pitchFamily="34" charset="-34"/>
              </a:endParaRPr>
            </a:p>
            <a:p>
              <a:pPr>
                <a:buFontTx/>
                <a:buChar char="-"/>
              </a:pPr>
              <a:r>
                <a:rPr lang="en-US" sz="1200" dirty="0">
                  <a:latin typeface="TH SarabunPSK" pitchFamily="34" charset="-34"/>
                  <a:cs typeface="TH SarabunPSK" pitchFamily="34" charset="-34"/>
                </a:rPr>
                <a:t>HcA1C</a:t>
              </a:r>
              <a:r>
                <a:rPr lang="en-US" sz="1200" u="sng" dirty="0">
                  <a:latin typeface="TH SarabunPSK" pitchFamily="34" charset="-34"/>
                  <a:cs typeface="TH SarabunPSK" pitchFamily="34" charset="-34"/>
                </a:rPr>
                <a:t>&gt;</a:t>
              </a:r>
              <a:r>
                <a:rPr lang="th-TH" sz="1200" dirty="0">
                  <a:latin typeface="TH SarabunPSK" pitchFamily="34" charset="-34"/>
                  <a:cs typeface="TH SarabunPSK" pitchFamily="34" charset="-34"/>
                </a:rPr>
                <a:t> ร้อยละ 90</a:t>
              </a:r>
            </a:p>
            <a:p>
              <a:pPr>
                <a:buFontTx/>
                <a:buChar char="-"/>
              </a:pPr>
              <a:r>
                <a:rPr lang="th-TH" sz="1200" dirty="0"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en-US" sz="1200" dirty="0">
                  <a:latin typeface="TH SarabunPSK" pitchFamily="34" charset="-34"/>
                  <a:cs typeface="TH SarabunPSK" pitchFamily="34" charset="-34"/>
                </a:rPr>
                <a:t>DM C</a:t>
              </a:r>
              <a:r>
                <a:rPr lang="en-US" sz="1200" u="sng" dirty="0">
                  <a:latin typeface="TH SarabunPSK" pitchFamily="34" charset="-34"/>
                  <a:cs typeface="TH SarabunPSK" pitchFamily="34" charset="-34"/>
                </a:rPr>
                <a:t>&gt;</a:t>
              </a:r>
              <a:r>
                <a:rPr lang="th-TH" sz="1200" dirty="0">
                  <a:latin typeface="TH SarabunPSK" pitchFamily="34" charset="-34"/>
                  <a:cs typeface="TH SarabunPSK" pitchFamily="34" charset="-34"/>
                </a:rPr>
                <a:t> ร้อยละ 40</a:t>
              </a:r>
            </a:p>
            <a:p>
              <a:pPr>
                <a:buFontTx/>
                <a:buChar char="-"/>
              </a:pPr>
              <a:r>
                <a:rPr lang="th-TH" sz="1200" dirty="0"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en-US" sz="1200" dirty="0">
                  <a:latin typeface="TH SarabunPSK" pitchFamily="34" charset="-34"/>
                  <a:cs typeface="TH SarabunPSK" pitchFamily="34" charset="-34"/>
                </a:rPr>
                <a:t>HT C</a:t>
              </a:r>
              <a:r>
                <a:rPr lang="en-US" sz="1200" u="sng" dirty="0">
                  <a:latin typeface="TH SarabunPSK" pitchFamily="34" charset="-34"/>
                  <a:cs typeface="TH SarabunPSK" pitchFamily="34" charset="-34"/>
                </a:rPr>
                <a:t>&gt;</a:t>
              </a:r>
              <a:r>
                <a:rPr lang="th-TH" sz="1200" dirty="0">
                  <a:latin typeface="TH SarabunPSK" pitchFamily="34" charset="-34"/>
                  <a:cs typeface="TH SarabunPSK" pitchFamily="34" charset="-34"/>
                </a:rPr>
                <a:t> ร้อยละ 50</a:t>
              </a:r>
            </a:p>
            <a:p>
              <a:pPr>
                <a:buFontTx/>
                <a:buChar char="-"/>
              </a:pPr>
              <a:r>
                <a:rPr lang="th-TH" sz="1200" dirty="0"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en-US" sz="1200" dirty="0">
                  <a:latin typeface="TH SarabunPSK" pitchFamily="34" charset="-34"/>
                  <a:cs typeface="TH SarabunPSK" pitchFamily="34" charset="-34"/>
                </a:rPr>
                <a:t>CVD </a:t>
              </a:r>
              <a:r>
                <a:rPr lang="th-TH" sz="1200" dirty="0">
                  <a:latin typeface="TH SarabunPSK" pitchFamily="34" charset="-34"/>
                  <a:cs typeface="TH SarabunPSK" pitchFamily="34" charset="-34"/>
                </a:rPr>
                <a:t>ร้อยละ 85</a:t>
              </a:r>
              <a:endParaRPr lang="en-US" sz="1200" dirty="0">
                <a:latin typeface="TH SarabunPSK" pitchFamily="34" charset="-34"/>
                <a:cs typeface="TH SarabunPSK" pitchFamily="34" charset="-34"/>
              </a:endParaRPr>
            </a:p>
            <a:p>
              <a:pPr>
                <a:buFontTx/>
                <a:buChar char="-"/>
              </a:pPr>
              <a:r>
                <a:rPr lang="en-US" sz="1200" dirty="0"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th-TH" sz="1200" dirty="0">
                  <a:latin typeface="TH SarabunPSK" pitchFamily="34" charset="-34"/>
                  <a:cs typeface="TH SarabunPSK" pitchFamily="34" charset="-34"/>
                </a:rPr>
                <a:t>ไต ร้อยละ 62</a:t>
              </a:r>
            </a:p>
            <a:p>
              <a:r>
                <a:rPr lang="th-TH" sz="1200" dirty="0">
                  <a:latin typeface="TH SarabunPSK" pitchFamily="34" charset="-34"/>
                  <a:cs typeface="TH SarabunPSK" pitchFamily="34" charset="-34"/>
                </a:rPr>
                <a:t>-ตา/เท้า ร้อยละ 60</a:t>
              </a:r>
            </a:p>
            <a:p>
              <a:pPr algn="ctr"/>
              <a:endParaRPr lang="th-TH" sz="1200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27" name="กลุ่ม 38">
            <a:extLst>
              <a:ext uri="{FF2B5EF4-FFF2-40B4-BE49-F238E27FC236}">
                <a16:creationId xmlns:a16="http://schemas.microsoft.com/office/drawing/2014/main" id="{BA1C0126-5D67-49DE-B57E-1EFFCBA0D241}"/>
              </a:ext>
            </a:extLst>
          </p:cNvPr>
          <p:cNvGrpSpPr/>
          <p:nvPr/>
        </p:nvGrpSpPr>
        <p:grpSpPr>
          <a:xfrm>
            <a:off x="6205206" y="1952197"/>
            <a:ext cx="1214446" cy="4213108"/>
            <a:chOff x="6072198" y="2428869"/>
            <a:chExt cx="1214446" cy="3858939"/>
          </a:xfrm>
        </p:grpSpPr>
        <p:sp>
          <p:nvSpPr>
            <p:cNvPr id="28" name="สี่เหลี่ยมมุมมน 28">
              <a:extLst>
                <a:ext uri="{FF2B5EF4-FFF2-40B4-BE49-F238E27FC236}">
                  <a16:creationId xmlns:a16="http://schemas.microsoft.com/office/drawing/2014/main" id="{F2098B2E-C2D8-4CAD-9909-35B3BC735E7B}"/>
                </a:ext>
              </a:extLst>
            </p:cNvPr>
            <p:cNvSpPr/>
            <p:nvPr/>
          </p:nvSpPr>
          <p:spPr>
            <a:xfrm>
              <a:off x="6072198" y="2428869"/>
              <a:ext cx="1214446" cy="102975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300" dirty="0">
                  <a:latin typeface="TH SarabunPSK" pitchFamily="34" charset="-34"/>
                  <a:cs typeface="TH SarabunPSK" pitchFamily="34" charset="-34"/>
                </a:rPr>
                <a:t> ดำเนินงานกิจกรรมร้อยละ 100</a:t>
              </a:r>
            </a:p>
            <a:p>
              <a:pPr>
                <a:buFontTx/>
                <a:buChar char="-"/>
              </a:pPr>
              <a:r>
                <a:rPr lang="th-TH" sz="1300" dirty="0">
                  <a:latin typeface="TH SarabunPSK" pitchFamily="34" charset="-34"/>
                  <a:cs typeface="TH SarabunPSK" pitchFamily="34" charset="-34"/>
                </a:rPr>
                <a:t> สรุปการใช้เงินตามแผนงบประมาณปี63</a:t>
              </a:r>
            </a:p>
          </p:txBody>
        </p:sp>
        <p:sp>
          <p:nvSpPr>
            <p:cNvPr id="29" name="สี่เหลี่ยมมุมมน 29">
              <a:extLst>
                <a:ext uri="{FF2B5EF4-FFF2-40B4-BE49-F238E27FC236}">
                  <a16:creationId xmlns:a16="http://schemas.microsoft.com/office/drawing/2014/main" id="{40555529-9BE6-44B7-B721-0D4E58AF6845}"/>
                </a:ext>
              </a:extLst>
            </p:cNvPr>
            <p:cNvSpPr/>
            <p:nvPr/>
          </p:nvSpPr>
          <p:spPr>
            <a:xfrm>
              <a:off x="6072198" y="3848830"/>
              <a:ext cx="1214446" cy="106401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400" dirty="0">
                  <a:latin typeface="TH SarabunPSK" pitchFamily="34" charset="-34"/>
                  <a:cs typeface="TH SarabunPSK" pitchFamily="34" charset="-34"/>
                </a:rPr>
                <a:t> คุณภาพข้อมูลถูกต้องร้อยละ 90</a:t>
              </a:r>
            </a:p>
            <a:p>
              <a:pPr>
                <a:buFontTx/>
                <a:buChar char="-"/>
              </a:pPr>
              <a:r>
                <a:rPr lang="th-TH" sz="1400" dirty="0">
                  <a:latin typeface="TH SarabunPSK" pitchFamily="34" charset="-34"/>
                  <a:cs typeface="TH SarabunPSK" pitchFamily="34" charset="-34"/>
                </a:rPr>
                <a:t> ติดตามตัวชี้วัด</a:t>
              </a:r>
            </a:p>
          </p:txBody>
        </p:sp>
        <p:sp>
          <p:nvSpPr>
            <p:cNvPr id="30" name="สี่เหลี่ยมมุมมน 30">
              <a:extLst>
                <a:ext uri="{FF2B5EF4-FFF2-40B4-BE49-F238E27FC236}">
                  <a16:creationId xmlns:a16="http://schemas.microsoft.com/office/drawing/2014/main" id="{AC58A3B7-BB0D-4B37-B28F-FA89B1CF738A}"/>
                </a:ext>
              </a:extLst>
            </p:cNvPr>
            <p:cNvSpPr/>
            <p:nvPr/>
          </p:nvSpPr>
          <p:spPr>
            <a:xfrm>
              <a:off x="6072198" y="5166577"/>
              <a:ext cx="1214446" cy="112123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en-US" sz="1100" dirty="0">
                  <a:latin typeface="TH SarabunPSK" pitchFamily="34" charset="-34"/>
                  <a:cs typeface="TH SarabunPSK" pitchFamily="34" charset="-34"/>
                </a:rPr>
                <a:t>HcA1C</a:t>
              </a:r>
              <a:r>
                <a:rPr lang="en-US" sz="1100" u="sng" dirty="0">
                  <a:latin typeface="TH SarabunPSK" pitchFamily="34" charset="-34"/>
                  <a:cs typeface="TH SarabunPSK" pitchFamily="34" charset="-34"/>
                </a:rPr>
                <a:t>&gt;</a:t>
              </a:r>
              <a:r>
                <a:rPr lang="th-TH" sz="1100" dirty="0">
                  <a:latin typeface="TH SarabunPSK" pitchFamily="34" charset="-34"/>
                  <a:cs typeface="TH SarabunPSK" pitchFamily="34" charset="-34"/>
                </a:rPr>
                <a:t> ร้อยละ 90</a:t>
              </a:r>
              <a:endParaRPr lang="en-US" sz="1100" dirty="0">
                <a:latin typeface="TH SarabunPSK" pitchFamily="34" charset="-34"/>
                <a:cs typeface="TH SarabunPSK" pitchFamily="34" charset="-34"/>
              </a:endParaRPr>
            </a:p>
            <a:p>
              <a:r>
                <a:rPr lang="en-US" sz="1100" dirty="0">
                  <a:latin typeface="TH SarabunPSK" pitchFamily="34" charset="-34"/>
                  <a:cs typeface="TH SarabunPSK" pitchFamily="34" charset="-34"/>
                </a:rPr>
                <a:t>HcA1C</a:t>
              </a:r>
              <a:r>
                <a:rPr lang="en-US" sz="1100" u="sng" dirty="0">
                  <a:latin typeface="TH SarabunPSK" pitchFamily="34" charset="-34"/>
                  <a:cs typeface="TH SarabunPSK" pitchFamily="34" charset="-34"/>
                </a:rPr>
                <a:t>&gt;</a:t>
              </a:r>
              <a:r>
                <a:rPr lang="th-TH" sz="1100" dirty="0">
                  <a:latin typeface="TH SarabunPSK" pitchFamily="34" charset="-34"/>
                  <a:cs typeface="TH SarabunPSK" pitchFamily="34" charset="-34"/>
                </a:rPr>
                <a:t> ร้อยละ 90</a:t>
              </a:r>
            </a:p>
            <a:p>
              <a:r>
                <a:rPr lang="th-TH" sz="1100" dirty="0"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en-US" sz="1100" dirty="0">
                  <a:latin typeface="TH SarabunPSK" pitchFamily="34" charset="-34"/>
                  <a:cs typeface="TH SarabunPSK" pitchFamily="34" charset="-34"/>
                </a:rPr>
                <a:t>DM C</a:t>
              </a:r>
              <a:r>
                <a:rPr lang="en-US" sz="1100" u="sng" dirty="0">
                  <a:latin typeface="TH SarabunPSK" pitchFamily="34" charset="-34"/>
                  <a:cs typeface="TH SarabunPSK" pitchFamily="34" charset="-34"/>
                </a:rPr>
                <a:t>&gt;</a:t>
              </a:r>
              <a:r>
                <a:rPr lang="th-TH" sz="1100" dirty="0">
                  <a:latin typeface="TH SarabunPSK" pitchFamily="34" charset="-34"/>
                  <a:cs typeface="TH SarabunPSK" pitchFamily="34" charset="-34"/>
                </a:rPr>
                <a:t> ร้อยละ 40</a:t>
              </a:r>
            </a:p>
            <a:p>
              <a:pPr>
                <a:buFontTx/>
                <a:buChar char="-"/>
              </a:pPr>
              <a:r>
                <a:rPr lang="th-TH" sz="1100" dirty="0"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en-US" sz="1100" dirty="0">
                  <a:latin typeface="TH SarabunPSK" pitchFamily="34" charset="-34"/>
                  <a:cs typeface="TH SarabunPSK" pitchFamily="34" charset="-34"/>
                </a:rPr>
                <a:t>HT C</a:t>
              </a:r>
              <a:r>
                <a:rPr lang="en-US" sz="1100" u="sng" dirty="0">
                  <a:latin typeface="TH SarabunPSK" pitchFamily="34" charset="-34"/>
                  <a:cs typeface="TH SarabunPSK" pitchFamily="34" charset="-34"/>
                </a:rPr>
                <a:t>&gt;</a:t>
              </a:r>
              <a:r>
                <a:rPr lang="th-TH" sz="1100" dirty="0">
                  <a:latin typeface="TH SarabunPSK" pitchFamily="34" charset="-34"/>
                  <a:cs typeface="TH SarabunPSK" pitchFamily="34" charset="-34"/>
                </a:rPr>
                <a:t> ร้อยละ 50</a:t>
              </a:r>
            </a:p>
            <a:p>
              <a:pPr>
                <a:buFontTx/>
                <a:buChar char="-"/>
              </a:pPr>
              <a:r>
                <a:rPr lang="th-TH" sz="1100" dirty="0"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en-US" sz="1100" dirty="0">
                  <a:latin typeface="TH SarabunPSK" pitchFamily="34" charset="-34"/>
                  <a:cs typeface="TH SarabunPSK" pitchFamily="34" charset="-34"/>
                </a:rPr>
                <a:t>CVD </a:t>
              </a:r>
              <a:r>
                <a:rPr lang="th-TH" sz="1100" dirty="0">
                  <a:latin typeface="TH SarabunPSK" pitchFamily="34" charset="-34"/>
                  <a:cs typeface="TH SarabunPSK" pitchFamily="34" charset="-34"/>
                </a:rPr>
                <a:t>ร้อยละ 87.5</a:t>
              </a:r>
              <a:endParaRPr lang="en-US" sz="1100" dirty="0">
                <a:latin typeface="TH SarabunPSK" pitchFamily="34" charset="-34"/>
                <a:cs typeface="TH SarabunPSK" pitchFamily="34" charset="-34"/>
              </a:endParaRPr>
            </a:p>
            <a:p>
              <a:pPr>
                <a:buFontTx/>
                <a:buChar char="-"/>
              </a:pPr>
              <a:r>
                <a:rPr lang="en-US" sz="1100" dirty="0"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th-TH" sz="1100" dirty="0">
                  <a:latin typeface="TH SarabunPSK" pitchFamily="34" charset="-34"/>
                  <a:cs typeface="TH SarabunPSK" pitchFamily="34" charset="-34"/>
                </a:rPr>
                <a:t>ไตร้อยละ 66</a:t>
              </a:r>
            </a:p>
            <a:p>
              <a:pPr>
                <a:buFontTx/>
                <a:buChar char="-"/>
              </a:pPr>
              <a:r>
                <a:rPr lang="th-TH" sz="1100" dirty="0">
                  <a:latin typeface="TH SarabunPSK" pitchFamily="34" charset="-34"/>
                  <a:cs typeface="TH SarabunPSK" pitchFamily="34" charset="-34"/>
                </a:rPr>
                <a:t>ตา/เท้า ร้อยละ 60</a:t>
              </a:r>
              <a:endParaRPr lang="th-TH" sz="1200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31" name="สี่เหลี่ยมผืนผ้า 64">
            <a:extLst>
              <a:ext uri="{FF2B5EF4-FFF2-40B4-BE49-F238E27FC236}">
                <a16:creationId xmlns:a16="http://schemas.microsoft.com/office/drawing/2014/main" id="{AD7A1907-C495-4B88-A7BA-AEA201F537B8}"/>
              </a:ext>
            </a:extLst>
          </p:cNvPr>
          <p:cNvSpPr/>
          <p:nvPr/>
        </p:nvSpPr>
        <p:spPr>
          <a:xfrm>
            <a:off x="1981329" y="3143248"/>
            <a:ext cx="5470992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H SarabunPSK" pitchFamily="34" charset="-34"/>
                <a:cs typeface="TH SarabunPSK" pitchFamily="34" charset="-34"/>
              </a:rPr>
              <a:t>จัดทำแผนงานโครงการ งาน </a:t>
            </a:r>
            <a:r>
              <a:rPr lang="en-US" sz="1400" dirty="0">
                <a:latin typeface="TH SarabunPSK" pitchFamily="34" charset="-34"/>
                <a:cs typeface="TH SarabunPSK" pitchFamily="34" charset="-34"/>
              </a:rPr>
              <a:t>NCD </a:t>
            </a:r>
            <a:r>
              <a:rPr lang="th-TH" sz="1400" dirty="0">
                <a:latin typeface="TH SarabunPSK" pitchFamily="34" charset="-34"/>
                <a:cs typeface="TH SarabunPSK" pitchFamily="34" charset="-34"/>
              </a:rPr>
              <a:t>มี 2 โครงการ  9 กิจกรรม</a:t>
            </a:r>
          </a:p>
        </p:txBody>
      </p:sp>
      <p:sp>
        <p:nvSpPr>
          <p:cNvPr id="32" name="สี่เหลี่ยมผืนผ้า 65">
            <a:extLst>
              <a:ext uri="{FF2B5EF4-FFF2-40B4-BE49-F238E27FC236}">
                <a16:creationId xmlns:a16="http://schemas.microsoft.com/office/drawing/2014/main" id="{9A48B320-DAAD-491A-9A29-DEC409389E0B}"/>
              </a:ext>
            </a:extLst>
          </p:cNvPr>
          <p:cNvSpPr/>
          <p:nvPr/>
        </p:nvSpPr>
        <p:spPr>
          <a:xfrm>
            <a:off x="1981328" y="4685592"/>
            <a:ext cx="5470992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H SarabunPSK" pitchFamily="34" charset="-34"/>
                <a:cs typeface="TH SarabunPSK" pitchFamily="34" charset="-34"/>
              </a:rPr>
              <a:t>โครงการที่ 2 พัฒนาระบบบริการสุขภาพ สาขา </a:t>
            </a:r>
            <a:r>
              <a:rPr lang="en-US" sz="1400" dirty="0">
                <a:latin typeface="TH SarabunPSK" pitchFamily="34" charset="-34"/>
                <a:cs typeface="TH SarabunPSK" pitchFamily="34" charset="-34"/>
              </a:rPr>
              <a:t>NCD </a:t>
            </a:r>
            <a:r>
              <a:rPr lang="th-TH" sz="1400" dirty="0">
                <a:latin typeface="TH SarabunPSK" pitchFamily="34" charset="-34"/>
                <a:cs typeface="TH SarabunPSK" pitchFamily="34" charset="-34"/>
              </a:rPr>
              <a:t>(2) จัดประชุมเชิงปฏิบัติการเรื่องการลงข้อมูลงาน </a:t>
            </a:r>
            <a:r>
              <a:rPr lang="en-US" sz="1400" dirty="0">
                <a:latin typeface="TH SarabunPSK" pitchFamily="34" charset="-34"/>
                <a:cs typeface="TH SarabunPSK" pitchFamily="34" charset="-34"/>
              </a:rPr>
              <a:t>NCD</a:t>
            </a:r>
            <a:endParaRPr lang="th-TH" sz="1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3" name="สี่เหลี่ยมผืนผ้า 66">
            <a:extLst>
              <a:ext uri="{FF2B5EF4-FFF2-40B4-BE49-F238E27FC236}">
                <a16:creationId xmlns:a16="http://schemas.microsoft.com/office/drawing/2014/main" id="{5E053E62-278B-45CA-A175-DCF732A836D6}"/>
              </a:ext>
            </a:extLst>
          </p:cNvPr>
          <p:cNvSpPr/>
          <p:nvPr/>
        </p:nvSpPr>
        <p:spPr>
          <a:xfrm>
            <a:off x="1981326" y="6240506"/>
            <a:ext cx="5470991" cy="4286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400" dirty="0"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th-TH" sz="1400" dirty="0">
                <a:latin typeface="TH SarabunPSK" pitchFamily="34" charset="-34"/>
                <a:cs typeface="TH SarabunPSK" pitchFamily="34" charset="-34"/>
              </a:rPr>
              <a:t>โครงการที่ 1 ประชุมคณะกรรมการงาน </a:t>
            </a:r>
            <a:r>
              <a:rPr lang="en-US" sz="1400" dirty="0">
                <a:latin typeface="TH SarabunPSK" pitchFamily="34" charset="-34"/>
                <a:cs typeface="TH SarabunPSK" pitchFamily="34" charset="-34"/>
              </a:rPr>
              <a:t>NCD </a:t>
            </a:r>
            <a:r>
              <a:rPr lang="th-TH" sz="1400" dirty="0">
                <a:latin typeface="TH SarabunPSK" pitchFamily="34" charset="-34"/>
                <a:cs typeface="TH SarabunPSK" pitchFamily="34" charset="-34"/>
              </a:rPr>
              <a:t>เพื่อขับเคลื่อนงานไปในแนวทางเดียวกัน ติดตามผลดำเนินงาน</a:t>
            </a:r>
          </a:p>
          <a:p>
            <a:pPr algn="ctr"/>
            <a:r>
              <a:rPr lang="th-TH" sz="1400" dirty="0">
                <a:latin typeface="TH SarabunPSK" pitchFamily="34" charset="-34"/>
                <a:cs typeface="TH SarabunPSK" pitchFamily="34" charset="-34"/>
              </a:rPr>
              <a:t>โครงการที่ 2 พัฒนาระบบบริการสุขภาพ (1) ประชุมชี้แจงตัวชี้วัด แผนปฏิบัติงานปี 63 สรุปผลงานปี62</a:t>
            </a:r>
          </a:p>
          <a:p>
            <a:pPr algn="ctr"/>
            <a:endParaRPr lang="th-TH" sz="1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4" name="ลูกศรขวา 44">
            <a:extLst>
              <a:ext uri="{FF2B5EF4-FFF2-40B4-BE49-F238E27FC236}">
                <a16:creationId xmlns:a16="http://schemas.microsoft.com/office/drawing/2014/main" id="{D52CD3AB-F0D9-493F-B670-E00A8448FC37}"/>
              </a:ext>
            </a:extLst>
          </p:cNvPr>
          <p:cNvSpPr/>
          <p:nvPr/>
        </p:nvSpPr>
        <p:spPr>
          <a:xfrm>
            <a:off x="3243178" y="2380824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ลูกศรขวา 45">
            <a:extLst>
              <a:ext uri="{FF2B5EF4-FFF2-40B4-BE49-F238E27FC236}">
                <a16:creationId xmlns:a16="http://schemas.microsoft.com/office/drawing/2014/main" id="{73DE6647-B0C4-4AE2-88AD-55ED9882D4EC}"/>
              </a:ext>
            </a:extLst>
          </p:cNvPr>
          <p:cNvSpPr/>
          <p:nvPr/>
        </p:nvSpPr>
        <p:spPr>
          <a:xfrm>
            <a:off x="3243178" y="3881022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ลูกศรขวา 46">
            <a:extLst>
              <a:ext uri="{FF2B5EF4-FFF2-40B4-BE49-F238E27FC236}">
                <a16:creationId xmlns:a16="http://schemas.microsoft.com/office/drawing/2014/main" id="{772ADD2C-8DFB-4BEE-A6CB-8E8D06476C08}"/>
              </a:ext>
            </a:extLst>
          </p:cNvPr>
          <p:cNvSpPr/>
          <p:nvPr/>
        </p:nvSpPr>
        <p:spPr>
          <a:xfrm>
            <a:off x="3261108" y="5309782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ลูกศรขวา 44">
            <a:extLst>
              <a:ext uri="{FF2B5EF4-FFF2-40B4-BE49-F238E27FC236}">
                <a16:creationId xmlns:a16="http://schemas.microsoft.com/office/drawing/2014/main" id="{6D14DFAA-E145-45B4-A1EB-4140CF327912}"/>
              </a:ext>
            </a:extLst>
          </p:cNvPr>
          <p:cNvSpPr/>
          <p:nvPr/>
        </p:nvSpPr>
        <p:spPr>
          <a:xfrm>
            <a:off x="4627218" y="2373390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8" name="ลูกศรขวา 45">
            <a:extLst>
              <a:ext uri="{FF2B5EF4-FFF2-40B4-BE49-F238E27FC236}">
                <a16:creationId xmlns:a16="http://schemas.microsoft.com/office/drawing/2014/main" id="{125298BB-63B1-4469-A056-B9702268F052}"/>
              </a:ext>
            </a:extLst>
          </p:cNvPr>
          <p:cNvSpPr/>
          <p:nvPr/>
        </p:nvSpPr>
        <p:spPr>
          <a:xfrm>
            <a:off x="4627218" y="3873588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ลูกศรขวา 46">
            <a:extLst>
              <a:ext uri="{FF2B5EF4-FFF2-40B4-BE49-F238E27FC236}">
                <a16:creationId xmlns:a16="http://schemas.microsoft.com/office/drawing/2014/main" id="{9EDB1943-385F-40A4-A62D-2CB2AA9B4DFF}"/>
              </a:ext>
            </a:extLst>
          </p:cNvPr>
          <p:cNvSpPr/>
          <p:nvPr/>
        </p:nvSpPr>
        <p:spPr>
          <a:xfrm>
            <a:off x="4645148" y="5302348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ลูกศรขวา 44">
            <a:extLst>
              <a:ext uri="{FF2B5EF4-FFF2-40B4-BE49-F238E27FC236}">
                <a16:creationId xmlns:a16="http://schemas.microsoft.com/office/drawing/2014/main" id="{90A47200-772D-42B8-A580-2C79B0709EB8}"/>
              </a:ext>
            </a:extLst>
          </p:cNvPr>
          <p:cNvSpPr/>
          <p:nvPr/>
        </p:nvSpPr>
        <p:spPr>
          <a:xfrm>
            <a:off x="6011258" y="2365956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1" name="ลูกศรขวา 45">
            <a:extLst>
              <a:ext uri="{FF2B5EF4-FFF2-40B4-BE49-F238E27FC236}">
                <a16:creationId xmlns:a16="http://schemas.microsoft.com/office/drawing/2014/main" id="{EF3D6C5E-BF96-4FEC-A593-263D1CD9364E}"/>
              </a:ext>
            </a:extLst>
          </p:cNvPr>
          <p:cNvSpPr/>
          <p:nvPr/>
        </p:nvSpPr>
        <p:spPr>
          <a:xfrm>
            <a:off x="6011258" y="3866154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2" name="ลูกศรขวา 46">
            <a:extLst>
              <a:ext uri="{FF2B5EF4-FFF2-40B4-BE49-F238E27FC236}">
                <a16:creationId xmlns:a16="http://schemas.microsoft.com/office/drawing/2014/main" id="{424EE919-2ED3-43BE-8DC9-FEA81C5C38E9}"/>
              </a:ext>
            </a:extLst>
          </p:cNvPr>
          <p:cNvSpPr/>
          <p:nvPr/>
        </p:nvSpPr>
        <p:spPr>
          <a:xfrm>
            <a:off x="6029188" y="5294914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43" name="กลุ่ม 35">
            <a:extLst>
              <a:ext uri="{FF2B5EF4-FFF2-40B4-BE49-F238E27FC236}">
                <a16:creationId xmlns:a16="http://schemas.microsoft.com/office/drawing/2014/main" id="{4093715D-6446-47FF-8580-47D535FEF795}"/>
              </a:ext>
            </a:extLst>
          </p:cNvPr>
          <p:cNvGrpSpPr/>
          <p:nvPr/>
        </p:nvGrpSpPr>
        <p:grpSpPr>
          <a:xfrm>
            <a:off x="385658" y="1952196"/>
            <a:ext cx="1357322" cy="4000528"/>
            <a:chOff x="142844" y="2428868"/>
            <a:chExt cx="1571636" cy="4000528"/>
          </a:xfrm>
        </p:grpSpPr>
        <p:sp>
          <p:nvSpPr>
            <p:cNvPr id="44" name="สี่เหลี่ยมมุมมน 9">
              <a:extLst>
                <a:ext uri="{FF2B5EF4-FFF2-40B4-BE49-F238E27FC236}">
                  <a16:creationId xmlns:a16="http://schemas.microsoft.com/office/drawing/2014/main" id="{491C46F9-0348-4390-A90A-8E4C13494EBF}"/>
                </a:ext>
              </a:extLst>
            </p:cNvPr>
            <p:cNvSpPr/>
            <p:nvPr/>
          </p:nvSpPr>
          <p:spPr>
            <a:xfrm>
              <a:off x="142844" y="2428868"/>
              <a:ext cx="1571636" cy="107157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H SarabunPSK" pitchFamily="34" charset="-34"/>
                  <a:cs typeface="TH SarabunPSK" pitchFamily="34" charset="-34"/>
                </a:rPr>
                <a:t>1. </a:t>
              </a:r>
              <a:r>
                <a:rPr lang="th-TH" sz="1600" dirty="0">
                  <a:latin typeface="TH SarabunPSK" pitchFamily="34" charset="-34"/>
                  <a:cs typeface="TH SarabunPSK" pitchFamily="34" charset="-34"/>
                </a:rPr>
                <a:t>นโยบาย/แผนงานชัดเจน</a:t>
              </a:r>
            </a:p>
          </p:txBody>
        </p:sp>
        <p:sp>
          <p:nvSpPr>
            <p:cNvPr id="45" name="สี่เหลี่ยมมุมมน 10">
              <a:extLst>
                <a:ext uri="{FF2B5EF4-FFF2-40B4-BE49-F238E27FC236}">
                  <a16:creationId xmlns:a16="http://schemas.microsoft.com/office/drawing/2014/main" id="{F4F67630-3123-45BF-A08F-4FA6D29850F3}"/>
                </a:ext>
              </a:extLst>
            </p:cNvPr>
            <p:cNvSpPr/>
            <p:nvPr/>
          </p:nvSpPr>
          <p:spPr>
            <a:xfrm>
              <a:off x="142844" y="3900930"/>
              <a:ext cx="1571636" cy="107157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600" dirty="0">
                  <a:latin typeface="TH SarabunPSK" pitchFamily="34" charset="-34"/>
                  <a:cs typeface="TH SarabunPSK" pitchFamily="34" charset="-34"/>
                </a:rPr>
                <a:t>2. พัฒนาระบบข้อมูลสารสนเทศงาน </a:t>
              </a:r>
              <a:r>
                <a:rPr lang="en-US" sz="1600" dirty="0">
                  <a:latin typeface="TH SarabunPSK" pitchFamily="34" charset="-34"/>
                  <a:cs typeface="TH SarabunPSK" pitchFamily="34" charset="-34"/>
                </a:rPr>
                <a:t>NCD</a:t>
              </a:r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46" name="สี่เหลี่ยมมุมมน 11">
              <a:extLst>
                <a:ext uri="{FF2B5EF4-FFF2-40B4-BE49-F238E27FC236}">
                  <a16:creationId xmlns:a16="http://schemas.microsoft.com/office/drawing/2014/main" id="{F50C368B-E4E2-472D-AC86-8FD89236DBB4}"/>
                </a:ext>
              </a:extLst>
            </p:cNvPr>
            <p:cNvSpPr/>
            <p:nvPr/>
          </p:nvSpPr>
          <p:spPr>
            <a:xfrm>
              <a:off x="142844" y="5357826"/>
              <a:ext cx="1571636" cy="107157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H SarabunPSK" pitchFamily="34" charset="-34"/>
                  <a:cs typeface="TH SarabunPSK" pitchFamily="34" charset="-34"/>
                </a:rPr>
                <a:t>3. </a:t>
              </a:r>
              <a:r>
                <a:rPr lang="th-TH" sz="1600" dirty="0">
                  <a:latin typeface="TH SarabunPSK" pitchFamily="34" charset="-34"/>
                  <a:cs typeface="TH SarabunPSK" pitchFamily="34" charset="-34"/>
                </a:rPr>
                <a:t>พัฒนารูปแบบบริการ เพิ่มผลลัพธ์</a:t>
              </a:r>
            </a:p>
          </p:txBody>
        </p:sp>
      </p:grpSp>
      <p:sp>
        <p:nvSpPr>
          <p:cNvPr id="47" name="ลูกศรขวา 41">
            <a:extLst>
              <a:ext uri="{FF2B5EF4-FFF2-40B4-BE49-F238E27FC236}">
                <a16:creationId xmlns:a16="http://schemas.microsoft.com/office/drawing/2014/main" id="{3791403E-0113-4675-824B-11CA85B994DC}"/>
              </a:ext>
            </a:extLst>
          </p:cNvPr>
          <p:cNvSpPr/>
          <p:nvPr/>
        </p:nvSpPr>
        <p:spPr>
          <a:xfrm>
            <a:off x="1600104" y="2309386"/>
            <a:ext cx="428628" cy="2857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ลูกศรขวา 42">
            <a:extLst>
              <a:ext uri="{FF2B5EF4-FFF2-40B4-BE49-F238E27FC236}">
                <a16:creationId xmlns:a16="http://schemas.microsoft.com/office/drawing/2014/main" id="{FAB870B0-BF32-4456-A073-A6210F2B4106}"/>
              </a:ext>
            </a:extLst>
          </p:cNvPr>
          <p:cNvSpPr/>
          <p:nvPr/>
        </p:nvSpPr>
        <p:spPr>
          <a:xfrm>
            <a:off x="1600104" y="3809584"/>
            <a:ext cx="428628" cy="2857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9" name="ลูกศรขวา 43">
            <a:extLst>
              <a:ext uri="{FF2B5EF4-FFF2-40B4-BE49-F238E27FC236}">
                <a16:creationId xmlns:a16="http://schemas.microsoft.com/office/drawing/2014/main" id="{752DC68D-2CFF-432F-8ECC-A94A18B397CB}"/>
              </a:ext>
            </a:extLst>
          </p:cNvPr>
          <p:cNvSpPr/>
          <p:nvPr/>
        </p:nvSpPr>
        <p:spPr>
          <a:xfrm>
            <a:off x="1609069" y="5238344"/>
            <a:ext cx="428628" cy="2857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612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มุมมน 53">
            <a:extLst>
              <a:ext uri="{FF2B5EF4-FFF2-40B4-BE49-F238E27FC236}">
                <a16:creationId xmlns:a16="http://schemas.microsoft.com/office/drawing/2014/main" id="{973B7F5F-B39C-4BFB-83B0-18136EE1F717}"/>
              </a:ext>
            </a:extLst>
          </p:cNvPr>
          <p:cNvSpPr/>
          <p:nvPr/>
        </p:nvSpPr>
        <p:spPr>
          <a:xfrm>
            <a:off x="6137128" y="1912842"/>
            <a:ext cx="1285884" cy="43577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มุมมน 54">
            <a:extLst>
              <a:ext uri="{FF2B5EF4-FFF2-40B4-BE49-F238E27FC236}">
                <a16:creationId xmlns:a16="http://schemas.microsoft.com/office/drawing/2014/main" id="{3B512385-C618-434C-B0B7-D9DF91B7F43B}"/>
              </a:ext>
            </a:extLst>
          </p:cNvPr>
          <p:cNvSpPr/>
          <p:nvPr/>
        </p:nvSpPr>
        <p:spPr>
          <a:xfrm>
            <a:off x="4770841" y="1912842"/>
            <a:ext cx="1285884" cy="43577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มุมมน 55">
            <a:extLst>
              <a:ext uri="{FF2B5EF4-FFF2-40B4-BE49-F238E27FC236}">
                <a16:creationId xmlns:a16="http://schemas.microsoft.com/office/drawing/2014/main" id="{42EF17DD-AC43-4EC4-A41F-E0C0E4154AC1}"/>
              </a:ext>
            </a:extLst>
          </p:cNvPr>
          <p:cNvSpPr/>
          <p:nvPr/>
        </p:nvSpPr>
        <p:spPr>
          <a:xfrm>
            <a:off x="3413519" y="1912842"/>
            <a:ext cx="1285884" cy="43577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มุมมน 56">
            <a:extLst>
              <a:ext uri="{FF2B5EF4-FFF2-40B4-BE49-F238E27FC236}">
                <a16:creationId xmlns:a16="http://schemas.microsoft.com/office/drawing/2014/main" id="{E30BC7DA-0A74-413D-9DA8-D5B31D6059C3}"/>
              </a:ext>
            </a:extLst>
          </p:cNvPr>
          <p:cNvSpPr/>
          <p:nvPr/>
        </p:nvSpPr>
        <p:spPr>
          <a:xfrm>
            <a:off x="2065162" y="1912842"/>
            <a:ext cx="1285884" cy="43577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9" name="กลุ่ม 35">
            <a:extLst>
              <a:ext uri="{FF2B5EF4-FFF2-40B4-BE49-F238E27FC236}">
                <a16:creationId xmlns:a16="http://schemas.microsoft.com/office/drawing/2014/main" id="{02F139BC-1EA2-4DFE-938D-C2A9FF8D333C}"/>
              </a:ext>
            </a:extLst>
          </p:cNvPr>
          <p:cNvGrpSpPr/>
          <p:nvPr/>
        </p:nvGrpSpPr>
        <p:grpSpPr>
          <a:xfrm>
            <a:off x="457666" y="2127156"/>
            <a:ext cx="1357322" cy="4000528"/>
            <a:chOff x="142844" y="2428868"/>
            <a:chExt cx="1571636" cy="4000528"/>
          </a:xfrm>
        </p:grpSpPr>
        <p:sp>
          <p:nvSpPr>
            <p:cNvPr id="10" name="สี่เหลี่ยมมุมมน 9">
              <a:extLst>
                <a:ext uri="{FF2B5EF4-FFF2-40B4-BE49-F238E27FC236}">
                  <a16:creationId xmlns:a16="http://schemas.microsoft.com/office/drawing/2014/main" id="{DB7A246E-AA2F-4D20-AD42-9C4D7765BC06}"/>
                </a:ext>
              </a:extLst>
            </p:cNvPr>
            <p:cNvSpPr/>
            <p:nvPr/>
          </p:nvSpPr>
          <p:spPr>
            <a:xfrm>
              <a:off x="142844" y="2428868"/>
              <a:ext cx="1571636" cy="107157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H SarabunPSK" pitchFamily="34" charset="-34"/>
                  <a:cs typeface="TH SarabunPSK" pitchFamily="34" charset="-34"/>
                </a:rPr>
                <a:t>4. </a:t>
              </a:r>
              <a:r>
                <a:rPr lang="th-TH" sz="1600" dirty="0">
                  <a:latin typeface="TH SarabunPSK" pitchFamily="34" charset="-34"/>
                  <a:cs typeface="TH SarabunPSK" pitchFamily="34" charset="-34"/>
                </a:rPr>
                <a:t>สนับสนุน </a:t>
              </a:r>
              <a:r>
                <a:rPr lang="en-US" sz="1600" dirty="0">
                  <a:latin typeface="TH SarabunPSK" pitchFamily="34" charset="-34"/>
                  <a:cs typeface="TH SarabunPSK" pitchFamily="34" charset="-34"/>
                </a:rPr>
                <a:t>Self care</a:t>
              </a:r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" name="สี่เหลี่ยมมุมมน 10">
              <a:extLst>
                <a:ext uri="{FF2B5EF4-FFF2-40B4-BE49-F238E27FC236}">
                  <a16:creationId xmlns:a16="http://schemas.microsoft.com/office/drawing/2014/main" id="{A57E7743-83ED-4875-94CC-4FE1F205BDD3}"/>
                </a:ext>
              </a:extLst>
            </p:cNvPr>
            <p:cNvSpPr/>
            <p:nvPr/>
          </p:nvSpPr>
          <p:spPr>
            <a:xfrm>
              <a:off x="142844" y="3900930"/>
              <a:ext cx="1571636" cy="107157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600" dirty="0">
                  <a:latin typeface="TH SarabunPSK" pitchFamily="34" charset="-34"/>
                  <a:cs typeface="TH SarabunPSK" pitchFamily="34" charset="-34"/>
                </a:rPr>
                <a:t>5. พัฒนาศักยภาพบุคลากร</a:t>
              </a:r>
            </a:p>
          </p:txBody>
        </p:sp>
        <p:sp>
          <p:nvSpPr>
            <p:cNvPr id="12" name="สี่เหลี่ยมมุมมน 11">
              <a:extLst>
                <a:ext uri="{FF2B5EF4-FFF2-40B4-BE49-F238E27FC236}">
                  <a16:creationId xmlns:a16="http://schemas.microsoft.com/office/drawing/2014/main" id="{3709CF0E-7A48-4C8E-9F12-58DFAA6577EC}"/>
                </a:ext>
              </a:extLst>
            </p:cNvPr>
            <p:cNvSpPr/>
            <p:nvPr/>
          </p:nvSpPr>
          <p:spPr>
            <a:xfrm>
              <a:off x="142844" y="5357826"/>
              <a:ext cx="1571636" cy="107157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600" dirty="0">
                  <a:latin typeface="TH SarabunPSK" pitchFamily="34" charset="-34"/>
                  <a:cs typeface="TH SarabunPSK" pitchFamily="34" charset="-34"/>
                </a:rPr>
                <a:t>6. สร้างความเข้มแข็งของเครือข่ายชุมชน</a:t>
              </a:r>
            </a:p>
          </p:txBody>
        </p:sp>
      </p:grp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D37B66DD-63E2-44DF-B5CE-45E35D248767}"/>
              </a:ext>
            </a:extLst>
          </p:cNvPr>
          <p:cNvSpPr/>
          <p:nvPr/>
        </p:nvSpPr>
        <p:spPr>
          <a:xfrm>
            <a:off x="386228" y="1484214"/>
            <a:ext cx="1500198" cy="4286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มาตรการ</a:t>
            </a: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21BBE5D-C020-42D2-A198-B10E48DF8946}"/>
              </a:ext>
            </a:extLst>
          </p:cNvPr>
          <p:cNvSpPr/>
          <p:nvPr/>
        </p:nvSpPr>
        <p:spPr>
          <a:xfrm>
            <a:off x="2172178" y="1412776"/>
            <a:ext cx="1143008" cy="4286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3 เดือน</a:t>
            </a:r>
          </a:p>
        </p:txBody>
      </p:sp>
      <p:sp>
        <p:nvSpPr>
          <p:cNvPr id="15" name="สี่เหลี่ยมผืนผ้า 15">
            <a:extLst>
              <a:ext uri="{FF2B5EF4-FFF2-40B4-BE49-F238E27FC236}">
                <a16:creationId xmlns:a16="http://schemas.microsoft.com/office/drawing/2014/main" id="{BD7723F7-F7B1-4747-8BAC-B0F77DE21054}"/>
              </a:ext>
            </a:extLst>
          </p:cNvPr>
          <p:cNvSpPr/>
          <p:nvPr/>
        </p:nvSpPr>
        <p:spPr>
          <a:xfrm>
            <a:off x="3529500" y="1412776"/>
            <a:ext cx="1143008" cy="4286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6 เดือน</a:t>
            </a:r>
          </a:p>
        </p:txBody>
      </p:sp>
      <p:sp>
        <p:nvSpPr>
          <p:cNvPr id="16" name="สี่เหลี่ยมผืนผ้า 16">
            <a:extLst>
              <a:ext uri="{FF2B5EF4-FFF2-40B4-BE49-F238E27FC236}">
                <a16:creationId xmlns:a16="http://schemas.microsoft.com/office/drawing/2014/main" id="{19D44DAD-60E4-4346-9BF1-3C5AF565283C}"/>
              </a:ext>
            </a:extLst>
          </p:cNvPr>
          <p:cNvSpPr/>
          <p:nvPr/>
        </p:nvSpPr>
        <p:spPr>
          <a:xfrm>
            <a:off x="4886822" y="1412776"/>
            <a:ext cx="1143008" cy="4286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9 เดือน</a:t>
            </a:r>
          </a:p>
        </p:txBody>
      </p:sp>
      <p:sp>
        <p:nvSpPr>
          <p:cNvPr id="17" name="สี่เหลี่ยมผืนผ้า 17">
            <a:extLst>
              <a:ext uri="{FF2B5EF4-FFF2-40B4-BE49-F238E27FC236}">
                <a16:creationId xmlns:a16="http://schemas.microsoft.com/office/drawing/2014/main" id="{E76B6FFA-F08B-4D7D-92D4-13FB49EC463F}"/>
              </a:ext>
            </a:extLst>
          </p:cNvPr>
          <p:cNvSpPr/>
          <p:nvPr/>
        </p:nvSpPr>
        <p:spPr>
          <a:xfrm>
            <a:off x="6172706" y="1412776"/>
            <a:ext cx="1143008" cy="4286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12 เดือน</a:t>
            </a:r>
          </a:p>
        </p:txBody>
      </p:sp>
      <p:grpSp>
        <p:nvGrpSpPr>
          <p:cNvPr id="18" name="กลุ่ม 34">
            <a:extLst>
              <a:ext uri="{FF2B5EF4-FFF2-40B4-BE49-F238E27FC236}">
                <a16:creationId xmlns:a16="http://schemas.microsoft.com/office/drawing/2014/main" id="{DAD88F3F-D80C-4817-88B5-58CE425FA2F9}"/>
              </a:ext>
            </a:extLst>
          </p:cNvPr>
          <p:cNvGrpSpPr/>
          <p:nvPr/>
        </p:nvGrpSpPr>
        <p:grpSpPr>
          <a:xfrm>
            <a:off x="2100740" y="1981973"/>
            <a:ext cx="1214446" cy="4145711"/>
            <a:chOff x="2000232" y="2428868"/>
            <a:chExt cx="1214446" cy="4000528"/>
          </a:xfrm>
        </p:grpSpPr>
        <p:sp>
          <p:nvSpPr>
            <p:cNvPr id="19" name="สี่เหลี่ยมมุมมน 19">
              <a:extLst>
                <a:ext uri="{FF2B5EF4-FFF2-40B4-BE49-F238E27FC236}">
                  <a16:creationId xmlns:a16="http://schemas.microsoft.com/office/drawing/2014/main" id="{488AA7EA-9156-457D-9D89-B8D494EE0569}"/>
                </a:ext>
              </a:extLst>
            </p:cNvPr>
            <p:cNvSpPr/>
            <p:nvPr/>
          </p:nvSpPr>
          <p:spPr>
            <a:xfrm>
              <a:off x="2000232" y="2428868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200" dirty="0">
                  <a:latin typeface="TH SarabunPSK" pitchFamily="34" charset="-34"/>
                  <a:cs typeface="TH SarabunPSK" pitchFamily="34" charset="-34"/>
                </a:rPr>
                <a:t> ตรวจสอบเครื่องมือคัดกรอง </a:t>
              </a:r>
              <a:r>
                <a:rPr lang="th-TH" sz="1200" dirty="0" err="1">
                  <a:latin typeface="TH SarabunPSK" pitchFamily="34" charset="-34"/>
                  <a:cs typeface="TH SarabunPSK" pitchFamily="34" charset="-34"/>
                </a:rPr>
                <a:t>ปชช</a:t>
              </a:r>
              <a:r>
                <a:rPr lang="th-TH" sz="1200" dirty="0">
                  <a:latin typeface="TH SarabunPSK" pitchFamily="34" charset="-34"/>
                  <a:cs typeface="TH SarabunPSK" pitchFamily="34" charset="-34"/>
                </a:rPr>
                <a:t> 35</a:t>
              </a:r>
            </a:p>
            <a:p>
              <a:pPr>
                <a:buFontTx/>
                <a:buChar char="-"/>
              </a:pPr>
              <a:r>
                <a:rPr lang="th-TH" sz="1200" dirty="0">
                  <a:latin typeface="TH SarabunPSK" pitchFamily="34" charset="-34"/>
                  <a:cs typeface="TH SarabunPSK" pitchFamily="34" charset="-34"/>
                </a:rPr>
                <a:t> มีข้อมูลผู้ป่วย</a:t>
              </a:r>
            </a:p>
            <a:p>
              <a:pPr>
                <a:buFontTx/>
                <a:buChar char="-"/>
              </a:pPr>
              <a:r>
                <a:rPr lang="th-TH" sz="1200" dirty="0">
                  <a:latin typeface="TH SarabunPSK" pitchFamily="34" charset="-34"/>
                  <a:cs typeface="TH SarabunPSK" pitchFamily="34" charset="-34"/>
                </a:rPr>
                <a:t> ตรวจสอบเครื่องมือตรวจตาวางแผนการใช้</a:t>
              </a:r>
            </a:p>
          </p:txBody>
        </p:sp>
        <p:sp>
          <p:nvSpPr>
            <p:cNvPr id="20" name="สี่เหลี่ยมมุมมน 20">
              <a:extLst>
                <a:ext uri="{FF2B5EF4-FFF2-40B4-BE49-F238E27FC236}">
                  <a16:creationId xmlns:a16="http://schemas.microsoft.com/office/drawing/2014/main" id="{2454DC3F-1246-4828-9F73-CEACFF51C433}"/>
                </a:ext>
              </a:extLst>
            </p:cNvPr>
            <p:cNvSpPr/>
            <p:nvPr/>
          </p:nvSpPr>
          <p:spPr>
            <a:xfrm>
              <a:off x="2000232" y="3900930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300" dirty="0">
                  <a:latin typeface="TH SarabunPSK" pitchFamily="34" charset="-34"/>
                  <a:cs typeface="TH SarabunPSK" pitchFamily="34" charset="-34"/>
                </a:rPr>
                <a:t> จัดอบรมพัฒนาบุคลากรผู้รับผิดชอบงาน</a:t>
              </a:r>
            </a:p>
            <a:p>
              <a:pPr>
                <a:buFontTx/>
                <a:buChar char="-"/>
              </a:pPr>
              <a:r>
                <a:rPr lang="th-TH" sz="1300" dirty="0">
                  <a:latin typeface="TH SarabunPSK" pitchFamily="34" charset="-34"/>
                  <a:cs typeface="TH SarabunPSK" pitchFamily="34" charset="-34"/>
                </a:rPr>
                <a:t> บุคคลต้นแบบ </a:t>
              </a:r>
              <a:r>
                <a:rPr lang="en-US" sz="1300" dirty="0">
                  <a:latin typeface="TH SarabunPSK" pitchFamily="34" charset="-34"/>
                  <a:cs typeface="TH SarabunPSK" pitchFamily="34" charset="-34"/>
                </a:rPr>
                <a:t>NCD</a:t>
              </a:r>
            </a:p>
            <a:p>
              <a:pPr>
                <a:buFontTx/>
                <a:buChar char="-"/>
              </a:pPr>
              <a:r>
                <a:rPr lang="en-US" sz="1300" dirty="0"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th-TH" sz="1300" dirty="0">
                  <a:latin typeface="TH SarabunPSK" pitchFamily="34" charset="-34"/>
                  <a:cs typeface="TH SarabunPSK" pitchFamily="34" charset="-34"/>
                </a:rPr>
                <a:t>ศึกษาดูงาน </a:t>
              </a:r>
              <a:r>
                <a:rPr lang="en-US" sz="1300" dirty="0">
                  <a:latin typeface="TH SarabunPSK" pitchFamily="34" charset="-34"/>
                  <a:cs typeface="TH SarabunPSK" pitchFamily="34" charset="-34"/>
                </a:rPr>
                <a:t>NCD</a:t>
              </a:r>
              <a:endParaRPr lang="th-TH" sz="13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1" name="สี่เหลี่ยมมุมมน 21">
              <a:extLst>
                <a:ext uri="{FF2B5EF4-FFF2-40B4-BE49-F238E27FC236}">
                  <a16:creationId xmlns:a16="http://schemas.microsoft.com/office/drawing/2014/main" id="{5B4F0C2F-64F4-42FC-A418-19F2AFC37286}"/>
                </a:ext>
              </a:extLst>
            </p:cNvPr>
            <p:cNvSpPr/>
            <p:nvPr/>
          </p:nvSpPr>
          <p:spPr>
            <a:xfrm>
              <a:off x="2000232" y="5357826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200" dirty="0">
                  <a:latin typeface="TH SarabunPSK" pitchFamily="34" charset="-34"/>
                  <a:cs typeface="TH SarabunPSK" pitchFamily="34" charset="-34"/>
                </a:rPr>
                <a:t>ภาคีเครือข่ายสนับสนุน/มีส่วนร่วมในการให้ความรู้กับชุมชนเรื่องการป้องกัน </a:t>
              </a:r>
              <a:r>
                <a:rPr lang="en-US" sz="1200" dirty="0">
                  <a:latin typeface="TH SarabunPSK" pitchFamily="34" charset="-34"/>
                  <a:cs typeface="TH SarabunPSK" pitchFamily="34" charset="-34"/>
                </a:rPr>
                <a:t>Stroke STEMI</a:t>
              </a:r>
            </a:p>
            <a:p>
              <a:pPr>
                <a:buFontTx/>
                <a:buChar char="-"/>
              </a:pPr>
              <a:r>
                <a:rPr lang="th-TH" sz="1200" dirty="0">
                  <a:latin typeface="TH SarabunPSK" pitchFamily="34" charset="-34"/>
                  <a:cs typeface="TH SarabunPSK" pitchFamily="34" charset="-34"/>
                </a:rPr>
                <a:t>ขับเคลื่อนงานใน</a:t>
              </a:r>
              <a:r>
                <a:rPr lang="th-TH" sz="1200" dirty="0" err="1">
                  <a:latin typeface="TH SarabunPSK" pitchFamily="34" charset="-34"/>
                  <a:cs typeface="TH SarabunPSK" pitchFamily="34" charset="-34"/>
                </a:rPr>
                <a:t>พชอ.</a:t>
              </a:r>
              <a:endParaRPr lang="th-TH" sz="1200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22" name="กลุ่ม 36">
            <a:extLst>
              <a:ext uri="{FF2B5EF4-FFF2-40B4-BE49-F238E27FC236}">
                <a16:creationId xmlns:a16="http://schemas.microsoft.com/office/drawing/2014/main" id="{21802C4B-4692-42CE-B3DC-43F9C66EE550}"/>
              </a:ext>
            </a:extLst>
          </p:cNvPr>
          <p:cNvGrpSpPr/>
          <p:nvPr/>
        </p:nvGrpSpPr>
        <p:grpSpPr>
          <a:xfrm>
            <a:off x="3458062" y="1981973"/>
            <a:ext cx="1214446" cy="4145711"/>
            <a:chOff x="3357554" y="2428868"/>
            <a:chExt cx="1214446" cy="4000528"/>
          </a:xfrm>
        </p:grpSpPr>
        <p:sp>
          <p:nvSpPr>
            <p:cNvPr id="23" name="สี่เหลี่ยมมุมมน 22">
              <a:extLst>
                <a:ext uri="{FF2B5EF4-FFF2-40B4-BE49-F238E27FC236}">
                  <a16:creationId xmlns:a16="http://schemas.microsoft.com/office/drawing/2014/main" id="{49216B93-1D48-4FA2-AC93-F58C8ADD8F18}"/>
                </a:ext>
              </a:extLst>
            </p:cNvPr>
            <p:cNvSpPr/>
            <p:nvPr/>
          </p:nvSpPr>
          <p:spPr>
            <a:xfrm>
              <a:off x="3357554" y="2428868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>
                  <a:latin typeface="TH SarabunPSK" pitchFamily="34" charset="-34"/>
                  <a:cs typeface="TH SarabunPSK" pitchFamily="34" charset="-34"/>
                </a:rPr>
                <a:t>- </a:t>
              </a:r>
              <a:r>
                <a:rPr lang="th-TH" sz="1200" dirty="0">
                  <a:latin typeface="TH SarabunPSK" pitchFamily="34" charset="-34"/>
                  <a:cs typeface="TH SarabunPSK" pitchFamily="34" charset="-34"/>
                </a:rPr>
                <a:t>ผู้ป่วยเข้ารับการปรับเปลี่ยนพฤติกรรมร้อยละ 70</a:t>
              </a:r>
            </a:p>
            <a:p>
              <a:r>
                <a:rPr lang="th-TH" sz="1200" dirty="0">
                  <a:latin typeface="TH SarabunPSK" pitchFamily="34" charset="-34"/>
                  <a:cs typeface="TH SarabunPSK" pitchFamily="34" charset="-34"/>
                </a:rPr>
                <a:t>- ผู้ป่วยเข้ารับการตรวจตา ไต เท้า ร้อยละ 40</a:t>
              </a:r>
            </a:p>
          </p:txBody>
        </p:sp>
        <p:sp>
          <p:nvSpPr>
            <p:cNvPr id="24" name="สี่เหลี่ยมมุมมน 23">
              <a:extLst>
                <a:ext uri="{FF2B5EF4-FFF2-40B4-BE49-F238E27FC236}">
                  <a16:creationId xmlns:a16="http://schemas.microsoft.com/office/drawing/2014/main" id="{F9CFE34B-4663-4705-AD31-9A2EF5F32467}"/>
                </a:ext>
              </a:extLst>
            </p:cNvPr>
            <p:cNvSpPr/>
            <p:nvPr/>
          </p:nvSpPr>
          <p:spPr>
            <a:xfrm>
              <a:off x="3357554" y="3900930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400" dirty="0"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th-TH" sz="1200" dirty="0">
                  <a:latin typeface="TH SarabunPSK" pitchFamily="34" charset="-34"/>
                  <a:cs typeface="TH SarabunPSK" pitchFamily="34" charset="-34"/>
                </a:rPr>
                <a:t>จัดอบรมพัฒนาผู้ดูแลผู้ป่วย </a:t>
              </a:r>
              <a:r>
                <a:rPr lang="en-US" sz="1200" dirty="0">
                  <a:latin typeface="TH SarabunPSK" pitchFamily="34" charset="-34"/>
                  <a:cs typeface="TH SarabunPSK" pitchFamily="34" charset="-34"/>
                </a:rPr>
                <a:t>DM</a:t>
              </a:r>
              <a:r>
                <a:rPr lang="th-TH" sz="1200" dirty="0">
                  <a:latin typeface="TH SarabunPSK" pitchFamily="34" charset="-34"/>
                  <a:cs typeface="TH SarabunPSK" pitchFamily="34" charset="-34"/>
                </a:rPr>
                <a:t>,</a:t>
              </a:r>
              <a:r>
                <a:rPr lang="en-US" sz="1200" dirty="0">
                  <a:latin typeface="TH SarabunPSK" pitchFamily="34" charset="-34"/>
                  <a:cs typeface="TH SarabunPSK" pitchFamily="34" charset="-34"/>
                </a:rPr>
                <a:t>HT </a:t>
              </a:r>
              <a:endParaRPr lang="th-TH" sz="1200" dirty="0">
                <a:latin typeface="TH SarabunPSK" pitchFamily="34" charset="-34"/>
                <a:cs typeface="TH SarabunPSK" pitchFamily="34" charset="-34"/>
              </a:endParaRPr>
            </a:p>
            <a:p>
              <a:pPr>
                <a:buFontTx/>
                <a:buChar char="-"/>
              </a:pPr>
              <a:r>
                <a:rPr lang="th-TH" sz="1200" dirty="0">
                  <a:latin typeface="TH SarabunPSK" pitchFamily="34" charset="-34"/>
                  <a:cs typeface="TH SarabunPSK" pitchFamily="34" charset="-34"/>
                </a:rPr>
                <a:t> เกิด </a:t>
              </a:r>
              <a:r>
                <a:rPr lang="th-TH" sz="1200" dirty="0" err="1">
                  <a:latin typeface="TH SarabunPSK" pitchFamily="34" charset="-34"/>
                  <a:cs typeface="TH SarabunPSK" pitchFamily="34" charset="-34"/>
                </a:rPr>
                <a:t>อส</a:t>
              </a:r>
              <a:r>
                <a:rPr lang="th-TH" sz="1200" dirty="0">
                  <a:latin typeface="TH SarabunPSK" pitchFamily="34" charset="-34"/>
                  <a:cs typeface="TH SarabunPSK" pitchFamily="34" charset="-34"/>
                </a:rPr>
                <a:t>ม. </a:t>
              </a:r>
              <a:r>
                <a:rPr lang="en-US" sz="1200" dirty="0">
                  <a:latin typeface="TH SarabunPSK" pitchFamily="34" charset="-34"/>
                  <a:cs typeface="TH SarabunPSK" pitchFamily="34" charset="-34"/>
                </a:rPr>
                <a:t>NCD</a:t>
              </a:r>
            </a:p>
            <a:p>
              <a:pPr>
                <a:buFontTx/>
                <a:buChar char="-"/>
              </a:pPr>
              <a:r>
                <a:rPr lang="en-US" sz="1200" dirty="0"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th-TH" sz="1200" dirty="0">
                  <a:latin typeface="TH SarabunPSK" pitchFamily="34" charset="-34"/>
                  <a:cs typeface="TH SarabunPSK" pitchFamily="34" charset="-34"/>
                </a:rPr>
                <a:t>จิตอาสา </a:t>
              </a:r>
            </a:p>
          </p:txBody>
        </p:sp>
        <p:sp>
          <p:nvSpPr>
            <p:cNvPr id="25" name="สี่เหลี่ยมมุมมน 24">
              <a:extLst>
                <a:ext uri="{FF2B5EF4-FFF2-40B4-BE49-F238E27FC236}">
                  <a16:creationId xmlns:a16="http://schemas.microsoft.com/office/drawing/2014/main" id="{A258BD0A-4A1D-4380-A61E-66C27927B4BA}"/>
                </a:ext>
              </a:extLst>
            </p:cNvPr>
            <p:cNvSpPr/>
            <p:nvPr/>
          </p:nvSpPr>
          <p:spPr>
            <a:xfrm>
              <a:off x="3357554" y="5357826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endParaRPr lang="th-TH" sz="1200" dirty="0">
                <a:latin typeface="TH SarabunPSK" pitchFamily="34" charset="-34"/>
                <a:cs typeface="TH SarabunPSK" pitchFamily="34" charset="-34"/>
              </a:endParaRPr>
            </a:p>
            <a:p>
              <a:pPr>
                <a:buFontTx/>
                <a:buChar char="-"/>
              </a:pPr>
              <a:r>
                <a:rPr lang="th-TH" sz="1200" dirty="0">
                  <a:latin typeface="TH SarabunPSK" pitchFamily="34" charset="-34"/>
                  <a:cs typeface="TH SarabunPSK" pitchFamily="34" charset="-34"/>
                </a:rPr>
                <a:t>เกิดแผนที่บ้านผู้ป่วย</a:t>
              </a:r>
              <a:r>
                <a:rPr lang="en-US" sz="1200" dirty="0">
                  <a:latin typeface="TH SarabunPSK" pitchFamily="34" charset="-34"/>
                  <a:cs typeface="TH SarabunPSK" pitchFamily="34" charset="-34"/>
                </a:rPr>
                <a:t> </a:t>
              </a:r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  <a:p>
              <a:r>
                <a:rPr lang="en-US" sz="1200" dirty="0">
                  <a:latin typeface="TH SarabunPSK" pitchFamily="34" charset="-34"/>
                  <a:cs typeface="TH SarabunPSK" pitchFamily="34" charset="-34"/>
                </a:rPr>
                <a:t>Stroke STEMI</a:t>
              </a:r>
            </a:p>
            <a:p>
              <a:pPr>
                <a:buFontTx/>
                <a:buChar char="-"/>
              </a:pPr>
              <a:r>
                <a:rPr lang="th-TH" sz="1200" dirty="0">
                  <a:latin typeface="TH SarabunPSK" pitchFamily="34" charset="-34"/>
                  <a:cs typeface="TH SarabunPSK" pitchFamily="34" charset="-34"/>
                </a:rPr>
                <a:t>อำเภอต้นแบบการดูแลผู้ป่วย </a:t>
              </a:r>
              <a:r>
                <a:rPr lang="en-US" sz="1200" dirty="0">
                  <a:latin typeface="TH SarabunPSK" pitchFamily="34" charset="-34"/>
                  <a:cs typeface="TH SarabunPSK" pitchFamily="34" charset="-34"/>
                </a:rPr>
                <a:t>Stroke STEMI</a:t>
              </a:r>
            </a:p>
            <a:p>
              <a:pPr>
                <a:buFontTx/>
                <a:buChar char="-"/>
              </a:pPr>
              <a:r>
                <a:rPr lang="th-TH" sz="1200" dirty="0">
                  <a:latin typeface="TH SarabunPSK" pitchFamily="34" charset="-34"/>
                  <a:cs typeface="TH SarabunPSK" pitchFamily="34" charset="-34"/>
                </a:rPr>
                <a:t>ขับเคลื่อนงานใน</a:t>
              </a:r>
              <a:r>
                <a:rPr lang="th-TH" sz="1200" dirty="0" err="1">
                  <a:latin typeface="TH SarabunPSK" pitchFamily="34" charset="-34"/>
                  <a:cs typeface="TH SarabunPSK" pitchFamily="34" charset="-34"/>
                </a:rPr>
                <a:t>พชอ.</a:t>
              </a:r>
              <a:endParaRPr lang="en-US" sz="1200" dirty="0">
                <a:latin typeface="TH SarabunPSK" pitchFamily="34" charset="-34"/>
                <a:cs typeface="TH SarabunPSK" pitchFamily="34" charset="-34"/>
              </a:endParaRPr>
            </a:p>
            <a:p>
              <a:pPr>
                <a:buFontTx/>
                <a:buChar char="-"/>
              </a:pPr>
              <a:endParaRPr lang="th-TH" sz="1200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26" name="กลุ่ม 37">
            <a:extLst>
              <a:ext uri="{FF2B5EF4-FFF2-40B4-BE49-F238E27FC236}">
                <a16:creationId xmlns:a16="http://schemas.microsoft.com/office/drawing/2014/main" id="{CE11163F-D028-492F-BDB1-3A0FF047693B}"/>
              </a:ext>
            </a:extLst>
          </p:cNvPr>
          <p:cNvGrpSpPr/>
          <p:nvPr/>
        </p:nvGrpSpPr>
        <p:grpSpPr>
          <a:xfrm>
            <a:off x="4815384" y="1981973"/>
            <a:ext cx="1214446" cy="4145711"/>
            <a:chOff x="4714876" y="2428868"/>
            <a:chExt cx="1214446" cy="4000528"/>
          </a:xfrm>
        </p:grpSpPr>
        <p:sp>
          <p:nvSpPr>
            <p:cNvPr id="27" name="สี่เหลี่ยมมุมมน 25">
              <a:extLst>
                <a:ext uri="{FF2B5EF4-FFF2-40B4-BE49-F238E27FC236}">
                  <a16:creationId xmlns:a16="http://schemas.microsoft.com/office/drawing/2014/main" id="{9FFD3F4A-1183-4C22-80B3-63D26829EB46}"/>
                </a:ext>
              </a:extLst>
            </p:cNvPr>
            <p:cNvSpPr/>
            <p:nvPr/>
          </p:nvSpPr>
          <p:spPr>
            <a:xfrm>
              <a:off x="4714876" y="2428868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200" dirty="0">
                  <a:latin typeface="TH SarabunPSK" pitchFamily="34" charset="-34"/>
                  <a:cs typeface="TH SarabunPSK" pitchFamily="34" charset="-34"/>
                </a:rPr>
                <a:t>ผู้ป่วยเข้ารับการปรับเปลี่ยนพฤติกรรมร้อยละ 100</a:t>
              </a:r>
            </a:p>
            <a:p>
              <a:pPr>
                <a:buFontTx/>
                <a:buChar char="-"/>
              </a:pPr>
              <a:r>
                <a:rPr lang="th-TH" sz="1200" dirty="0">
                  <a:latin typeface="TH SarabunPSK" pitchFamily="34" charset="-34"/>
                  <a:cs typeface="TH SarabunPSK" pitchFamily="34" charset="-34"/>
                </a:rPr>
                <a:t> ผู้ป่วยได้รับการตรวจตา ไต เท้า ร้อยละ 60</a:t>
              </a:r>
            </a:p>
          </p:txBody>
        </p:sp>
        <p:sp>
          <p:nvSpPr>
            <p:cNvPr id="28" name="สี่เหลี่ยมมุมมน 26">
              <a:extLst>
                <a:ext uri="{FF2B5EF4-FFF2-40B4-BE49-F238E27FC236}">
                  <a16:creationId xmlns:a16="http://schemas.microsoft.com/office/drawing/2014/main" id="{A5B3D7D6-5385-44F5-B2FF-213E4EB42DE0}"/>
                </a:ext>
              </a:extLst>
            </p:cNvPr>
            <p:cNvSpPr/>
            <p:nvPr/>
          </p:nvSpPr>
          <p:spPr>
            <a:xfrm>
              <a:off x="4714876" y="3900930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400" dirty="0">
                  <a:latin typeface="TH SarabunPSK" pitchFamily="34" charset="-34"/>
                  <a:cs typeface="TH SarabunPSK" pitchFamily="34" charset="-34"/>
                </a:rPr>
                <a:t> ติดตามบุคคลต้นแบบ </a:t>
              </a:r>
              <a:r>
                <a:rPr lang="en-US" sz="1400" dirty="0">
                  <a:latin typeface="TH SarabunPSK" pitchFamily="34" charset="-34"/>
                  <a:cs typeface="TH SarabunPSK" pitchFamily="34" charset="-34"/>
                </a:rPr>
                <a:t>NCD </a:t>
              </a:r>
              <a:r>
                <a:rPr lang="th-TH" sz="1400" dirty="0">
                  <a:latin typeface="TH SarabunPSK" pitchFamily="34" charset="-34"/>
                  <a:cs typeface="TH SarabunPSK" pitchFamily="34" charset="-34"/>
                </a:rPr>
                <a:t>ครบทุกอำเภอ</a:t>
              </a:r>
            </a:p>
            <a:p>
              <a:pPr>
                <a:buFontTx/>
                <a:buChar char="-"/>
              </a:pPr>
              <a:r>
                <a:rPr lang="th-TH" sz="1400" dirty="0">
                  <a:latin typeface="TH SarabunPSK" pitchFamily="34" charset="-34"/>
                  <a:cs typeface="TH SarabunPSK" pitchFamily="34" charset="-34"/>
                </a:rPr>
                <a:t> ติดตาม </a:t>
              </a:r>
              <a:r>
                <a:rPr lang="en-US" sz="1400" dirty="0">
                  <a:latin typeface="TH SarabunPSK" pitchFamily="34" charset="-34"/>
                  <a:cs typeface="TH SarabunPSK" pitchFamily="34" charset="-34"/>
                </a:rPr>
                <a:t>Direct care giver</a:t>
              </a:r>
              <a:r>
                <a:rPr lang="th-TH" sz="1400" dirty="0">
                  <a:latin typeface="TH SarabunPSK" pitchFamily="34" charset="-34"/>
                  <a:cs typeface="TH SarabunPSK" pitchFamily="34" charset="-34"/>
                </a:rPr>
                <a:t> </a:t>
              </a:r>
            </a:p>
          </p:txBody>
        </p:sp>
        <p:sp>
          <p:nvSpPr>
            <p:cNvPr id="29" name="สี่เหลี่ยมมุมมน 27">
              <a:extLst>
                <a:ext uri="{FF2B5EF4-FFF2-40B4-BE49-F238E27FC236}">
                  <a16:creationId xmlns:a16="http://schemas.microsoft.com/office/drawing/2014/main" id="{FD1F1CA6-8748-4546-9BF8-920A16DC170E}"/>
                </a:ext>
              </a:extLst>
            </p:cNvPr>
            <p:cNvSpPr/>
            <p:nvPr/>
          </p:nvSpPr>
          <p:spPr>
            <a:xfrm>
              <a:off x="4714876" y="5357826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>
                  <a:latin typeface="TH SarabunPSK" pitchFamily="34" charset="-34"/>
                  <a:cs typeface="TH SarabunPSK" pitchFamily="34" charset="-34"/>
                </a:rPr>
                <a:t>-</a:t>
              </a:r>
              <a:r>
                <a:rPr lang="th-TH" sz="1200" dirty="0">
                  <a:latin typeface="TH SarabunPSK" pitchFamily="34" charset="-34"/>
                  <a:cs typeface="TH SarabunPSK" pitchFamily="34" charset="-34"/>
                </a:rPr>
                <a:t>ติดตามการดูแลผู้ป่วย </a:t>
              </a:r>
              <a:r>
                <a:rPr lang="en-US" sz="1200" dirty="0">
                  <a:latin typeface="TH SarabunPSK" pitchFamily="34" charset="-34"/>
                  <a:cs typeface="TH SarabunPSK" pitchFamily="34" charset="-34"/>
                </a:rPr>
                <a:t>Stroke STEMI </a:t>
              </a:r>
              <a:r>
                <a:rPr lang="th-TH" sz="1200" dirty="0">
                  <a:latin typeface="TH SarabunPSK" pitchFamily="34" charset="-34"/>
                  <a:cs typeface="TH SarabunPSK" pitchFamily="34" charset="-34"/>
                </a:rPr>
                <a:t>ในระดับอำเภอ ตำบล</a:t>
              </a:r>
              <a:r>
                <a:rPr lang="en-US" sz="1200" dirty="0">
                  <a:latin typeface="TH SarabunPSK" pitchFamily="34" charset="-34"/>
                  <a:cs typeface="TH SarabunPSK" pitchFamily="34" charset="-34"/>
                </a:rPr>
                <a:t> </a:t>
              </a:r>
              <a:endParaRPr lang="th-TH" sz="1200" dirty="0">
                <a:latin typeface="TH SarabunPSK" pitchFamily="34" charset="-34"/>
                <a:cs typeface="TH SarabunPSK" pitchFamily="34" charset="-34"/>
              </a:endParaRPr>
            </a:p>
            <a:p>
              <a:r>
                <a:rPr lang="th-TH" sz="1200" dirty="0">
                  <a:latin typeface="TH SarabunPSK" pitchFamily="34" charset="-34"/>
                  <a:cs typeface="TH SarabunPSK" pitchFamily="34" charset="-34"/>
                </a:rPr>
                <a:t>-ติดตามการขับเคลื่อนงาน</a:t>
              </a:r>
              <a:r>
                <a:rPr lang="th-TH" sz="1200" dirty="0" err="1">
                  <a:latin typeface="TH SarabunPSK" pitchFamily="34" charset="-34"/>
                  <a:cs typeface="TH SarabunPSK" pitchFamily="34" charset="-34"/>
                </a:rPr>
                <a:t>ในพชอ</a:t>
              </a:r>
              <a:endParaRPr lang="th-TH" sz="1200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30" name="กลุ่ม 38">
            <a:extLst>
              <a:ext uri="{FF2B5EF4-FFF2-40B4-BE49-F238E27FC236}">
                <a16:creationId xmlns:a16="http://schemas.microsoft.com/office/drawing/2014/main" id="{6853B273-8824-4717-ADE3-543845B4BB18}"/>
              </a:ext>
            </a:extLst>
          </p:cNvPr>
          <p:cNvGrpSpPr/>
          <p:nvPr/>
        </p:nvGrpSpPr>
        <p:grpSpPr>
          <a:xfrm>
            <a:off x="6172706" y="1981973"/>
            <a:ext cx="1214446" cy="4145711"/>
            <a:chOff x="6072198" y="2428868"/>
            <a:chExt cx="1214446" cy="4000528"/>
          </a:xfrm>
        </p:grpSpPr>
        <p:sp>
          <p:nvSpPr>
            <p:cNvPr id="31" name="สี่เหลี่ยมมุมมน 28">
              <a:extLst>
                <a:ext uri="{FF2B5EF4-FFF2-40B4-BE49-F238E27FC236}">
                  <a16:creationId xmlns:a16="http://schemas.microsoft.com/office/drawing/2014/main" id="{3AAEFFE3-D7CD-44CB-907A-99356EDBC21C}"/>
                </a:ext>
              </a:extLst>
            </p:cNvPr>
            <p:cNvSpPr/>
            <p:nvPr/>
          </p:nvSpPr>
          <p:spPr>
            <a:xfrm>
              <a:off x="6072198" y="2428868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300" dirty="0">
                  <a:latin typeface="TH SarabunPSK" pitchFamily="34" charset="-34"/>
                  <a:cs typeface="TH SarabunPSK" pitchFamily="34" charset="-34"/>
                </a:rPr>
                <a:t> ติดตามประเมินผลการปรับเปลี่ยนพฤติกรรมในผู้ป่วย</a:t>
              </a:r>
            </a:p>
          </p:txBody>
        </p:sp>
        <p:sp>
          <p:nvSpPr>
            <p:cNvPr id="32" name="สี่เหลี่ยมมุมมน 29">
              <a:extLst>
                <a:ext uri="{FF2B5EF4-FFF2-40B4-BE49-F238E27FC236}">
                  <a16:creationId xmlns:a16="http://schemas.microsoft.com/office/drawing/2014/main" id="{E9242B49-399F-488C-8495-33A4E3665A95}"/>
                </a:ext>
              </a:extLst>
            </p:cNvPr>
            <p:cNvSpPr/>
            <p:nvPr/>
          </p:nvSpPr>
          <p:spPr>
            <a:xfrm>
              <a:off x="6072198" y="3900930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400" dirty="0">
                  <a:latin typeface="TH SarabunPSK" pitchFamily="34" charset="-34"/>
                  <a:cs typeface="TH SarabunPSK" pitchFamily="34" charset="-34"/>
                </a:rPr>
                <a:t> ประเมินผลการดำเนินงานทุกกิจกรรม</a:t>
              </a:r>
            </a:p>
          </p:txBody>
        </p:sp>
        <p:sp>
          <p:nvSpPr>
            <p:cNvPr id="33" name="สี่เหลี่ยมมุมมน 30">
              <a:extLst>
                <a:ext uri="{FF2B5EF4-FFF2-40B4-BE49-F238E27FC236}">
                  <a16:creationId xmlns:a16="http://schemas.microsoft.com/office/drawing/2014/main" id="{AB801ABE-78E4-41CA-B3E2-AA24B4D6BA03}"/>
                </a:ext>
              </a:extLst>
            </p:cNvPr>
            <p:cNvSpPr/>
            <p:nvPr/>
          </p:nvSpPr>
          <p:spPr>
            <a:xfrm>
              <a:off x="6072198" y="5357826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600" dirty="0">
                  <a:latin typeface="TH SarabunPSK" pitchFamily="34" charset="-34"/>
                  <a:cs typeface="TH SarabunPSK" pitchFamily="34" charset="-34"/>
                </a:rPr>
                <a:t> ประเมินผลการดำเนินงาน </a:t>
              </a:r>
              <a:r>
                <a:rPr lang="en-US" sz="1600" dirty="0">
                  <a:latin typeface="TH SarabunPSK" pitchFamily="34" charset="-34"/>
                  <a:cs typeface="TH SarabunPSK" pitchFamily="34" charset="-34"/>
                </a:rPr>
                <a:t>NCD </a:t>
              </a:r>
              <a:r>
                <a:rPr lang="th-TH" sz="1600" dirty="0">
                  <a:latin typeface="TH SarabunPSK" pitchFamily="34" charset="-34"/>
                  <a:cs typeface="TH SarabunPSK" pitchFamily="34" charset="-34"/>
                </a:rPr>
                <a:t>ในชุมชน</a:t>
              </a:r>
            </a:p>
            <a:p>
              <a:pPr algn="ctr"/>
              <a:endParaRPr lang="th-TH" sz="1200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34" name="สี่เหลี่ยมผืนผ้า 40">
            <a:extLst>
              <a:ext uri="{FF2B5EF4-FFF2-40B4-BE49-F238E27FC236}">
                <a16:creationId xmlns:a16="http://schemas.microsoft.com/office/drawing/2014/main" id="{2B031292-C459-4CEC-8EC8-CA83C65E9CE2}"/>
              </a:ext>
            </a:extLst>
          </p:cNvPr>
          <p:cNvSpPr/>
          <p:nvPr/>
        </p:nvSpPr>
        <p:spPr>
          <a:xfrm>
            <a:off x="7601466" y="1912842"/>
            <a:ext cx="1084868" cy="43577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3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เครือข่ายจังหวัดชุมพรดำเนินการผ่านเกณฑ์ </a:t>
            </a:r>
            <a:r>
              <a:rPr lang="en-US" sz="13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NCD Clinic Plus </a:t>
            </a:r>
            <a:r>
              <a:rPr lang="th-TH" sz="13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ระดับดีมาก</a:t>
            </a:r>
          </a:p>
        </p:txBody>
      </p:sp>
      <p:sp>
        <p:nvSpPr>
          <p:cNvPr id="35" name="ลูกศรขวา 34">
            <a:extLst>
              <a:ext uri="{FF2B5EF4-FFF2-40B4-BE49-F238E27FC236}">
                <a16:creationId xmlns:a16="http://schemas.microsoft.com/office/drawing/2014/main" id="{FDEC5D5C-C513-4237-B1E0-F6FEC5A1BD60}"/>
              </a:ext>
            </a:extLst>
          </p:cNvPr>
          <p:cNvSpPr/>
          <p:nvPr/>
        </p:nvSpPr>
        <p:spPr>
          <a:xfrm>
            <a:off x="1672112" y="2484346"/>
            <a:ext cx="428628" cy="2857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ลูกศรขวา 35">
            <a:extLst>
              <a:ext uri="{FF2B5EF4-FFF2-40B4-BE49-F238E27FC236}">
                <a16:creationId xmlns:a16="http://schemas.microsoft.com/office/drawing/2014/main" id="{9A83AC92-D714-44EB-ACC8-448473D92352}"/>
              </a:ext>
            </a:extLst>
          </p:cNvPr>
          <p:cNvSpPr/>
          <p:nvPr/>
        </p:nvSpPr>
        <p:spPr>
          <a:xfrm>
            <a:off x="1672112" y="3984544"/>
            <a:ext cx="428628" cy="2857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ลูกศรขวา 36">
            <a:extLst>
              <a:ext uri="{FF2B5EF4-FFF2-40B4-BE49-F238E27FC236}">
                <a16:creationId xmlns:a16="http://schemas.microsoft.com/office/drawing/2014/main" id="{301728DD-BB59-4F4A-A125-ECC73F6D0F48}"/>
              </a:ext>
            </a:extLst>
          </p:cNvPr>
          <p:cNvSpPr/>
          <p:nvPr/>
        </p:nvSpPr>
        <p:spPr>
          <a:xfrm>
            <a:off x="1681077" y="5413304"/>
            <a:ext cx="428628" cy="2857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8" name="ลูกศรขวา 37">
            <a:extLst>
              <a:ext uri="{FF2B5EF4-FFF2-40B4-BE49-F238E27FC236}">
                <a16:creationId xmlns:a16="http://schemas.microsoft.com/office/drawing/2014/main" id="{93F5BA64-D32F-4071-8632-9DE2AC93108B}"/>
              </a:ext>
            </a:extLst>
          </p:cNvPr>
          <p:cNvSpPr/>
          <p:nvPr/>
        </p:nvSpPr>
        <p:spPr>
          <a:xfrm>
            <a:off x="3315186" y="2555784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ลูกศรขวา 38">
            <a:extLst>
              <a:ext uri="{FF2B5EF4-FFF2-40B4-BE49-F238E27FC236}">
                <a16:creationId xmlns:a16="http://schemas.microsoft.com/office/drawing/2014/main" id="{6943D419-CC82-4E79-B9EB-8A51DBB4B288}"/>
              </a:ext>
            </a:extLst>
          </p:cNvPr>
          <p:cNvSpPr/>
          <p:nvPr/>
        </p:nvSpPr>
        <p:spPr>
          <a:xfrm>
            <a:off x="3315186" y="4055982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ลูกศรขวา 39">
            <a:extLst>
              <a:ext uri="{FF2B5EF4-FFF2-40B4-BE49-F238E27FC236}">
                <a16:creationId xmlns:a16="http://schemas.microsoft.com/office/drawing/2014/main" id="{C7370243-2F90-4ED6-8DF0-14B5A9C83201}"/>
              </a:ext>
            </a:extLst>
          </p:cNvPr>
          <p:cNvSpPr/>
          <p:nvPr/>
        </p:nvSpPr>
        <p:spPr>
          <a:xfrm>
            <a:off x="3333116" y="5484742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1" name="ลูกศรขวา 41">
            <a:extLst>
              <a:ext uri="{FF2B5EF4-FFF2-40B4-BE49-F238E27FC236}">
                <a16:creationId xmlns:a16="http://schemas.microsoft.com/office/drawing/2014/main" id="{DB60CF5A-447A-4D41-88DD-2F707958399A}"/>
              </a:ext>
            </a:extLst>
          </p:cNvPr>
          <p:cNvSpPr/>
          <p:nvPr/>
        </p:nvSpPr>
        <p:spPr>
          <a:xfrm>
            <a:off x="4681473" y="2555784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2" name="ลูกศรขวา 42">
            <a:extLst>
              <a:ext uri="{FF2B5EF4-FFF2-40B4-BE49-F238E27FC236}">
                <a16:creationId xmlns:a16="http://schemas.microsoft.com/office/drawing/2014/main" id="{B9C19871-1EDB-4A7B-992C-F368DCF8A5FB}"/>
              </a:ext>
            </a:extLst>
          </p:cNvPr>
          <p:cNvSpPr/>
          <p:nvPr/>
        </p:nvSpPr>
        <p:spPr>
          <a:xfrm>
            <a:off x="6029830" y="2555784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3" name="ลูกศรขวา 43">
            <a:extLst>
              <a:ext uri="{FF2B5EF4-FFF2-40B4-BE49-F238E27FC236}">
                <a16:creationId xmlns:a16="http://schemas.microsoft.com/office/drawing/2014/main" id="{9C9B26E1-2611-4D8D-A61E-83E74D029668}"/>
              </a:ext>
            </a:extLst>
          </p:cNvPr>
          <p:cNvSpPr/>
          <p:nvPr/>
        </p:nvSpPr>
        <p:spPr>
          <a:xfrm>
            <a:off x="4672508" y="4055982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ลูกศรขวา 44">
            <a:extLst>
              <a:ext uri="{FF2B5EF4-FFF2-40B4-BE49-F238E27FC236}">
                <a16:creationId xmlns:a16="http://schemas.microsoft.com/office/drawing/2014/main" id="{13315A43-5BAA-490B-AF92-8EA922E30FC9}"/>
              </a:ext>
            </a:extLst>
          </p:cNvPr>
          <p:cNvSpPr/>
          <p:nvPr/>
        </p:nvSpPr>
        <p:spPr>
          <a:xfrm>
            <a:off x="6029830" y="4055982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ลูกศรขวา 45">
            <a:extLst>
              <a:ext uri="{FF2B5EF4-FFF2-40B4-BE49-F238E27FC236}">
                <a16:creationId xmlns:a16="http://schemas.microsoft.com/office/drawing/2014/main" id="{BDE6D581-C764-44B5-A43F-5F4C29D1C44C}"/>
              </a:ext>
            </a:extLst>
          </p:cNvPr>
          <p:cNvSpPr/>
          <p:nvPr/>
        </p:nvSpPr>
        <p:spPr>
          <a:xfrm>
            <a:off x="4672508" y="5484742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ลูกศรขวา 46">
            <a:extLst>
              <a:ext uri="{FF2B5EF4-FFF2-40B4-BE49-F238E27FC236}">
                <a16:creationId xmlns:a16="http://schemas.microsoft.com/office/drawing/2014/main" id="{FFE0D294-9416-4981-9A94-A9597942FA44}"/>
              </a:ext>
            </a:extLst>
          </p:cNvPr>
          <p:cNvSpPr/>
          <p:nvPr/>
        </p:nvSpPr>
        <p:spPr>
          <a:xfrm>
            <a:off x="6029830" y="5493707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ลูกศรขวา 47">
            <a:extLst>
              <a:ext uri="{FF2B5EF4-FFF2-40B4-BE49-F238E27FC236}">
                <a16:creationId xmlns:a16="http://schemas.microsoft.com/office/drawing/2014/main" id="{11AB39F6-0865-49A2-9C98-B68ED5E4F34D}"/>
              </a:ext>
            </a:extLst>
          </p:cNvPr>
          <p:cNvSpPr/>
          <p:nvPr/>
        </p:nvSpPr>
        <p:spPr>
          <a:xfrm>
            <a:off x="7431977" y="2591644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ลูกศรขวา 48">
            <a:extLst>
              <a:ext uri="{FF2B5EF4-FFF2-40B4-BE49-F238E27FC236}">
                <a16:creationId xmlns:a16="http://schemas.microsoft.com/office/drawing/2014/main" id="{082D0486-96A6-42E3-A711-3C1C972B1784}"/>
              </a:ext>
            </a:extLst>
          </p:cNvPr>
          <p:cNvSpPr/>
          <p:nvPr/>
        </p:nvSpPr>
        <p:spPr>
          <a:xfrm>
            <a:off x="7423012" y="4091842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9" name="ลูกศรขวา 49">
            <a:extLst>
              <a:ext uri="{FF2B5EF4-FFF2-40B4-BE49-F238E27FC236}">
                <a16:creationId xmlns:a16="http://schemas.microsoft.com/office/drawing/2014/main" id="{D365F3FB-22B8-457F-9618-5B663ADAC006}"/>
              </a:ext>
            </a:extLst>
          </p:cNvPr>
          <p:cNvSpPr/>
          <p:nvPr/>
        </p:nvSpPr>
        <p:spPr>
          <a:xfrm>
            <a:off x="7423012" y="5520602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สี่เหลี่ยมผืนผ้า 57">
            <a:extLst>
              <a:ext uri="{FF2B5EF4-FFF2-40B4-BE49-F238E27FC236}">
                <a16:creationId xmlns:a16="http://schemas.microsoft.com/office/drawing/2014/main" id="{4304B215-D02F-4F7C-9B0E-9BE0309B754A}"/>
              </a:ext>
            </a:extLst>
          </p:cNvPr>
          <p:cNvSpPr/>
          <p:nvPr/>
        </p:nvSpPr>
        <p:spPr>
          <a:xfrm>
            <a:off x="2100740" y="3117446"/>
            <a:ext cx="5286412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200" dirty="0">
                <a:latin typeface="TH SarabunPSK" pitchFamily="34" charset="-34"/>
                <a:cs typeface="TH SarabunPSK" pitchFamily="34" charset="-34"/>
              </a:rPr>
              <a:t>โครงการที่ 2 พัฒนาระบบบริการสุขภาพ (3) คัดกรอง 35 ปีขึ้นไป พร้อมปรับเปลี่ยนพฤติกรรม</a:t>
            </a:r>
          </a:p>
          <a:p>
            <a:pPr algn="ctr"/>
            <a:r>
              <a:rPr lang="th-TH" sz="1200" dirty="0">
                <a:latin typeface="TH SarabunPSK" pitchFamily="34" charset="-34"/>
                <a:cs typeface="TH SarabunPSK" pitchFamily="34" charset="-34"/>
              </a:rPr>
              <a:t>(6) จัดทำสมุดประจำตัวผู้ป่วยโรคไม่ติดต่อเรื้อรัง</a:t>
            </a:r>
          </a:p>
        </p:txBody>
      </p:sp>
      <p:sp>
        <p:nvSpPr>
          <p:cNvPr id="51" name="สี่เหลี่ยมผืนผ้า 58">
            <a:extLst>
              <a:ext uri="{FF2B5EF4-FFF2-40B4-BE49-F238E27FC236}">
                <a16:creationId xmlns:a16="http://schemas.microsoft.com/office/drawing/2014/main" id="{72FE0E8D-F82F-450C-B49E-B90C9E3C36FF}"/>
              </a:ext>
            </a:extLst>
          </p:cNvPr>
          <p:cNvSpPr/>
          <p:nvPr/>
        </p:nvSpPr>
        <p:spPr>
          <a:xfrm>
            <a:off x="2109705" y="4648124"/>
            <a:ext cx="5277447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200" dirty="0">
                <a:latin typeface="TH SarabunPSK" pitchFamily="34" charset="-34"/>
                <a:cs typeface="TH SarabunPSK" pitchFamily="34" charset="-34"/>
              </a:rPr>
              <a:t>โครงการที่ 1 ควบคุมโรคและภัยสุขภาพ (1) ประชุมพัฒนาศักยภาพเจ้าหน้าที่ 2 รุ่น รุ่นละ 2 วัน</a:t>
            </a:r>
          </a:p>
          <a:p>
            <a:pPr algn="ctr"/>
            <a:r>
              <a:rPr lang="th-TH" sz="1200" dirty="0">
                <a:latin typeface="TH SarabunPSK" pitchFamily="34" charset="-34"/>
                <a:cs typeface="TH SarabunPSK" pitchFamily="34" charset="-34"/>
              </a:rPr>
              <a:t>(2) จัดอบรมผู้ดูแลผู้ป่วยเบาหวาน ความดันโลหิตสูง </a:t>
            </a:r>
            <a:r>
              <a:rPr lang="en-US" sz="1200" dirty="0">
                <a:latin typeface="TH SarabunPSK" pitchFamily="34" charset="-34"/>
                <a:cs typeface="TH SarabunPSK" pitchFamily="34" charset="-34"/>
              </a:rPr>
              <a:t>CG DM/HT </a:t>
            </a:r>
            <a:r>
              <a:rPr lang="th-TH" sz="1200" dirty="0">
                <a:latin typeface="TH SarabunPSK" pitchFamily="34" charset="-34"/>
                <a:cs typeface="TH SarabunPSK" pitchFamily="34" charset="-34"/>
              </a:rPr>
              <a:t>อำเภอละ 50 คน/(5)แลกเปลี่ยนเรียนรู้</a:t>
            </a:r>
          </a:p>
        </p:txBody>
      </p:sp>
      <p:sp>
        <p:nvSpPr>
          <p:cNvPr id="52" name="สี่เหลี่ยมผืนผ้า 59">
            <a:extLst>
              <a:ext uri="{FF2B5EF4-FFF2-40B4-BE49-F238E27FC236}">
                <a16:creationId xmlns:a16="http://schemas.microsoft.com/office/drawing/2014/main" id="{E285D10A-B334-459B-AE0C-BC60A5B82D56}"/>
              </a:ext>
            </a:extLst>
          </p:cNvPr>
          <p:cNvSpPr/>
          <p:nvPr/>
        </p:nvSpPr>
        <p:spPr>
          <a:xfrm>
            <a:off x="2100740" y="6167584"/>
            <a:ext cx="5322272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H SarabunPSK" pitchFamily="34" charset="-34"/>
                <a:cs typeface="TH SarabunPSK" pitchFamily="34" charset="-34"/>
              </a:rPr>
              <a:t>โครงการที่ 2 พัฒนาระบบบริการสุขภาพ (4) ประชุมเชิงปฏิบัติการภาคีเครือข่ายป้องกัน </a:t>
            </a:r>
            <a:r>
              <a:rPr lang="en-US" sz="1400" dirty="0">
                <a:latin typeface="TH SarabunPSK" pitchFamily="34" charset="-34"/>
                <a:cs typeface="TH SarabunPSK" pitchFamily="34" charset="-34"/>
              </a:rPr>
              <a:t>Stroke STEMI</a:t>
            </a:r>
            <a:endParaRPr lang="th-TH" sz="1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1C7758-BC94-49B8-996D-0A3136E2744E}"/>
              </a:ext>
            </a:extLst>
          </p:cNvPr>
          <p:cNvSpPr txBox="1"/>
          <p:nvPr/>
        </p:nvSpPr>
        <p:spPr>
          <a:xfrm>
            <a:off x="3299857" y="285728"/>
            <a:ext cx="2544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Task List NCD 2563</a:t>
            </a:r>
            <a:endParaRPr lang="th-TH" sz="32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6686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MAENOI\โครงการงานสุขภาพจิต\ปี63\cogs-icon.png">
            <a:extLst>
              <a:ext uri="{FF2B5EF4-FFF2-40B4-BE49-F238E27FC236}">
                <a16:creationId xmlns:a16="http://schemas.microsoft.com/office/drawing/2014/main" id="{5FE1268C-1833-45F4-BA78-9B475B17A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94" y="189668"/>
            <a:ext cx="799331" cy="79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E0E653-2F9A-456E-82E7-2BF9711A9BBF}"/>
              </a:ext>
            </a:extLst>
          </p:cNvPr>
          <p:cNvSpPr txBox="1"/>
          <p:nvPr/>
        </p:nvSpPr>
        <p:spPr>
          <a:xfrm>
            <a:off x="1000125" y="180883"/>
            <a:ext cx="714375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750" b="1" dirty="0">
                <a:solidFill>
                  <a:srgbClr val="2310B0"/>
                </a:solidFill>
                <a:latin typeface="LilyUPC" pitchFamily="34" charset="-34"/>
                <a:cs typeface="LilyUPC" pitchFamily="34" charset="-34"/>
              </a:rPr>
              <a:t>ยุทธศาสตร์การขับเคลื่อนงานสุขภาพจิตและจิตเวช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089BF9-D4A7-4855-992A-0B03DF397F7B}"/>
              </a:ext>
            </a:extLst>
          </p:cNvPr>
          <p:cNvSpPr txBox="1"/>
          <p:nvPr/>
        </p:nvSpPr>
        <p:spPr>
          <a:xfrm>
            <a:off x="114833" y="1881127"/>
            <a:ext cx="1418132" cy="415498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prstMaterial="metal">
            <a:bevelT w="190500" h="38100" prst="coolSlant"/>
            <a:extrusionClr>
              <a:srgbClr val="FFFF00"/>
            </a:extrusionClr>
          </a:sp3d>
        </p:spPr>
        <p:txBody>
          <a:bodyPr wrap="square" rtlCol="0">
            <a:spAutoFit/>
          </a:bodyPr>
          <a:lstStyle/>
          <a:p>
            <a:r>
              <a:rPr lang="th-TH" sz="2100" b="1" dirty="0">
                <a:solidFill>
                  <a:srgbClr val="003300"/>
                </a:solidFill>
                <a:latin typeface="LilyUPC" pitchFamily="34" charset="-34"/>
                <a:cs typeface="LilyUPC" pitchFamily="34" charset="-34"/>
              </a:rPr>
              <a:t>ยุทธศาสตร์</a:t>
            </a:r>
          </a:p>
        </p:txBody>
      </p:sp>
      <p:sp>
        <p:nvSpPr>
          <p:cNvPr id="12" name="วงรี 12">
            <a:extLst>
              <a:ext uri="{FF2B5EF4-FFF2-40B4-BE49-F238E27FC236}">
                <a16:creationId xmlns:a16="http://schemas.microsoft.com/office/drawing/2014/main" id="{BE41BB98-030F-41D7-97D2-C4F70FE41F4C}"/>
              </a:ext>
            </a:extLst>
          </p:cNvPr>
          <p:cNvSpPr/>
          <p:nvPr/>
        </p:nvSpPr>
        <p:spPr>
          <a:xfrm>
            <a:off x="1161826" y="1939282"/>
            <a:ext cx="298526" cy="242849"/>
          </a:xfrm>
          <a:prstGeom prst="ellipse">
            <a:avLst/>
          </a:prstGeom>
          <a:ln w="76200" cap="sq" cmpd="sng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sunrise" dir="t"/>
          </a:scene3d>
          <a:sp3d prstMaterial="flat">
            <a:bevelT/>
            <a:bevelB w="165100" h="1016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500" dirty="0">
                <a:solidFill>
                  <a:schemeClr val="bg1"/>
                </a:solidFill>
                <a:latin typeface="LilyUPC" pitchFamily="34" charset="-34"/>
                <a:cs typeface="LilyUPC" pitchFamily="34" charset="-34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16B5E8-0257-4526-9425-5EEC15766CA5}"/>
              </a:ext>
            </a:extLst>
          </p:cNvPr>
          <p:cNvSpPr txBox="1"/>
          <p:nvPr/>
        </p:nvSpPr>
        <p:spPr>
          <a:xfrm>
            <a:off x="1923219" y="1840958"/>
            <a:ext cx="2320169" cy="41549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th-TH" sz="2100" b="1" dirty="0">
                <a:latin typeface="LilyUPC" pitchFamily="34" charset="-34"/>
                <a:cs typeface="LilyUPC" pitchFamily="34" charset="-34"/>
              </a:rPr>
              <a:t>พัฒนาระบบการเข้าถึงบริการ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0EDC11-4A68-4B7A-BC60-940E6C511D4D}"/>
              </a:ext>
            </a:extLst>
          </p:cNvPr>
          <p:cNvSpPr txBox="1"/>
          <p:nvPr/>
        </p:nvSpPr>
        <p:spPr>
          <a:xfrm>
            <a:off x="1923219" y="3212976"/>
            <a:ext cx="2073710" cy="41549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th-TH" sz="2100" b="1" dirty="0">
                <a:latin typeface="LilyUPC" pitchFamily="34" charset="-34"/>
                <a:cs typeface="LilyUPC" pitchFamily="34" charset="-34"/>
              </a:rPr>
              <a:t>พัฒนาศักยภาพบุคลากร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9345D0-C786-47B9-8B71-F8F80176DDF7}"/>
              </a:ext>
            </a:extLst>
          </p:cNvPr>
          <p:cNvSpPr txBox="1"/>
          <p:nvPr/>
        </p:nvSpPr>
        <p:spPr>
          <a:xfrm>
            <a:off x="1923218" y="4819663"/>
            <a:ext cx="2144725" cy="73866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th-TH" sz="2100" b="1" dirty="0">
                <a:latin typeface="LilyUPC" pitchFamily="34" charset="-34"/>
                <a:cs typeface="LilyUPC" pitchFamily="34" charset="-34"/>
              </a:rPr>
              <a:t>พัฒนากลไกการมีส่วนร่วม</a:t>
            </a:r>
          </a:p>
          <a:p>
            <a:r>
              <a:rPr lang="th-TH" sz="2100" b="1" dirty="0">
                <a:latin typeface="LilyUPC" pitchFamily="34" charset="-34"/>
                <a:cs typeface="LilyUPC" pitchFamily="34" charset="-34"/>
              </a:rPr>
              <a:t>ภาคีเครือข่าย</a:t>
            </a:r>
          </a:p>
        </p:txBody>
      </p:sp>
      <p:sp>
        <p:nvSpPr>
          <p:cNvPr id="16" name="ลูกศรขวา 14">
            <a:extLst>
              <a:ext uri="{FF2B5EF4-FFF2-40B4-BE49-F238E27FC236}">
                <a16:creationId xmlns:a16="http://schemas.microsoft.com/office/drawing/2014/main" id="{76334BD0-FF3A-4016-962E-1BC888940076}"/>
              </a:ext>
            </a:extLst>
          </p:cNvPr>
          <p:cNvSpPr/>
          <p:nvPr/>
        </p:nvSpPr>
        <p:spPr>
          <a:xfrm>
            <a:off x="1532965" y="1933189"/>
            <a:ext cx="390254" cy="264611"/>
          </a:xfrm>
          <a:prstGeom prst="rightArrow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45000">
                <a:srgbClr val="FAC77D"/>
              </a:gs>
              <a:gs pos="59000">
                <a:schemeClr val="accent1">
                  <a:lumMod val="75000"/>
                </a:schemeClr>
              </a:gs>
              <a:gs pos="93000">
                <a:srgbClr val="FBD49C"/>
              </a:gs>
              <a:gs pos="100000">
                <a:srgbClr val="FEE7F2"/>
              </a:gs>
            </a:gsLst>
            <a:lin ang="5400000" scaled="0"/>
          </a:gradFill>
          <a:effectLst>
            <a:outerShdw blurRad="50800" dist="38100" dir="5400000" sx="110000" sy="11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17" name="ลูกศรขวา 18">
            <a:extLst>
              <a:ext uri="{FF2B5EF4-FFF2-40B4-BE49-F238E27FC236}">
                <a16:creationId xmlns:a16="http://schemas.microsoft.com/office/drawing/2014/main" id="{66DAB736-7371-4064-92C6-F46682CF5D23}"/>
              </a:ext>
            </a:extLst>
          </p:cNvPr>
          <p:cNvSpPr/>
          <p:nvPr/>
        </p:nvSpPr>
        <p:spPr>
          <a:xfrm>
            <a:off x="1532965" y="3302304"/>
            <a:ext cx="390254" cy="264611"/>
          </a:xfrm>
          <a:prstGeom prst="rightArrow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45000">
                <a:srgbClr val="FAC77D"/>
              </a:gs>
              <a:gs pos="59000">
                <a:schemeClr val="accent1">
                  <a:lumMod val="75000"/>
                </a:schemeClr>
              </a:gs>
              <a:gs pos="93000">
                <a:srgbClr val="FBD49C"/>
              </a:gs>
              <a:gs pos="100000">
                <a:srgbClr val="FEE7F2"/>
              </a:gs>
            </a:gsLst>
            <a:lin ang="5400000" scaled="0"/>
          </a:gradFill>
          <a:effectLst>
            <a:outerShdw blurRad="50800" dist="38100" dir="5400000" sx="110000" sy="11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18" name="ลูกศรขวา 19">
            <a:extLst>
              <a:ext uri="{FF2B5EF4-FFF2-40B4-BE49-F238E27FC236}">
                <a16:creationId xmlns:a16="http://schemas.microsoft.com/office/drawing/2014/main" id="{E38EC95E-6B68-43EE-8806-FA95A5EB06B4}"/>
              </a:ext>
            </a:extLst>
          </p:cNvPr>
          <p:cNvSpPr/>
          <p:nvPr/>
        </p:nvSpPr>
        <p:spPr>
          <a:xfrm>
            <a:off x="1532965" y="5027173"/>
            <a:ext cx="390254" cy="264611"/>
          </a:xfrm>
          <a:prstGeom prst="rightArrow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45000">
                <a:srgbClr val="FAC77D"/>
              </a:gs>
              <a:gs pos="59000">
                <a:schemeClr val="accent1">
                  <a:lumMod val="75000"/>
                </a:schemeClr>
              </a:gs>
              <a:gs pos="93000">
                <a:srgbClr val="FBD49C"/>
              </a:gs>
              <a:gs pos="100000">
                <a:srgbClr val="FEE7F2"/>
              </a:gs>
            </a:gsLst>
            <a:lin ang="5400000" scaled="0"/>
          </a:gradFill>
          <a:effectLst>
            <a:outerShdw blurRad="50800" dist="38100" dir="5400000" sx="110000" sy="11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5556F7FA-E7BC-4D0E-A9D8-898152AC5725}"/>
              </a:ext>
            </a:extLst>
          </p:cNvPr>
          <p:cNvSpPr txBox="1"/>
          <p:nvPr/>
        </p:nvSpPr>
        <p:spPr>
          <a:xfrm>
            <a:off x="114833" y="3236995"/>
            <a:ext cx="1418132" cy="415498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prstMaterial="metal">
            <a:bevelT w="190500" h="38100" prst="coolSlant"/>
            <a:extrusionClr>
              <a:srgbClr val="FFFF00"/>
            </a:extrusionClr>
          </a:sp3d>
        </p:spPr>
        <p:txBody>
          <a:bodyPr wrap="square" rtlCol="0">
            <a:spAutoFit/>
          </a:bodyPr>
          <a:lstStyle/>
          <a:p>
            <a:r>
              <a:rPr lang="th-TH" sz="2100" b="1" dirty="0">
                <a:solidFill>
                  <a:srgbClr val="003300"/>
                </a:solidFill>
                <a:latin typeface="LilyUPC" pitchFamily="34" charset="-34"/>
                <a:cs typeface="LilyUPC" pitchFamily="34" charset="-34"/>
              </a:rPr>
              <a:t>ยุทธศาสตร์</a:t>
            </a:r>
          </a:p>
        </p:txBody>
      </p:sp>
      <p:sp>
        <p:nvSpPr>
          <p:cNvPr id="20" name="วงรี 21">
            <a:extLst>
              <a:ext uri="{FF2B5EF4-FFF2-40B4-BE49-F238E27FC236}">
                <a16:creationId xmlns:a16="http://schemas.microsoft.com/office/drawing/2014/main" id="{8EBA381F-8ACB-4EB1-9B26-3C83DA3C1E1E}"/>
              </a:ext>
            </a:extLst>
          </p:cNvPr>
          <p:cNvSpPr/>
          <p:nvPr/>
        </p:nvSpPr>
        <p:spPr>
          <a:xfrm>
            <a:off x="1161826" y="3236995"/>
            <a:ext cx="298526" cy="332388"/>
          </a:xfrm>
          <a:prstGeom prst="ellipse">
            <a:avLst/>
          </a:prstGeom>
          <a:ln w="76200" cap="sq" cmpd="sng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sunrise" dir="t"/>
          </a:scene3d>
          <a:sp3d prstMaterial="flat">
            <a:bevelT/>
            <a:bevelB w="165100" h="1016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500" dirty="0">
                <a:solidFill>
                  <a:schemeClr val="bg1"/>
                </a:solidFill>
                <a:latin typeface="LilyUPC" pitchFamily="34" charset="-34"/>
                <a:cs typeface="LilyUPC" pitchFamily="34" charset="-34"/>
              </a:rPr>
              <a:t>2</a:t>
            </a:r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164C8040-19A4-4CF2-A247-FAAEADD8E8F2}"/>
              </a:ext>
            </a:extLst>
          </p:cNvPr>
          <p:cNvSpPr txBox="1"/>
          <p:nvPr/>
        </p:nvSpPr>
        <p:spPr>
          <a:xfrm>
            <a:off x="114833" y="4970882"/>
            <a:ext cx="1418132" cy="415498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prstMaterial="metal">
            <a:bevelT w="190500" h="38100" prst="coolSlant"/>
            <a:extrusionClr>
              <a:srgbClr val="FFFF00"/>
            </a:extrusionClr>
          </a:sp3d>
        </p:spPr>
        <p:txBody>
          <a:bodyPr wrap="square" rtlCol="0">
            <a:spAutoFit/>
          </a:bodyPr>
          <a:lstStyle/>
          <a:p>
            <a:r>
              <a:rPr lang="th-TH" sz="2100" b="1" dirty="0">
                <a:solidFill>
                  <a:srgbClr val="003300"/>
                </a:solidFill>
                <a:latin typeface="LilyUPC" pitchFamily="34" charset="-34"/>
                <a:cs typeface="LilyUPC" pitchFamily="34" charset="-34"/>
              </a:rPr>
              <a:t>ยุทธศาสตร์</a:t>
            </a:r>
          </a:p>
        </p:txBody>
      </p:sp>
      <p:sp>
        <p:nvSpPr>
          <p:cNvPr id="22" name="วงรี 23">
            <a:extLst>
              <a:ext uri="{FF2B5EF4-FFF2-40B4-BE49-F238E27FC236}">
                <a16:creationId xmlns:a16="http://schemas.microsoft.com/office/drawing/2014/main" id="{F5831701-4684-4FF3-AB3F-4C382DAA9B9A}"/>
              </a:ext>
            </a:extLst>
          </p:cNvPr>
          <p:cNvSpPr/>
          <p:nvPr/>
        </p:nvSpPr>
        <p:spPr>
          <a:xfrm>
            <a:off x="1161826" y="4992314"/>
            <a:ext cx="298526" cy="332388"/>
          </a:xfrm>
          <a:prstGeom prst="ellipse">
            <a:avLst/>
          </a:prstGeom>
          <a:ln w="76200" cap="sq" cmpd="sng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sunrise" dir="t"/>
          </a:scene3d>
          <a:sp3d prstMaterial="flat">
            <a:bevelT/>
            <a:bevelB w="165100" h="1016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500" dirty="0">
                <a:solidFill>
                  <a:schemeClr val="bg1"/>
                </a:solidFill>
                <a:latin typeface="LilyUPC" pitchFamily="34" charset="-34"/>
                <a:cs typeface="LilyUPC" pitchFamily="34" charset="-34"/>
              </a:rPr>
              <a:t>3</a:t>
            </a:r>
          </a:p>
        </p:txBody>
      </p:sp>
      <p:sp>
        <p:nvSpPr>
          <p:cNvPr id="23" name="กล่องข้อความ 17">
            <a:extLst>
              <a:ext uri="{FF2B5EF4-FFF2-40B4-BE49-F238E27FC236}">
                <a16:creationId xmlns:a16="http://schemas.microsoft.com/office/drawing/2014/main" id="{EFCE4AEA-F7BF-46FE-AE48-80BA3BA7A0A7}"/>
              </a:ext>
            </a:extLst>
          </p:cNvPr>
          <p:cNvSpPr txBox="1"/>
          <p:nvPr/>
        </p:nvSpPr>
        <p:spPr>
          <a:xfrm>
            <a:off x="4238060" y="1501525"/>
            <a:ext cx="4815475" cy="13849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th-TH" sz="21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พัฒนาระบบหน่วยบริการปฐมภูมิ /</a:t>
            </a:r>
            <a:r>
              <a:rPr lang="th-TH" sz="21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รพช</a:t>
            </a:r>
            <a:r>
              <a:rPr lang="th-TH" sz="21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  <a:r>
              <a:rPr lang="th-TH" sz="21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รพท</a:t>
            </a:r>
            <a:r>
              <a:rPr lang="th-TH" sz="2100" b="1">
                <a:latin typeface="Angsana New" panose="02020603050405020304" pitchFamily="18" charset="-34"/>
                <a:cs typeface="Angsana New" panose="02020603050405020304" pitchFamily="18" charset="-34"/>
              </a:rPr>
              <a:t>.ตาม</a:t>
            </a:r>
            <a:r>
              <a:rPr lang="th-TH" sz="21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มาตรฐานบริการสุขภาพจิต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th-TH" sz="21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จิตเวชสัญจร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21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PCC.</a:t>
            </a:r>
            <a:endParaRPr lang="th-TH" sz="21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24" name="รูปภาพ 5">
            <a:extLst>
              <a:ext uri="{FF2B5EF4-FFF2-40B4-BE49-F238E27FC236}">
                <a16:creationId xmlns:a16="http://schemas.microsoft.com/office/drawing/2014/main" id="{BE5CC2FA-C8DA-4354-9748-6B230960D1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575" y="41511"/>
            <a:ext cx="1095647" cy="1095647"/>
          </a:xfrm>
          <a:prstGeom prst="rect">
            <a:avLst/>
          </a:prstGeom>
        </p:spPr>
      </p:pic>
      <p:sp>
        <p:nvSpPr>
          <p:cNvPr id="25" name="กล่องข้อความ 25">
            <a:extLst>
              <a:ext uri="{FF2B5EF4-FFF2-40B4-BE49-F238E27FC236}">
                <a16:creationId xmlns:a16="http://schemas.microsoft.com/office/drawing/2014/main" id="{9EEBB45D-1DD0-4483-80AB-CAEFCABF3125}"/>
              </a:ext>
            </a:extLst>
          </p:cNvPr>
          <p:cNvSpPr txBox="1"/>
          <p:nvPr/>
        </p:nvSpPr>
        <p:spPr>
          <a:xfrm>
            <a:off x="4238060" y="2909652"/>
            <a:ext cx="4815475" cy="1061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th-TH" sz="2100" b="1" dirty="0">
                <a:latin typeface="Angsana New" panose="02020603050405020304" pitchFamily="18" charset="-34"/>
                <a:cs typeface="TH Sarabun New" panose="020B0500040200020003" pitchFamily="34" charset="-34"/>
              </a:rPr>
              <a:t>มีบุคลากรที่มีความรู้และทักษะเฉพาะทาง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th-TH" sz="2100" b="1" dirty="0">
                <a:latin typeface="Angsana New" panose="02020603050405020304" pitchFamily="18" charset="-34"/>
                <a:cs typeface="TH Sarabun New" panose="020B0500040200020003" pitchFamily="34" charset="-34"/>
              </a:rPr>
              <a:t>พัฒนาศักยภาพเครือข่ายด้านสุขภาพจิตนอกหน่วยงาน ชุมชน  </a:t>
            </a:r>
          </a:p>
        </p:txBody>
      </p:sp>
      <p:sp>
        <p:nvSpPr>
          <p:cNvPr id="26" name="กล่องข้อความ 28">
            <a:extLst>
              <a:ext uri="{FF2B5EF4-FFF2-40B4-BE49-F238E27FC236}">
                <a16:creationId xmlns:a16="http://schemas.microsoft.com/office/drawing/2014/main" id="{A1D7AF27-CD60-46BA-A184-788D47335ED7}"/>
              </a:ext>
            </a:extLst>
          </p:cNvPr>
          <p:cNvSpPr txBox="1"/>
          <p:nvPr/>
        </p:nvSpPr>
        <p:spPr>
          <a:xfrm>
            <a:off x="4243388" y="3989978"/>
            <a:ext cx="4815475" cy="235449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th-TH" sz="21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การดูแล ส่งต่อ เยี่ยมติดตาม ผู้ป่วยจิตเวช ตาม พ.ร.บ.สุขภาพจิต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th-TH" sz="21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เสริมสร้างกลไกการมีส่วนร่วมของครอบครัว ชุมชน โรงเรียน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th-TH" sz="21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ร่วมขับเคลื่อนโดยกลไก </a:t>
            </a:r>
            <a:r>
              <a:rPr lang="th-TH" sz="21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พชอ</a:t>
            </a:r>
            <a:r>
              <a:rPr lang="th-TH" sz="21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./</a:t>
            </a:r>
            <a:r>
              <a:rPr lang="th-TH" sz="21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พชต</a:t>
            </a:r>
            <a:r>
              <a:rPr lang="th-TH" sz="21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./</a:t>
            </a:r>
            <a:r>
              <a:rPr lang="th-TH" sz="21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อส</a:t>
            </a:r>
            <a:r>
              <a:rPr lang="th-TH" sz="21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ม.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th-TH" sz="21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บูรณา</a:t>
            </a:r>
            <a:r>
              <a:rPr lang="th-TH" sz="21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การเชื่อมโยงงานทุกกลุ่มวัย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th-TH" sz="21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ประสานหน่วยงานนอกที่มีบทบาท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th-TH" sz="21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ผลักดันให้สังคมยอมรับ ลดอคติผู้ป่วยจิตเวช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1">
            <a:extLst>
              <a:ext uri="{FF2B5EF4-FFF2-40B4-BE49-F238E27FC236}">
                <a16:creationId xmlns:a16="http://schemas.microsoft.com/office/drawing/2014/main" id="{0EB87983-0DD6-40BB-A761-810A04CF2313}"/>
              </a:ext>
            </a:extLst>
          </p:cNvPr>
          <p:cNvSpPr txBox="1"/>
          <p:nvPr/>
        </p:nvSpPr>
        <p:spPr>
          <a:xfrm>
            <a:off x="667858" y="1270037"/>
            <a:ext cx="2357872" cy="43858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250" dirty="0">
                <a:solidFill>
                  <a:schemeClr val="bg1"/>
                </a:solidFill>
                <a:latin typeface="Lily News" panose="020B0604020202020204" pitchFamily="34" charset="-34"/>
                <a:cs typeface="Lily News" panose="020B0604020202020204" pitchFamily="34" charset="-34"/>
              </a:rPr>
              <a:t>Small success </a:t>
            </a:r>
            <a:r>
              <a:rPr lang="th-TH" sz="2250" dirty="0" err="1">
                <a:solidFill>
                  <a:schemeClr val="bg1"/>
                </a:solidFill>
                <a:latin typeface="Lily News" panose="020B0604020202020204" pitchFamily="34" charset="-34"/>
                <a:cs typeface="Lily News" panose="020B0604020202020204" pitchFamily="34" charset="-34"/>
              </a:rPr>
              <a:t>ไตรมาส</a:t>
            </a:r>
            <a:r>
              <a:rPr lang="th-TH" sz="2250" dirty="0">
                <a:solidFill>
                  <a:schemeClr val="bg1"/>
                </a:solidFill>
                <a:latin typeface="Lily News" panose="020B0604020202020204" pitchFamily="34" charset="-34"/>
                <a:cs typeface="Lily News" panose="020B0604020202020204" pitchFamily="34" charset="-34"/>
              </a:rPr>
              <a:t> 1</a:t>
            </a:r>
          </a:p>
        </p:txBody>
      </p:sp>
      <p:sp>
        <p:nvSpPr>
          <p:cNvPr id="5" name="กล่องข้อความ 2">
            <a:extLst>
              <a:ext uri="{FF2B5EF4-FFF2-40B4-BE49-F238E27FC236}">
                <a16:creationId xmlns:a16="http://schemas.microsoft.com/office/drawing/2014/main" id="{7AE4E3D5-2CE5-4D3F-A769-EA09A3687F50}"/>
              </a:ext>
            </a:extLst>
          </p:cNvPr>
          <p:cNvSpPr txBox="1"/>
          <p:nvPr/>
        </p:nvSpPr>
        <p:spPr>
          <a:xfrm>
            <a:off x="3422171" y="1270037"/>
            <a:ext cx="2745719" cy="43858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250" dirty="0">
                <a:solidFill>
                  <a:schemeClr val="bg1"/>
                </a:solidFill>
                <a:latin typeface="Lily News" panose="020B0604020202020204" pitchFamily="34" charset="-34"/>
                <a:cs typeface="Lily News" panose="020B0604020202020204" pitchFamily="34" charset="-34"/>
              </a:rPr>
              <a:t>Small success </a:t>
            </a:r>
            <a:r>
              <a:rPr lang="th-TH" sz="2250" dirty="0" err="1">
                <a:solidFill>
                  <a:schemeClr val="bg1"/>
                </a:solidFill>
                <a:latin typeface="Lily News" panose="020B0604020202020204" pitchFamily="34" charset="-34"/>
                <a:cs typeface="Lily News" panose="020B0604020202020204" pitchFamily="34" charset="-34"/>
              </a:rPr>
              <a:t>ไตรมาส</a:t>
            </a:r>
            <a:r>
              <a:rPr lang="th-TH" sz="2250" dirty="0">
                <a:solidFill>
                  <a:schemeClr val="bg1"/>
                </a:solidFill>
                <a:latin typeface="Lily News" panose="020B0604020202020204" pitchFamily="34" charset="-34"/>
                <a:cs typeface="Lily News" panose="020B0604020202020204" pitchFamily="34" charset="-34"/>
              </a:rPr>
              <a:t> 2</a:t>
            </a:r>
          </a:p>
        </p:txBody>
      </p:sp>
      <p:sp>
        <p:nvSpPr>
          <p:cNvPr id="6" name="กล่องข้อความ 3">
            <a:extLst>
              <a:ext uri="{FF2B5EF4-FFF2-40B4-BE49-F238E27FC236}">
                <a16:creationId xmlns:a16="http://schemas.microsoft.com/office/drawing/2014/main" id="{61FF5D64-2B14-430E-9373-0B178605BBDB}"/>
              </a:ext>
            </a:extLst>
          </p:cNvPr>
          <p:cNvSpPr txBox="1"/>
          <p:nvPr/>
        </p:nvSpPr>
        <p:spPr>
          <a:xfrm>
            <a:off x="6535680" y="1270037"/>
            <a:ext cx="2439827" cy="43858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250" dirty="0">
                <a:solidFill>
                  <a:schemeClr val="bg1"/>
                </a:solidFill>
                <a:latin typeface="Lily News" panose="020B0604020202020204" pitchFamily="34" charset="-34"/>
                <a:cs typeface="Lily News" panose="020B0604020202020204" pitchFamily="34" charset="-34"/>
              </a:rPr>
              <a:t>Small success </a:t>
            </a:r>
            <a:r>
              <a:rPr lang="th-TH" sz="2250" dirty="0" err="1">
                <a:solidFill>
                  <a:schemeClr val="bg1"/>
                </a:solidFill>
                <a:latin typeface="Lily News" panose="020B0604020202020204" pitchFamily="34" charset="-34"/>
                <a:cs typeface="Lily News" panose="020B0604020202020204" pitchFamily="34" charset="-34"/>
              </a:rPr>
              <a:t>ไตรมาส</a:t>
            </a:r>
            <a:r>
              <a:rPr lang="th-TH" sz="2250" dirty="0">
                <a:solidFill>
                  <a:schemeClr val="bg1"/>
                </a:solidFill>
                <a:latin typeface="Lily News" panose="020B0604020202020204" pitchFamily="34" charset="-34"/>
                <a:cs typeface="Lily News" panose="020B0604020202020204" pitchFamily="34" charset="-34"/>
              </a:rPr>
              <a:t> 3-4</a:t>
            </a:r>
          </a:p>
        </p:txBody>
      </p:sp>
      <p:sp>
        <p:nvSpPr>
          <p:cNvPr id="7" name="กล่องข้อความ 5">
            <a:extLst>
              <a:ext uri="{FF2B5EF4-FFF2-40B4-BE49-F238E27FC236}">
                <a16:creationId xmlns:a16="http://schemas.microsoft.com/office/drawing/2014/main" id="{7DDB28E3-0FED-43AA-A357-7E12FCE25324}"/>
              </a:ext>
            </a:extLst>
          </p:cNvPr>
          <p:cNvSpPr txBox="1"/>
          <p:nvPr/>
        </p:nvSpPr>
        <p:spPr>
          <a:xfrm>
            <a:off x="3394331" y="2157662"/>
            <a:ext cx="2745719" cy="410881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ขับเคลื่อนงานตามแผน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ประเมินผลการดำเนินงาน วิเคราะห์ปัญหา วางแผน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Case conference 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รายที่ประสบความสำเร็จ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ภาคีเครือข่ายให้ความร่วมมือ เห็นความสำคัญ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มีชุมชน</a:t>
            </a:r>
            <a:r>
              <a:rPr lang="th-TH" sz="2400" b="1">
                <a:latin typeface="TH Sarabun New" panose="020B0500040200020003" pitchFamily="34" charset="-34"/>
                <a:cs typeface="TH Sarabun New" panose="020B0500040200020003" pitchFamily="34" charset="-34"/>
              </a:rPr>
              <a:t>นักปฏิบัติต้นแบบครบ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ทุกอำเภอ</a:t>
            </a:r>
          </a:p>
          <a:p>
            <a:endParaRPr lang="th-TH" sz="2100" dirty="0"/>
          </a:p>
        </p:txBody>
      </p:sp>
      <p:sp>
        <p:nvSpPr>
          <p:cNvPr id="8" name="กล่องข้อความ 6">
            <a:extLst>
              <a:ext uri="{FF2B5EF4-FFF2-40B4-BE49-F238E27FC236}">
                <a16:creationId xmlns:a16="http://schemas.microsoft.com/office/drawing/2014/main" id="{415F9576-7929-4B86-A203-CD9FB3A1C6FE}"/>
              </a:ext>
            </a:extLst>
          </p:cNvPr>
          <p:cNvSpPr txBox="1"/>
          <p:nvPr/>
        </p:nvSpPr>
        <p:spPr>
          <a:xfrm>
            <a:off x="6346491" y="2157662"/>
            <a:ext cx="2668190" cy="30469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 วิเคราะห์ ประเมินผลงาน การเข้าถึงบริการผู้ป่วยจิตเวช ซึมเศร้า เพิ่มขึ้น</a:t>
            </a:r>
          </a:p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ฆ่าตัวตายลดลง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มีผลงานวิชาการ นำเสนอผลงาน</a:t>
            </a:r>
          </a:p>
          <a:p>
            <a:endParaRPr lang="th-TH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5F02569B-64DC-4ED3-A9DA-BB0AF7A83D71}"/>
              </a:ext>
            </a:extLst>
          </p:cNvPr>
          <p:cNvSpPr txBox="1"/>
          <p:nvPr/>
        </p:nvSpPr>
        <p:spPr>
          <a:xfrm>
            <a:off x="534129" y="2157662"/>
            <a:ext cx="2625329" cy="383181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th-TH" sz="27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หน่วยบริการประเมินตนเองตามเกณฑ์มาตรฐานพัฒนาคุณภาพบริการสุขภาพจิตและจิตเวช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th-TH" sz="27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วิเคราะห์ข้อมูลวางแผนดำเนินงาน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th-TH" sz="27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ประชุมแลกเปลี่ยนเรียนรู้</a:t>
            </a:r>
          </a:p>
        </p:txBody>
      </p:sp>
      <p:sp>
        <p:nvSpPr>
          <p:cNvPr id="10" name="ลูกศรขวา 9">
            <a:extLst>
              <a:ext uri="{FF2B5EF4-FFF2-40B4-BE49-F238E27FC236}">
                <a16:creationId xmlns:a16="http://schemas.microsoft.com/office/drawing/2014/main" id="{C3589628-4CD3-40A4-853E-A140CF3069E1}"/>
              </a:ext>
            </a:extLst>
          </p:cNvPr>
          <p:cNvSpPr/>
          <p:nvPr/>
        </p:nvSpPr>
        <p:spPr>
          <a:xfrm rot="5400000">
            <a:off x="1519361" y="1800836"/>
            <a:ext cx="390254" cy="264611"/>
          </a:xfrm>
          <a:prstGeom prst="rightArrow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45000">
                <a:srgbClr val="FAC77D"/>
              </a:gs>
              <a:gs pos="59000">
                <a:schemeClr val="accent1">
                  <a:lumMod val="75000"/>
                </a:schemeClr>
              </a:gs>
              <a:gs pos="93000">
                <a:srgbClr val="FBD49C"/>
              </a:gs>
              <a:gs pos="100000">
                <a:srgbClr val="FEE7F2"/>
              </a:gs>
            </a:gsLst>
            <a:lin ang="5400000" scaled="0"/>
          </a:gradFill>
          <a:effectLst>
            <a:outerShdw blurRad="50800" dist="38100" dir="5400000" sx="110000" sy="11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11" name="ลูกศรขวา 10">
            <a:extLst>
              <a:ext uri="{FF2B5EF4-FFF2-40B4-BE49-F238E27FC236}">
                <a16:creationId xmlns:a16="http://schemas.microsoft.com/office/drawing/2014/main" id="{B0B6930A-7C8C-4E8C-9667-BCE7CAE6A6F3}"/>
              </a:ext>
            </a:extLst>
          </p:cNvPr>
          <p:cNvSpPr/>
          <p:nvPr/>
        </p:nvSpPr>
        <p:spPr>
          <a:xfrm rot="5400000">
            <a:off x="4599902" y="1830230"/>
            <a:ext cx="390254" cy="264611"/>
          </a:xfrm>
          <a:prstGeom prst="rightArrow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45000">
                <a:srgbClr val="FAC77D"/>
              </a:gs>
              <a:gs pos="59000">
                <a:schemeClr val="accent1">
                  <a:lumMod val="75000"/>
                </a:schemeClr>
              </a:gs>
              <a:gs pos="93000">
                <a:srgbClr val="FBD49C"/>
              </a:gs>
              <a:gs pos="100000">
                <a:srgbClr val="FEE7F2"/>
              </a:gs>
            </a:gsLst>
            <a:lin ang="5400000" scaled="0"/>
          </a:gradFill>
          <a:effectLst>
            <a:outerShdw blurRad="50800" dist="38100" dir="5400000" sx="110000" sy="11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12" name="ลูกศรขวา 11">
            <a:extLst>
              <a:ext uri="{FF2B5EF4-FFF2-40B4-BE49-F238E27FC236}">
                <a16:creationId xmlns:a16="http://schemas.microsoft.com/office/drawing/2014/main" id="{497DDBF8-CCF2-4856-BF2F-F6E3D114A659}"/>
              </a:ext>
            </a:extLst>
          </p:cNvPr>
          <p:cNvSpPr/>
          <p:nvPr/>
        </p:nvSpPr>
        <p:spPr>
          <a:xfrm rot="5400000">
            <a:off x="7560465" y="1800835"/>
            <a:ext cx="390254" cy="264611"/>
          </a:xfrm>
          <a:prstGeom prst="rightArrow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45000">
                <a:srgbClr val="FAC77D"/>
              </a:gs>
              <a:gs pos="59000">
                <a:schemeClr val="accent1">
                  <a:lumMod val="75000"/>
                </a:schemeClr>
              </a:gs>
              <a:gs pos="93000">
                <a:srgbClr val="FBD49C"/>
              </a:gs>
              <a:gs pos="100000">
                <a:srgbClr val="FEE7F2"/>
              </a:gs>
            </a:gsLst>
            <a:lin ang="5400000" scaled="0"/>
          </a:gradFill>
          <a:effectLst>
            <a:outerShdw blurRad="50800" dist="38100" dir="5400000" sx="110000" sy="11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pic>
        <p:nvPicPr>
          <p:cNvPr id="13" name="Picture 2" descr="E:\MAENOI\โครงการงานสุขภาพจิต\ปี63\cogs-icon.png">
            <a:extLst>
              <a:ext uri="{FF2B5EF4-FFF2-40B4-BE49-F238E27FC236}">
                <a16:creationId xmlns:a16="http://schemas.microsoft.com/office/drawing/2014/main" id="{7F1294F4-443E-42FB-9ACF-C57489B60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94" y="189668"/>
            <a:ext cx="799331" cy="79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544050-7D10-4B6B-BA40-5DD2A7101695}"/>
              </a:ext>
            </a:extLst>
          </p:cNvPr>
          <p:cNvSpPr txBox="1"/>
          <p:nvPr/>
        </p:nvSpPr>
        <p:spPr>
          <a:xfrm>
            <a:off x="1000125" y="180883"/>
            <a:ext cx="714375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750" b="1" dirty="0">
                <a:solidFill>
                  <a:srgbClr val="2310B0"/>
                </a:solidFill>
                <a:latin typeface="LilyUPC" pitchFamily="34" charset="-34"/>
                <a:cs typeface="LilyUPC" pitchFamily="34" charset="-34"/>
              </a:rPr>
              <a:t>ยุทธศาสตร์การขับเคลื่อนงานสุขภาพจิตและจิตเวช</a:t>
            </a:r>
          </a:p>
        </p:txBody>
      </p:sp>
      <p:pic>
        <p:nvPicPr>
          <p:cNvPr id="15" name="รูปภาพ 5">
            <a:extLst>
              <a:ext uri="{FF2B5EF4-FFF2-40B4-BE49-F238E27FC236}">
                <a16:creationId xmlns:a16="http://schemas.microsoft.com/office/drawing/2014/main" id="{4346987A-721A-482E-8B9B-7D04BE21C5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575" y="41511"/>
            <a:ext cx="1095647" cy="109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64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ยุทธศาสตร์การขับเคลื่อนงานสาธารณสุขจังหวัดชุมพร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286529F-2850-4549-A8A3-BE9130FB7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2051908"/>
              </p:ext>
            </p:extLst>
          </p:nvPr>
        </p:nvGraphicFramePr>
        <p:xfrm>
          <a:off x="1524000" y="15252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โมดูล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3757</Words>
  <Application>Microsoft Office PowerPoint</Application>
  <PresentationFormat>On-screen Show (4:3)</PresentationFormat>
  <Paragraphs>482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Angsana New</vt:lpstr>
      <vt:lpstr>Arial</vt:lpstr>
      <vt:lpstr>Calibri</vt:lpstr>
      <vt:lpstr>Corbel</vt:lpstr>
      <vt:lpstr>Lily News</vt:lpstr>
      <vt:lpstr>LilyUPC</vt:lpstr>
      <vt:lpstr>Tahoma</vt:lpstr>
      <vt:lpstr>TH Sarabun New</vt:lpstr>
      <vt:lpstr>TH SarabunPSK</vt:lpstr>
      <vt:lpstr>Wingdings</vt:lpstr>
      <vt:lpstr>ชุดรูปแบบของ Office</vt:lpstr>
      <vt:lpstr>วาระจังหวัด</vt:lpstr>
      <vt:lpstr>PowerPoint Presentation</vt:lpstr>
      <vt:lpstr>PowerPoint Presentation</vt:lpstr>
      <vt:lpstr>การขับเคลื่อนงานการแก้ปัญหาสารเคมีกำจัดศัตรูพืชภาคเกษตร</vt:lpstr>
      <vt:lpstr>PowerPoint Presentation</vt:lpstr>
      <vt:lpstr>PowerPoint Presentation</vt:lpstr>
      <vt:lpstr>PowerPoint Presentation</vt:lpstr>
      <vt:lpstr>PowerPoint Presentation</vt:lpstr>
      <vt:lpstr>ยุทธศาสตร์การขับเคลื่อนงานสาธารณสุขจังหวัดชุมพร</vt:lpstr>
      <vt:lpstr>รายละเอียดตัวชี้วัดกระทรวงสาธารณสุข ประจำปีงบประมาณ 2563</vt:lpstr>
      <vt:lpstr>รายละเอียดตัวชี้วัดกระทรวงสาธารณสุขประจำปีงบประมาณ 2563 ที่ 1-10</vt:lpstr>
      <vt:lpstr>PowerPoint Presentation</vt:lpstr>
      <vt:lpstr>รายละเอียดตัวชี้วัดกระทรวงสาธารณสุขประจำปีงบประมาณ 2563 ที่ 21-30</vt:lpstr>
      <vt:lpstr>รายละเอียดตัวชี้วัดกระทรวงสาธารณสุขประจำปีงบประมาณ 2563 ที่ 31- 40</vt:lpstr>
      <vt:lpstr>รายละเอียดตัวชี้วัดกระทรวงสาธารณสุขประจำปีงบประมาณ 2563 ที่ 41-50</vt:lpstr>
      <vt:lpstr>รายละเอียดตัวชี้วัดกระทรวงสาธารณสุขประจำปีงบประมาณ 2563 ที่ 51-60</vt:lpstr>
      <vt:lpstr>รายละเอียดตัวชี้วัดกระทรวงสาธารณสุขประจำปีงบประมาณ 2563 ที่ 61-67</vt:lpstr>
      <vt:lpstr>Gantt’s chart ในการวางแผน/กำกับ/ติดตาม (รายไตรมาส/ปีงบประมาณ)</vt:lpstr>
      <vt:lpstr>Core value</vt:lpstr>
      <vt:lpstr>Key Of Success</vt:lpstr>
      <vt:lpstr>1.Customer Focus</vt:lpstr>
      <vt:lpstr>1.Customer Focus</vt:lpstr>
      <vt:lpstr>2 Internal Customers</vt:lpstr>
      <vt:lpstr>2 Internal Customers</vt:lpstr>
      <vt:lpstr>3.Risk Communication</vt:lpstr>
      <vt:lpstr>4.Knowledge Managemant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วาระจังหวัด</dc:title>
  <dc:creator>Kittipayak</dc:creator>
  <cp:lastModifiedBy>nutthawut ponkrut</cp:lastModifiedBy>
  <cp:revision>43</cp:revision>
  <dcterms:created xsi:type="dcterms:W3CDTF">2019-11-08T13:48:04Z</dcterms:created>
  <dcterms:modified xsi:type="dcterms:W3CDTF">2019-11-11T07:21:03Z</dcterms:modified>
</cp:coreProperties>
</file>