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handoutMasterIdLst>
    <p:handoutMasterId r:id="rId4"/>
  </p:handoutMasterIdLst>
  <p:sldIdLst>
    <p:sldId id="263" r:id="rId2"/>
    <p:sldId id="264" r:id="rId3"/>
  </p:sldIdLst>
  <p:sldSz cx="12192000" cy="6858000"/>
  <p:notesSz cx="6797675" cy="9926638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LilyUPC" panose="020B0604020202020204" pitchFamily="34" charset="-34"/>
      <p:regular r:id="rId9"/>
      <p:bold r:id="rId10"/>
      <p:italic r:id="rId11"/>
      <p:boldItalic r:id="rId12"/>
    </p:embeddedFont>
    <p:embeddedFont>
      <p:font typeface="Cordia New" panose="020B0304020202020204" pitchFamily="34" charset="-34"/>
      <p:regular r:id="rId13"/>
      <p:bold r:id="rId14"/>
      <p:italic r:id="rId15"/>
      <p:boldItalic r:id="rId16"/>
    </p:embeddedFont>
    <p:embeddedFont>
      <p:font typeface="Lily News" panose="020B0604020202020204" pitchFamily="34" charset="-34"/>
      <p:regular r:id="rId17"/>
      <p:bold r:id="rId18"/>
      <p:italic r:id="rId19"/>
      <p:boldItalic r:id="rId20"/>
    </p:embeddedFont>
    <p:embeddedFont>
      <p:font typeface="TH Sarabun New" panose="020B0500040200020003" pitchFamily="34" charset="-34"/>
      <p:regular r:id="rId21"/>
      <p:bold r:id="rId22"/>
      <p:italic r:id="rId23"/>
      <p:boldItalic r:id="rId24"/>
    </p:embeddedFont>
    <p:embeddedFont>
      <p:font typeface="DilleniaUPC" panose="02020603050405020304" pitchFamily="18" charset="-34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2310B0"/>
    <a:srgbClr val="E8A6FC"/>
    <a:srgbClr val="0033CC"/>
    <a:srgbClr val="DDE1A7"/>
    <a:srgbClr val="DCF949"/>
    <a:srgbClr val="333300"/>
    <a:srgbClr val="FF0000"/>
    <a:srgbClr val="F6F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21" Type="http://schemas.openxmlformats.org/officeDocument/2006/relationships/font" Target="fonts/font17.fntdata"/><Relationship Id="rId34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font" Target="fonts/font29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font" Target="fonts/font28.fntdata"/><Relationship Id="rId37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36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font" Target="fonts/font27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35" Type="http://schemas.openxmlformats.org/officeDocument/2006/relationships/viewProps" Target="viewProps.xml"/><Relationship Id="rId8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B72A8-8015-4FC7-93E3-E7A9B66B827F}" type="datetimeFigureOut">
              <a:rPr lang="th-TH" smtClean="0"/>
              <a:t>08/11/62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F728-61DE-4F80-85A8-4A28D981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82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AENOI\โครงการงานสุขภาพจิต\ปี63\co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7" y="166960"/>
            <a:ext cx="1065774" cy="10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5471" y="330976"/>
            <a:ext cx="952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000" b="1" dirty="0" smtClean="0">
                <a:solidFill>
                  <a:srgbClr val="2310B0"/>
                </a:solidFill>
                <a:latin typeface="LilyUPC" pitchFamily="34" charset="-34"/>
                <a:cs typeface="LilyUPC" pitchFamily="34" charset="-34"/>
              </a:rPr>
              <a:t>ยุทธศาสตร์การขับเคลื่อนงานสุขภาพจิตและจิตเวช</a:t>
            </a:r>
            <a:endParaRPr lang="th-TH" sz="5000" b="1" dirty="0">
              <a:solidFill>
                <a:srgbClr val="2310B0"/>
              </a:solidFill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11" y="1365169"/>
            <a:ext cx="1890842" cy="52322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003300"/>
                </a:solidFill>
                <a:latin typeface="LilyUPC" pitchFamily="34" charset="-34"/>
                <a:cs typeface="LilyUPC" pitchFamily="34" charset="-34"/>
              </a:rPr>
              <a:t>ยุทธศาสตร์</a:t>
            </a:r>
            <a:endParaRPr lang="th-TH" sz="2800" b="1" dirty="0">
              <a:solidFill>
                <a:srgbClr val="003300"/>
              </a:solidFill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13" name="วงรี 12"/>
          <p:cNvSpPr/>
          <p:nvPr/>
        </p:nvSpPr>
        <p:spPr>
          <a:xfrm>
            <a:off x="1549101" y="1442710"/>
            <a:ext cx="398034" cy="323798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bg1"/>
                </a:solidFill>
                <a:latin typeface="LilyUPC" pitchFamily="34" charset="-34"/>
                <a:cs typeface="LilyUPC" pitchFamily="34" charset="-34"/>
              </a:rPr>
              <a:t>1</a:t>
            </a:r>
            <a:endParaRPr lang="th-TH" sz="6000" dirty="0">
              <a:solidFill>
                <a:schemeClr val="bg1"/>
              </a:solidFill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4291" y="1311611"/>
            <a:ext cx="309355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LilyUPC" pitchFamily="34" charset="-34"/>
                <a:cs typeface="LilyUPC" pitchFamily="34" charset="-34"/>
              </a:rPr>
              <a:t>พัฒนาระบบการเข้าถึงบริการ</a:t>
            </a:r>
            <a:endParaRPr lang="th-TH" sz="2800" b="1" dirty="0"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4291" y="3452673"/>
            <a:ext cx="2764947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LilyUPC" pitchFamily="34" charset="-34"/>
                <a:cs typeface="LilyUPC" pitchFamily="34" charset="-34"/>
              </a:rPr>
              <a:t>พัฒนาศักยภาพบุคลากร</a:t>
            </a:r>
            <a:endParaRPr lang="th-TH" sz="2800" b="1" dirty="0"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291" y="5283217"/>
            <a:ext cx="2764947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LilyUPC" pitchFamily="34" charset="-34"/>
                <a:cs typeface="LilyUPC" pitchFamily="34" charset="-34"/>
              </a:rPr>
              <a:t>พัฒนากลไกการมีส่วนร่วม</a:t>
            </a:r>
          </a:p>
          <a:p>
            <a:r>
              <a:rPr lang="th-TH" sz="2800" b="1" dirty="0" smtClean="0">
                <a:latin typeface="LilyUPC" pitchFamily="34" charset="-34"/>
                <a:cs typeface="LilyUPC" pitchFamily="34" charset="-34"/>
              </a:rPr>
              <a:t>ภาคีเครือข่าย</a:t>
            </a:r>
            <a:endParaRPr lang="th-TH" sz="2800" b="1" dirty="0"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15" name="ลูกศรขวา 14"/>
          <p:cNvSpPr/>
          <p:nvPr/>
        </p:nvSpPr>
        <p:spPr>
          <a:xfrm>
            <a:off x="2043953" y="1434584"/>
            <a:ext cx="520338" cy="352815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ลูกศรขวา 18"/>
          <p:cNvSpPr/>
          <p:nvPr/>
        </p:nvSpPr>
        <p:spPr>
          <a:xfrm>
            <a:off x="2043953" y="3571777"/>
            <a:ext cx="520338" cy="352815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ลูกศรขวา 19"/>
          <p:cNvSpPr/>
          <p:nvPr/>
        </p:nvSpPr>
        <p:spPr>
          <a:xfrm>
            <a:off x="2043953" y="5559897"/>
            <a:ext cx="520338" cy="352815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11"/>
          <p:cNvSpPr txBox="1"/>
          <p:nvPr/>
        </p:nvSpPr>
        <p:spPr>
          <a:xfrm>
            <a:off x="153111" y="3484699"/>
            <a:ext cx="1890842" cy="52322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003300"/>
                </a:solidFill>
                <a:latin typeface="LilyUPC" pitchFamily="34" charset="-34"/>
                <a:cs typeface="LilyUPC" pitchFamily="34" charset="-34"/>
              </a:rPr>
              <a:t>ยุทธศาสตร์</a:t>
            </a:r>
            <a:endParaRPr lang="th-TH" sz="2800" b="1" dirty="0">
              <a:solidFill>
                <a:srgbClr val="003300"/>
              </a:solidFill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22" name="วงรี 21"/>
          <p:cNvSpPr/>
          <p:nvPr/>
        </p:nvSpPr>
        <p:spPr>
          <a:xfrm>
            <a:off x="1549101" y="3484699"/>
            <a:ext cx="398034" cy="443184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LilyUPC" pitchFamily="34" charset="-34"/>
                <a:cs typeface="LilyUPC" pitchFamily="34" charset="-34"/>
              </a:rPr>
              <a:t>2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53111" y="5484843"/>
            <a:ext cx="1890842" cy="52322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prstMaterial="metal">
            <a:bevelT w="190500" h="38100" prst="coolSlant"/>
            <a:extrusionClr>
              <a:srgbClr val="FFFF00"/>
            </a:extrusionClr>
          </a:sp3d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003300"/>
                </a:solidFill>
                <a:latin typeface="LilyUPC" pitchFamily="34" charset="-34"/>
                <a:cs typeface="LilyUPC" pitchFamily="34" charset="-34"/>
              </a:rPr>
              <a:t>ยุทธศาสตร์</a:t>
            </a:r>
            <a:endParaRPr lang="th-TH" sz="2800" b="1" dirty="0">
              <a:solidFill>
                <a:srgbClr val="003300"/>
              </a:solidFill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24" name="วงรี 23"/>
          <p:cNvSpPr/>
          <p:nvPr/>
        </p:nvSpPr>
        <p:spPr>
          <a:xfrm>
            <a:off x="1549101" y="5513419"/>
            <a:ext cx="398034" cy="443184"/>
          </a:xfrm>
          <a:prstGeom prst="ellipse">
            <a:avLst/>
          </a:prstGeom>
          <a:ln w="76200" cap="sq" cmpd="sng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sunrise" dir="t"/>
          </a:scene3d>
          <a:sp3d prstMaterial="flat">
            <a:bevelT/>
            <a:bevelB w="165100" h="1016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LilyUPC" pitchFamily="34" charset="-34"/>
                <a:cs typeface="LilyUPC" pitchFamily="34" charset="-34"/>
              </a:rPr>
              <a:t>3</a:t>
            </a:r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5657849" y="1192751"/>
            <a:ext cx="6172491" cy="181588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พัฒนาระบบหน่วยบริการปฐมภูมิ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รพช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รพท</a:t>
            </a:r>
            <a:r>
              <a:rPr lang="th-TH" sz="2800" b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.ตาม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มาตรฐานบริการสุขภาพจิต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จิตเวชสัญจร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PCC.</a:t>
            </a:r>
            <a:endParaRPr lang="th-TH" sz="28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377" y="0"/>
            <a:ext cx="1460863" cy="1460863"/>
          </a:xfrm>
          <a:prstGeom prst="rect">
            <a:avLst/>
          </a:prstGeom>
        </p:spPr>
      </p:pic>
      <p:sp>
        <p:nvSpPr>
          <p:cNvPr id="26" name="กล่องข้อความ 25"/>
          <p:cNvSpPr txBox="1"/>
          <p:nvPr/>
        </p:nvSpPr>
        <p:spPr>
          <a:xfrm>
            <a:off x="5443538" y="3100387"/>
            <a:ext cx="6386802" cy="95410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บุคลากรที่มีความรู้และทักษะเฉพาะ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พัฒนาศักยภาพเครือข่ายด้านสุขภาพจิตนอกหน่วยงาน ชุมชน  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5443538" y="4157660"/>
            <a:ext cx="6687702" cy="267765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การดูแล ส่งต่อ เยี่ยมติดตาม ผู้ป่วยจิตเวช ตาม พ.ร.บ.สุขภาพจิต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เสริมสร้างกลไกการมีส่วนร่วมของครอบครัว ชุมชน โรงเรียน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ร่วมขับเคลื่อนโดยกลไก </a:t>
            </a:r>
            <a:r>
              <a:rPr lang="th-TH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พชอ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./</a:t>
            </a:r>
            <a:r>
              <a:rPr lang="th-TH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พชต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./</a:t>
            </a:r>
            <a:r>
              <a:rPr lang="th-TH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อส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บูรณา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การเชื่อมโยงงานทุกกลุ่มวัย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ประสานหน่วยงานนอกที่มีบทบาท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ผลักดันให้สังคมยอมรับ ลดอคติผู้ป่วยจิตเวช</a:t>
            </a:r>
          </a:p>
        </p:txBody>
      </p:sp>
    </p:spTree>
    <p:extLst>
      <p:ext uri="{BB962C8B-B14F-4D97-AF65-F5344CB8AC3E}">
        <p14:creationId xmlns:p14="http://schemas.microsoft.com/office/powerpoint/2010/main" val="774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928678" y="351769"/>
            <a:ext cx="2943225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Small success </a:t>
            </a:r>
            <a:r>
              <a:rPr lang="th-TH" sz="3000" dirty="0" err="1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ไตรมาส</a:t>
            </a:r>
            <a:r>
              <a:rPr lang="th-TH" sz="300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 1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4986328" y="351769"/>
            <a:ext cx="2943225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Small success </a:t>
            </a:r>
            <a:r>
              <a:rPr lang="th-TH" sz="3000" dirty="0" err="1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ไตรมาส</a:t>
            </a:r>
            <a:r>
              <a:rPr lang="th-TH" sz="300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 </a:t>
            </a:r>
            <a:r>
              <a:rPr lang="th-TH" sz="3000" dirty="0" smtClean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2</a:t>
            </a:r>
            <a:endParaRPr lang="th-TH" sz="3000" dirty="0">
              <a:solidFill>
                <a:schemeClr val="bg1"/>
              </a:solidFill>
              <a:latin typeface="Lily News" panose="020B0604020202020204" pitchFamily="34" charset="-34"/>
              <a:cs typeface="Lily News" panose="020B0604020202020204" pitchFamily="34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8736803" y="351769"/>
            <a:ext cx="3253102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Small success </a:t>
            </a:r>
            <a:r>
              <a:rPr lang="th-TH" sz="3000" dirty="0" err="1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ไตรมาส</a:t>
            </a:r>
            <a:r>
              <a:rPr lang="th-TH" sz="3000" dirty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 </a:t>
            </a:r>
            <a:r>
              <a:rPr lang="th-TH" sz="3000" dirty="0" smtClean="0">
                <a:solidFill>
                  <a:schemeClr val="bg1"/>
                </a:solidFill>
                <a:latin typeface="Lily News" panose="020B0604020202020204" pitchFamily="34" charset="-34"/>
                <a:cs typeface="Lily News" panose="020B0604020202020204" pitchFamily="34" charset="-34"/>
              </a:rPr>
              <a:t>3-4</a:t>
            </a:r>
            <a:endParaRPr lang="th-TH" sz="3000" dirty="0">
              <a:solidFill>
                <a:schemeClr val="bg1"/>
              </a:solidFill>
              <a:latin typeface="Lily News" panose="020B0604020202020204" pitchFamily="34" charset="-34"/>
              <a:cs typeface="Lily News" panose="020B0604020202020204" pitchFamily="34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511484" y="1328738"/>
            <a:ext cx="3660959" cy="4801314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ขับเคลื่อนงานตามแผน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ประเมินผลการดำเนินงาน วิเคราะห์ปัญหา วางแผน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Case conference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รายที่ประสบความสำเร็จ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ภาคีเครือข่ายให้ความร่วมมือ เห็นความสำคัญ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มีชุมชน</a:t>
            </a:r>
            <a:r>
              <a:rPr lang="th-TH" sz="3200" b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นักปฏิบัติต้นแบบครบ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ทุกอำเภอ</a:t>
            </a:r>
          </a:p>
          <a:p>
            <a:endParaRPr lang="th-TH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443913" y="1328738"/>
            <a:ext cx="3557587" cy="353943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วิเคราะห์ ประเมินผลงาน การเข้าถึงบริการผู้ป่วยจิตเวช ซึมเศร้า เพิ่มขึ้น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ฆ่าตัวตายลดลง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มีผลงานวิชาการ นำเสนอผลงาน</a:t>
            </a:r>
          </a:p>
          <a:p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42937" y="1328738"/>
            <a:ext cx="3500438" cy="507831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หน่วยบริการประเมิน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ตนเองตามเกณฑ์มาตรฐานพัฒนาคุณภาพบริการสุขภาพจิตและจิต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เวช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วิเคราะห์ข้อมูลวางแผนดำเนินงาน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ประชุมแลกเปลี่ยนเรียนรู้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ลูกศรขวา 9"/>
          <p:cNvSpPr/>
          <p:nvPr/>
        </p:nvSpPr>
        <p:spPr>
          <a:xfrm rot="5400000">
            <a:off x="2025815" y="958751"/>
            <a:ext cx="520338" cy="352815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ลูกศรขวา 10"/>
          <p:cNvSpPr/>
          <p:nvPr/>
        </p:nvSpPr>
        <p:spPr>
          <a:xfrm rot="5400000">
            <a:off x="6196093" y="958752"/>
            <a:ext cx="520338" cy="352815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ลูกศรขวา 11"/>
          <p:cNvSpPr/>
          <p:nvPr/>
        </p:nvSpPr>
        <p:spPr>
          <a:xfrm rot="5400000">
            <a:off x="9980612" y="958752"/>
            <a:ext cx="520338" cy="352815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45000">
                <a:srgbClr val="FAC77D"/>
              </a:gs>
              <a:gs pos="59000">
                <a:schemeClr val="accent1">
                  <a:lumMod val="75000"/>
                </a:schemeClr>
              </a:gs>
              <a:gs pos="93000">
                <a:srgbClr val="FBD49C"/>
              </a:gs>
              <a:gs pos="100000">
                <a:srgbClr val="FEE7F2"/>
              </a:gs>
            </a:gsLst>
            <a:lin ang="5400000" scaled="0"/>
          </a:gradFill>
          <a:effectLst>
            <a:outerShdw blurRad="50800" dist="38100" dir="5400000" sx="110000" sy="11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88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่อ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208</Words>
  <Application>Microsoft Office PowerPoint</Application>
  <PresentationFormat>แบบจอกว้าง</PresentationFormat>
  <Paragraphs>36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13" baseType="lpstr">
      <vt:lpstr>Century Gothic</vt:lpstr>
      <vt:lpstr>Arial</vt:lpstr>
      <vt:lpstr>LilyUPC</vt:lpstr>
      <vt:lpstr>Cordia New</vt:lpstr>
      <vt:lpstr>Lily News</vt:lpstr>
      <vt:lpstr>TH Sarabun New</vt:lpstr>
      <vt:lpstr>DilleniaUPC</vt:lpstr>
      <vt:lpstr>Wingdings 3</vt:lpstr>
      <vt:lpstr>Calibri</vt:lpstr>
      <vt:lpstr>Wingdings</vt:lpstr>
      <vt:lpstr>ช่อ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สถานการณ์การฆ่าตัวตายจังหวัดชุมพร</dc:title>
  <dc:creator>Windows User</dc:creator>
  <cp:lastModifiedBy>Windows User</cp:lastModifiedBy>
  <cp:revision>87</cp:revision>
  <cp:lastPrinted>2019-11-08T10:11:53Z</cp:lastPrinted>
  <dcterms:created xsi:type="dcterms:W3CDTF">2019-10-21T09:10:13Z</dcterms:created>
  <dcterms:modified xsi:type="dcterms:W3CDTF">2019-11-08T10:14:46Z</dcterms:modified>
</cp:coreProperties>
</file>