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92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C144-97F0-4192-98EE-BB4FE037B944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9BBEB-E21F-46ED-82CD-D36FE9C2A02F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95-FF08-4B4D-AAA3-518058DC3F3F}" type="datetimeFigureOut">
              <a:rPr lang="th-TH" smtClean="0"/>
              <a:pPr/>
              <a:t>08/11/62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CE97-D484-47C9-87DE-AE9F179748C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สี่เหลี่ยมมุมมน 61"/>
          <p:cNvSpPr/>
          <p:nvPr/>
        </p:nvSpPr>
        <p:spPr>
          <a:xfrm>
            <a:off x="5822306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3" name="สี่เหลี่ยมมุมมน 62"/>
          <p:cNvSpPr/>
          <p:nvPr/>
        </p:nvSpPr>
        <p:spPr>
          <a:xfrm>
            <a:off x="4456019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สี่เหลี่ยมมุมมน 60"/>
          <p:cNvSpPr/>
          <p:nvPr/>
        </p:nvSpPr>
        <p:spPr>
          <a:xfrm>
            <a:off x="3098697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สี่เหลี่ยมมุมมน 59"/>
          <p:cNvSpPr/>
          <p:nvPr/>
        </p:nvSpPr>
        <p:spPr>
          <a:xfrm>
            <a:off x="1750340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85786" y="428604"/>
            <a:ext cx="7786742" cy="11430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Task List </a:t>
            </a:r>
            <a:r>
              <a:rPr lang="en-US" sz="3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2563</a:t>
            </a:r>
            <a:endParaRPr lang="th-TH" sz="36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6" name="กลุ่ม 35"/>
          <p:cNvGrpSpPr/>
          <p:nvPr/>
        </p:nvGrpSpPr>
        <p:grpSpPr>
          <a:xfrm>
            <a:off x="142844" y="2428868"/>
            <a:ext cx="1357322" cy="4000528"/>
            <a:chOff x="142844" y="2428868"/>
            <a:chExt cx="1571636" cy="4000528"/>
          </a:xfrm>
        </p:grpSpPr>
        <p:sp>
          <p:nvSpPr>
            <p:cNvPr id="10" name="สี่เหลี่ยมมุมมน 9"/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1. </a:t>
              </a: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นโยบาย/แผนงานชัดเจน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สี่เหลี่ยมมุมมน 10"/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2. พัฒนาระบบข้อมูลสารสนเทศงาน </a:t>
              </a:r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NCD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สี่เหลี่ยมมุมมน 11"/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3. </a:t>
              </a: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พัฒนารูปแบบบริการ เพิ่มผลลัพธ์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3" name="สี่เหลี่ยมผืนผ้า 12"/>
          <p:cNvSpPr/>
          <p:nvPr/>
        </p:nvSpPr>
        <p:spPr>
          <a:xfrm>
            <a:off x="71406" y="1785926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มาตรการ</a:t>
            </a:r>
            <a:endParaRPr lang="th-TH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857356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3 เดือน</a:t>
            </a:r>
            <a:endParaRPr lang="th-TH" dirty="0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214678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6 เดือน</a:t>
            </a:r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572000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9 เดือน</a:t>
            </a:r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857884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12 เดือน</a:t>
            </a:r>
            <a:endParaRPr lang="th-TH" dirty="0"/>
          </a:p>
        </p:txBody>
      </p:sp>
      <p:grpSp>
        <p:nvGrpSpPr>
          <p:cNvPr id="35" name="กลุ่ม 34"/>
          <p:cNvGrpSpPr/>
          <p:nvPr/>
        </p:nvGrpSpPr>
        <p:grpSpPr>
          <a:xfrm>
            <a:off x="1785918" y="2428868"/>
            <a:ext cx="1214446" cy="4000528"/>
            <a:chOff x="2000232" y="2428868"/>
            <a:chExt cx="1214446" cy="4000528"/>
          </a:xfrm>
        </p:grpSpPr>
        <p:sp>
          <p:nvSpPr>
            <p:cNvPr id="20" name="สี่เหลี่ยมมุมมน 19"/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มีแผนยุทธศาสตร์แผนปฏิบัติงาน </a:t>
              </a:r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เสนอแผนขอใช้งบประมาณ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สี่เหลี่ยมมุมมน 20"/>
            <p:cNvSpPr/>
            <p:nvPr/>
          </p:nvSpPr>
          <p:spPr>
            <a:xfrm>
              <a:off x="2000232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300" dirty="0" err="1" smtClean="0">
                  <a:latin typeface="TH SarabunPSK" pitchFamily="34" charset="-34"/>
                  <a:cs typeface="TH SarabunPSK" pitchFamily="34" charset="-34"/>
                </a:rPr>
                <a:t>Tyre</a:t>
              </a: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 Area </a:t>
              </a: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ถูกต้อง </a:t>
              </a: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ลงพื้นที่พัฒนาศักยภาพเจ้าหน้าที่ในการคีย์ข้อมูล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2" name="สี่เหลี่ยมมุมมน 21"/>
            <p:cNvSpPr/>
            <p:nvPr/>
          </p:nvSpPr>
          <p:spPr>
            <a:xfrm>
              <a:off x="2000232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100" dirty="0" smtClean="0">
                  <a:latin typeface="TH SarabunPSK" pitchFamily="34" charset="-34"/>
                  <a:cs typeface="TH SarabunPSK" pitchFamily="34" charset="-34"/>
                </a:rPr>
                <a:t> คัดกรองร้อยละ 90</a:t>
              </a:r>
            </a:p>
            <a:p>
              <a:pPr>
                <a:buFontTx/>
                <a:buChar char="-"/>
              </a:pPr>
              <a:r>
                <a:rPr lang="th-TH" sz="1100" dirty="0" smtClean="0">
                  <a:latin typeface="TH SarabunPSK" pitchFamily="34" charset="-34"/>
                  <a:cs typeface="TH SarabunPSK" pitchFamily="34" charset="-34"/>
                </a:rPr>
                <a:t> รักษาและควบคุมผลลัพธ์ตามค่าเป้าหมาย</a:t>
              </a:r>
            </a:p>
            <a:p>
              <a:pPr>
                <a:buFontTx/>
                <a:buChar char="-"/>
              </a:pPr>
              <a:r>
                <a:rPr lang="th-TH" sz="1100" dirty="0" smtClean="0">
                  <a:latin typeface="TH SarabunPSK" pitchFamily="34" charset="-34"/>
                  <a:cs typeface="TH SarabunPSK" pitchFamily="34" charset="-34"/>
                </a:rPr>
                <a:t> เฝ้าระวังภาวะ      แทรกซ้อน ตา ไต เท้า หลอดเลือด</a:t>
              </a:r>
              <a:endParaRPr lang="th-TH" sz="11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7" name="กลุ่ม 36"/>
          <p:cNvGrpSpPr/>
          <p:nvPr/>
        </p:nvGrpSpPr>
        <p:grpSpPr>
          <a:xfrm>
            <a:off x="3143240" y="2428868"/>
            <a:ext cx="1214446" cy="4000528"/>
            <a:chOff x="3357554" y="2428868"/>
            <a:chExt cx="1214446" cy="4000528"/>
          </a:xfrm>
        </p:grpSpPr>
        <p:sp>
          <p:nvSpPr>
            <p:cNvPr id="23" name="สี่เหลี่ยมมุมมน 22"/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ดำเนินงานกิจกรรมร้อยละ 50</a:t>
              </a:r>
            </a:p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สรุปการใช้เงินตามแผนงบประมาณ50</a:t>
              </a: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%</a:t>
              </a:r>
              <a:endParaRPr lang="th-TH" sz="1300" dirty="0" smtClean="0">
                <a:latin typeface="TH SarabunPSK" pitchFamily="34" charset="-34"/>
                <a:cs typeface="TH SarabunPSK" pitchFamily="34" charset="-34"/>
              </a:endParaRPr>
            </a:p>
            <a:p>
              <a:pPr algn="ctr"/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สี่เหลี่ยมมุมมน 23"/>
            <p:cNvSpPr/>
            <p:nvPr/>
          </p:nvSpPr>
          <p:spPr>
            <a:xfrm>
              <a:off x="3357554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คุณภาพข้อมูลถูกต้องร้อยละ 80</a:t>
              </a:r>
            </a:p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ติดตามการคีย์ข้อมูลตามตัวชี้วัด</a:t>
              </a:r>
              <a:endParaRPr lang="th-TH" sz="1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สี่เหลี่ยมมุมมน 24"/>
            <p:cNvSpPr/>
            <p:nvPr/>
          </p:nvSpPr>
          <p:spPr>
            <a:xfrm>
              <a:off x="3357554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80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30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ร้อยละ 80</a:t>
              </a: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ไต ร้อยละ 60 </a:t>
              </a:r>
            </a:p>
            <a:p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-ตา/เท้า ร้อยละ 40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8" name="กลุ่ม 37"/>
          <p:cNvGrpSpPr/>
          <p:nvPr/>
        </p:nvGrpSpPr>
        <p:grpSpPr>
          <a:xfrm>
            <a:off x="4500562" y="2428868"/>
            <a:ext cx="1214446" cy="4000528"/>
            <a:chOff x="4714876" y="2428868"/>
            <a:chExt cx="1214446" cy="4000528"/>
          </a:xfrm>
        </p:grpSpPr>
        <p:sp>
          <p:nvSpPr>
            <p:cNvPr id="26" name="สี่เหลี่ยมมุมมน 25"/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ดำเนินงานกิจกรรมร้อยละ 80</a:t>
              </a:r>
            </a:p>
          </p:txBody>
        </p:sp>
        <p:sp>
          <p:nvSpPr>
            <p:cNvPr id="27" name="สี่เหลี่ยมมุมมน 26"/>
            <p:cNvSpPr/>
            <p:nvPr/>
          </p:nvSpPr>
          <p:spPr>
            <a:xfrm>
              <a:off x="4714876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คุณภาพข้อมูลถูกต้อง ร้อยละ 90</a:t>
              </a:r>
            </a:p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ติดตามการคีย์ข้อมูลตามตัวชี้วัด</a:t>
              </a:r>
              <a:endParaRPr lang="th-TH" sz="1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สี่เหลี่ยมมุมมน 27"/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ร้อยละ 85</a:t>
              </a: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ไต ร้อยละ 62</a:t>
              </a:r>
            </a:p>
            <a:p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-ตา/เท้า ร้อยละ 60</a:t>
              </a:r>
            </a:p>
            <a:p>
              <a:pPr algn="ctr"/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39" name="กลุ่ม 38"/>
          <p:cNvGrpSpPr/>
          <p:nvPr/>
        </p:nvGrpSpPr>
        <p:grpSpPr>
          <a:xfrm>
            <a:off x="5857884" y="2428868"/>
            <a:ext cx="1214446" cy="4000528"/>
            <a:chOff x="6072198" y="2428868"/>
            <a:chExt cx="1214446" cy="4000528"/>
          </a:xfrm>
        </p:grpSpPr>
        <p:sp>
          <p:nvSpPr>
            <p:cNvPr id="29" name="สี่เหลี่ยมมุมมน 28"/>
            <p:cNvSpPr/>
            <p:nvPr/>
          </p:nvSpPr>
          <p:spPr>
            <a:xfrm>
              <a:off x="6072198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ดำเนินงานกิจกรรมร้อยละ 100</a:t>
              </a:r>
            </a:p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สรุปการใช้เงินตามแผนงบประมาณปี63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สี่เหลี่ยมมุมมน 29"/>
            <p:cNvSpPr/>
            <p:nvPr/>
          </p:nvSpPr>
          <p:spPr>
            <a:xfrm>
              <a:off x="6072198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คุณภาพข้อมูลถูกต้องร้อยละ 90</a:t>
              </a:r>
            </a:p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ติดตามตัวชี้วัด</a:t>
              </a:r>
              <a:endParaRPr lang="th-TH" sz="1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สี่เหลี่ยมมุมมน 30"/>
            <p:cNvSpPr/>
            <p:nvPr/>
          </p:nvSpPr>
          <p:spPr>
            <a:xfrm>
              <a:off x="6072198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pPr>
                <a:buFontTx/>
                <a:buChar char="-"/>
              </a:pP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HcA1C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90</a:t>
              </a:r>
            </a:p>
            <a:p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DM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40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HT C</a:t>
              </a:r>
              <a:r>
                <a:rPr lang="en-US" sz="1200" u="sng" dirty="0" smtClean="0">
                  <a:latin typeface="TH SarabunPSK" pitchFamily="34" charset="-34"/>
                  <a:cs typeface="TH SarabunPSK" pitchFamily="34" charset="-34"/>
                </a:rPr>
                <a:t>&gt;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ร้อยละ 50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CVD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ร้อยละ 87.5</a:t>
              </a: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ไตร้อยละ 66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ตา/เท้า ร้อยละ 60</a:t>
              </a:r>
            </a:p>
            <a:p>
              <a:pPr>
                <a:buFontTx/>
                <a:buChar char="-"/>
              </a:pPr>
              <a:endParaRPr lang="th-TH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 algn="ctr"/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1" name="สี่เหลี่ยมผืนผ้า 40"/>
          <p:cNvSpPr/>
          <p:nvPr/>
        </p:nvSpPr>
        <p:spPr>
          <a:xfrm>
            <a:off x="7286644" y="2357430"/>
            <a:ext cx="642942" cy="4071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เครือข่ายจังหวัดชุมพรดำเนินการผ่านเกณฑ์ </a:t>
            </a:r>
            <a:r>
              <a:rPr lang="en-US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 </a:t>
            </a:r>
            <a:r>
              <a:rPr lang="th-TH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ระดับดีมาก</a:t>
            </a:r>
            <a:endParaRPr lang="th-TH" sz="13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2" name="ลูกศรขวา 41"/>
          <p:cNvSpPr/>
          <p:nvPr/>
        </p:nvSpPr>
        <p:spPr>
          <a:xfrm>
            <a:off x="1357290" y="2786058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ลูกศรขวา 42"/>
          <p:cNvSpPr/>
          <p:nvPr/>
        </p:nvSpPr>
        <p:spPr>
          <a:xfrm>
            <a:off x="1357290" y="428625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ลูกศรขวา 43"/>
          <p:cNvSpPr/>
          <p:nvPr/>
        </p:nvSpPr>
        <p:spPr>
          <a:xfrm>
            <a:off x="1366255" y="571501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ลูกศรขวา 44"/>
          <p:cNvSpPr/>
          <p:nvPr/>
        </p:nvSpPr>
        <p:spPr>
          <a:xfrm>
            <a:off x="3000364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ลูกศรขวา 45"/>
          <p:cNvSpPr/>
          <p:nvPr/>
        </p:nvSpPr>
        <p:spPr>
          <a:xfrm>
            <a:off x="3000364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ลูกศรขวา 46"/>
          <p:cNvSpPr/>
          <p:nvPr/>
        </p:nvSpPr>
        <p:spPr>
          <a:xfrm>
            <a:off x="3018294" y="57864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7"/>
          <p:cNvSpPr/>
          <p:nvPr/>
        </p:nvSpPr>
        <p:spPr>
          <a:xfrm>
            <a:off x="4366651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8"/>
          <p:cNvSpPr/>
          <p:nvPr/>
        </p:nvSpPr>
        <p:spPr>
          <a:xfrm>
            <a:off x="5715008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ลูกศรขวา 49"/>
          <p:cNvSpPr/>
          <p:nvPr/>
        </p:nvSpPr>
        <p:spPr>
          <a:xfrm>
            <a:off x="4357686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ลูกศรขวา 50"/>
          <p:cNvSpPr/>
          <p:nvPr/>
        </p:nvSpPr>
        <p:spPr>
          <a:xfrm>
            <a:off x="5715008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ลูกศรขวา 51"/>
          <p:cNvSpPr/>
          <p:nvPr/>
        </p:nvSpPr>
        <p:spPr>
          <a:xfrm>
            <a:off x="4357686" y="57864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ลูกศรขวา 52"/>
          <p:cNvSpPr/>
          <p:nvPr/>
        </p:nvSpPr>
        <p:spPr>
          <a:xfrm>
            <a:off x="5715008" y="5795419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ลูกศรขวา 53"/>
          <p:cNvSpPr/>
          <p:nvPr/>
        </p:nvSpPr>
        <p:spPr>
          <a:xfrm>
            <a:off x="7117155" y="289335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ลูกศรขวา 54"/>
          <p:cNvSpPr/>
          <p:nvPr/>
        </p:nvSpPr>
        <p:spPr>
          <a:xfrm>
            <a:off x="7108190" y="43935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ลูกศรขวา 55"/>
          <p:cNvSpPr/>
          <p:nvPr/>
        </p:nvSpPr>
        <p:spPr>
          <a:xfrm>
            <a:off x="7108190" y="582231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1857356" y="3571876"/>
            <a:ext cx="514353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จัดทำแผนงานโครงการ งาน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มี 2 โครงการ  9 กิจกรรม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1928794" y="5000636"/>
            <a:ext cx="514353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สาขา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(2) จัดประชุมเชิงปฏิบัติการเรื่องการลงข้อมูลงาน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NCD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1785918" y="6429396"/>
            <a:ext cx="5214974" cy="428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1400" dirty="0" smtClean="0"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1 ประชุมคณะกรรมการงาน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NCD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เพื่อขับเคลื่อนงานไปในแนวทางเดียวกัน ติดตามผลดำเนินงาน</a:t>
            </a:r>
          </a:p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(1) ประชุมชี้แจงตัวชี้วัด แผนปฏิบัติงานปี 63 สรุปผลงานปี62</a:t>
            </a:r>
          </a:p>
          <a:p>
            <a:pPr algn="ctr"/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สี่เหลี่ยมมุมมน 53"/>
          <p:cNvSpPr/>
          <p:nvPr/>
        </p:nvSpPr>
        <p:spPr>
          <a:xfrm>
            <a:off x="5822306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สี่เหลี่ยมมุมมน 54"/>
          <p:cNvSpPr/>
          <p:nvPr/>
        </p:nvSpPr>
        <p:spPr>
          <a:xfrm>
            <a:off x="4456019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สี่เหลี่ยมมุมมน 55"/>
          <p:cNvSpPr/>
          <p:nvPr/>
        </p:nvSpPr>
        <p:spPr>
          <a:xfrm>
            <a:off x="3098697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สี่เหลี่ยมมุมมน 56"/>
          <p:cNvSpPr/>
          <p:nvPr/>
        </p:nvSpPr>
        <p:spPr>
          <a:xfrm>
            <a:off x="1750340" y="2214554"/>
            <a:ext cx="1285884" cy="43577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85720" y="428604"/>
            <a:ext cx="8358246" cy="114300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Task List </a:t>
            </a:r>
            <a:r>
              <a:rPr lang="en-US" sz="36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2563</a:t>
            </a:r>
            <a:endParaRPr lang="th-TH" sz="36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2" name="กลุ่ม 35"/>
          <p:cNvGrpSpPr/>
          <p:nvPr/>
        </p:nvGrpSpPr>
        <p:grpSpPr>
          <a:xfrm>
            <a:off x="142844" y="2428868"/>
            <a:ext cx="1357322" cy="4000528"/>
            <a:chOff x="142844" y="2428868"/>
            <a:chExt cx="1571636" cy="4000528"/>
          </a:xfrm>
        </p:grpSpPr>
        <p:sp>
          <p:nvSpPr>
            <p:cNvPr id="10" name="สี่เหลี่ยมมุมมน 9"/>
            <p:cNvSpPr/>
            <p:nvPr/>
          </p:nvSpPr>
          <p:spPr>
            <a:xfrm>
              <a:off x="142844" y="2428868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4. </a:t>
              </a: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สนับสนุน </a:t>
              </a:r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Self care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1" name="สี่เหลี่ยมมุมมน 10"/>
            <p:cNvSpPr/>
            <p:nvPr/>
          </p:nvSpPr>
          <p:spPr>
            <a:xfrm>
              <a:off x="142844" y="3900930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5. พัฒนาศักยภาพบุคลากร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" name="สี่เหลี่ยมมุมมน 11"/>
            <p:cNvSpPr/>
            <p:nvPr/>
          </p:nvSpPr>
          <p:spPr>
            <a:xfrm>
              <a:off x="142844" y="5357826"/>
              <a:ext cx="1571636" cy="107157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6. สร้างความเข้มแข็งของเครือข่ายชุมชน</a:t>
              </a:r>
              <a:endParaRPr lang="th-TH" sz="16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3" name="สี่เหลี่ยมผืนผ้า 12"/>
          <p:cNvSpPr/>
          <p:nvPr/>
        </p:nvSpPr>
        <p:spPr>
          <a:xfrm>
            <a:off x="71406" y="1785926"/>
            <a:ext cx="150019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มาตรการ</a:t>
            </a:r>
            <a:endParaRPr lang="th-TH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857356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3 เดือน</a:t>
            </a:r>
            <a:endParaRPr lang="th-TH" dirty="0"/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214678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6 เดือน</a:t>
            </a:r>
            <a:endParaRPr lang="th-TH" dirty="0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572000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9 เดือน</a:t>
            </a:r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857884" y="1714488"/>
            <a:ext cx="1143008" cy="4286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12 เดือน</a:t>
            </a:r>
            <a:endParaRPr lang="th-TH" dirty="0"/>
          </a:p>
        </p:txBody>
      </p:sp>
      <p:grpSp>
        <p:nvGrpSpPr>
          <p:cNvPr id="3" name="กลุ่ม 34"/>
          <p:cNvGrpSpPr/>
          <p:nvPr/>
        </p:nvGrpSpPr>
        <p:grpSpPr>
          <a:xfrm>
            <a:off x="1785918" y="2428868"/>
            <a:ext cx="1214446" cy="4000528"/>
            <a:chOff x="2000232" y="2428868"/>
            <a:chExt cx="1214446" cy="4000528"/>
          </a:xfrm>
        </p:grpSpPr>
        <p:sp>
          <p:nvSpPr>
            <p:cNvPr id="20" name="สี่เหลี่ยมมุมมน 19"/>
            <p:cNvSpPr/>
            <p:nvPr/>
          </p:nvSpPr>
          <p:spPr>
            <a:xfrm>
              <a:off x="2000232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ตรวจสอบเครื่องมือคัดกรอง </a:t>
              </a:r>
              <a:r>
                <a:rPr lang="th-TH" sz="1200" dirty="0" err="1" smtClean="0">
                  <a:latin typeface="TH SarabunPSK" pitchFamily="34" charset="-34"/>
                  <a:cs typeface="TH SarabunPSK" pitchFamily="34" charset="-34"/>
                </a:rPr>
                <a:t>ปชช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35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มีข้อมูลผู้ป่วย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ตรวจสอบเครื่องมือตรวจตาวางแผนการใช้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1" name="สี่เหลี่ยมมุมมน 20"/>
            <p:cNvSpPr/>
            <p:nvPr/>
          </p:nvSpPr>
          <p:spPr>
            <a:xfrm>
              <a:off x="2000232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จัดอบรมพัฒนาบุคลากรผู้รับผิดชอบงาน</a:t>
              </a:r>
            </a:p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บุคคลต้นแบบ </a:t>
              </a: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ศึกษาดูงาน </a:t>
              </a:r>
              <a:r>
                <a:rPr lang="en-US" sz="1300" dirty="0" smtClean="0">
                  <a:latin typeface="TH SarabunPSK" pitchFamily="34" charset="-34"/>
                  <a:cs typeface="TH SarabunPSK" pitchFamily="34" charset="-34"/>
                </a:rPr>
                <a:t>NCD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2" name="สี่เหลี่ยมมุมมน 21"/>
            <p:cNvSpPr/>
            <p:nvPr/>
          </p:nvSpPr>
          <p:spPr>
            <a:xfrm>
              <a:off x="2000232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ภาคีเครือข่ายสนับสนุน/มีส่วนร่วมในการให้ความรู้กับชุมชนเรื่องการป้องกัน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ขับเคลื่อนงานใน</a:t>
              </a:r>
              <a:r>
                <a:rPr lang="th-TH" sz="1200" dirty="0" err="1" smtClean="0">
                  <a:latin typeface="TH SarabunPSK" pitchFamily="34" charset="-34"/>
                  <a:cs typeface="TH SarabunPSK" pitchFamily="34" charset="-34"/>
                </a:rPr>
                <a:t>พชอ.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" name="กลุ่ม 36"/>
          <p:cNvGrpSpPr/>
          <p:nvPr/>
        </p:nvGrpSpPr>
        <p:grpSpPr>
          <a:xfrm>
            <a:off x="3143240" y="2428868"/>
            <a:ext cx="1214446" cy="4000528"/>
            <a:chOff x="3357554" y="2428868"/>
            <a:chExt cx="1214446" cy="4000528"/>
          </a:xfrm>
        </p:grpSpPr>
        <p:sp>
          <p:nvSpPr>
            <p:cNvPr id="23" name="สี่เหลี่ยมมุมมน 22"/>
            <p:cNvSpPr/>
            <p:nvPr/>
          </p:nvSpPr>
          <p:spPr>
            <a:xfrm>
              <a:off x="3357554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-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ผู้ป่วยเข้ารับการปรับเปลี่ยนพฤติกรรมร้อยละ 70</a:t>
              </a:r>
            </a:p>
            <a:p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- ผู้ป่วยเข้ารับการตรวจตา ไต เท้า ร้อยละ 40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4" name="สี่เหลี่ยมมุมมน 23"/>
            <p:cNvSpPr/>
            <p:nvPr/>
          </p:nvSpPr>
          <p:spPr>
            <a:xfrm>
              <a:off x="3357554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จัดอบรมพัฒนาผู้ดูแลผู้ป่วย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DM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,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HT </a:t>
              </a:r>
              <a:endParaRPr lang="th-TH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เกิด </a:t>
              </a:r>
              <a:r>
                <a:rPr lang="th-TH" sz="1200" dirty="0" err="1" smtClean="0">
                  <a:latin typeface="TH SarabunPSK" pitchFamily="34" charset="-34"/>
                  <a:cs typeface="TH SarabunPSK" pitchFamily="34" charset="-34"/>
                </a:rPr>
                <a:t>อส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ม.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NCD</a:t>
              </a:r>
            </a:p>
            <a:p>
              <a:pPr>
                <a:buFontTx/>
                <a:buChar char="-"/>
              </a:pP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จิตอาสา 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สี่เหลี่ยมมุมมน 24"/>
            <p:cNvSpPr/>
            <p:nvPr/>
          </p:nvSpPr>
          <p:spPr>
            <a:xfrm>
              <a:off x="3357554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endParaRPr lang="th-TH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เกิดแผนที่บ้านผู้ป่วย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sz="1600" dirty="0" smtClean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อำเภอต้นแบบการดูแลผู้ป่วย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Stroke STEMI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ขับเคลื่อนงานใน</a:t>
              </a:r>
              <a:r>
                <a:rPr lang="th-TH" sz="1200" dirty="0" err="1" smtClean="0">
                  <a:latin typeface="TH SarabunPSK" pitchFamily="34" charset="-34"/>
                  <a:cs typeface="TH SarabunPSK" pitchFamily="34" charset="-34"/>
                </a:rPr>
                <a:t>พชอ.</a:t>
              </a:r>
              <a:endParaRPr lang="en-US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pPr>
                <a:buFontTx/>
                <a:buChar char="-"/>
              </a:pP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5" name="กลุ่ม 37"/>
          <p:cNvGrpSpPr/>
          <p:nvPr/>
        </p:nvGrpSpPr>
        <p:grpSpPr>
          <a:xfrm>
            <a:off x="4500562" y="2428868"/>
            <a:ext cx="1214446" cy="4000528"/>
            <a:chOff x="4714876" y="2428868"/>
            <a:chExt cx="1214446" cy="4000528"/>
          </a:xfrm>
        </p:grpSpPr>
        <p:sp>
          <p:nvSpPr>
            <p:cNvPr id="26" name="สี่เหลี่ยมมุมมน 25"/>
            <p:cNvSpPr/>
            <p:nvPr/>
          </p:nvSpPr>
          <p:spPr>
            <a:xfrm>
              <a:off x="4714876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ผู้ป่วยเข้ารับการปรับเปลี่ยนพฤติกรรมร้อยละ 100</a:t>
              </a:r>
            </a:p>
            <a:p>
              <a:pPr>
                <a:buFontTx/>
                <a:buChar char="-"/>
              </a:pP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 ผู้ป่วยได้รับการตรวจตา ไต เท้า ร้อยละ 60</a:t>
              </a:r>
            </a:p>
          </p:txBody>
        </p:sp>
        <p:sp>
          <p:nvSpPr>
            <p:cNvPr id="27" name="สี่เหลี่ยมมุมมน 26"/>
            <p:cNvSpPr/>
            <p:nvPr/>
          </p:nvSpPr>
          <p:spPr>
            <a:xfrm>
              <a:off x="4714876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ติดตามบุคคลต้นแบบ </a:t>
              </a:r>
              <a:r>
                <a:rPr lang="en-US" sz="1400" dirty="0" smtClean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ครบทุกอำเภอ</a:t>
              </a:r>
            </a:p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ติดตาม </a:t>
              </a:r>
              <a:r>
                <a:rPr lang="en-US" sz="1400" dirty="0" smtClean="0">
                  <a:latin typeface="TH SarabunPSK" pitchFamily="34" charset="-34"/>
                  <a:cs typeface="TH SarabunPSK" pitchFamily="34" charset="-34"/>
                </a:rPr>
                <a:t>Direct care giver</a:t>
              </a: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sz="1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8" name="สี่เหลี่ยมมุมมน 27"/>
            <p:cNvSpPr/>
            <p:nvPr/>
          </p:nvSpPr>
          <p:spPr>
            <a:xfrm>
              <a:off x="4714876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-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ติดตามการดูแลผู้ป่วย 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Stroke STEMI </a:t>
              </a:r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ในระดับอำเภอ ตำบล</a:t>
              </a:r>
              <a:r>
                <a:rPr lang="en-US" sz="1200" dirty="0" smtClean="0">
                  <a:latin typeface="TH SarabunPSK" pitchFamily="34" charset="-34"/>
                  <a:cs typeface="TH SarabunPSK" pitchFamily="34" charset="-34"/>
                </a:rPr>
                <a:t> </a:t>
              </a:r>
              <a:endParaRPr lang="th-TH" sz="1200" dirty="0" smtClean="0">
                <a:latin typeface="TH SarabunPSK" pitchFamily="34" charset="-34"/>
                <a:cs typeface="TH SarabunPSK" pitchFamily="34" charset="-34"/>
              </a:endParaRPr>
            </a:p>
            <a:p>
              <a:r>
                <a:rPr lang="th-TH" sz="1200" dirty="0" smtClean="0">
                  <a:latin typeface="TH SarabunPSK" pitchFamily="34" charset="-34"/>
                  <a:cs typeface="TH SarabunPSK" pitchFamily="34" charset="-34"/>
                </a:rPr>
                <a:t>-ติดตามการขับเคลื่อนงาน</a:t>
              </a:r>
              <a:r>
                <a:rPr lang="th-TH" sz="1200" dirty="0" err="1" smtClean="0">
                  <a:latin typeface="TH SarabunPSK" pitchFamily="34" charset="-34"/>
                  <a:cs typeface="TH SarabunPSK" pitchFamily="34" charset="-34"/>
                </a:rPr>
                <a:t>ในพชอ</a:t>
              </a:r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6" name="กลุ่ม 38"/>
          <p:cNvGrpSpPr/>
          <p:nvPr/>
        </p:nvGrpSpPr>
        <p:grpSpPr>
          <a:xfrm>
            <a:off x="5857884" y="2428868"/>
            <a:ext cx="1214446" cy="4000528"/>
            <a:chOff x="6072198" y="2428868"/>
            <a:chExt cx="1214446" cy="4000528"/>
          </a:xfrm>
        </p:grpSpPr>
        <p:sp>
          <p:nvSpPr>
            <p:cNvPr id="29" name="สี่เหลี่ยมมุมมน 28"/>
            <p:cNvSpPr/>
            <p:nvPr/>
          </p:nvSpPr>
          <p:spPr>
            <a:xfrm>
              <a:off x="6072198" y="2428868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300" dirty="0" smtClean="0">
                  <a:latin typeface="TH SarabunPSK" pitchFamily="34" charset="-34"/>
                  <a:cs typeface="TH SarabunPSK" pitchFamily="34" charset="-34"/>
                </a:rPr>
                <a:t> ติดตามประเมินผลการปรับเปลี่ยนพฤติกรรมในผู้ป่วย</a:t>
              </a:r>
              <a:endParaRPr lang="th-TH" sz="13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0" name="สี่เหลี่ยมมุมมน 29"/>
            <p:cNvSpPr/>
            <p:nvPr/>
          </p:nvSpPr>
          <p:spPr>
            <a:xfrm>
              <a:off x="6072198" y="3900930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400" dirty="0" smtClean="0">
                  <a:latin typeface="TH SarabunPSK" pitchFamily="34" charset="-34"/>
                  <a:cs typeface="TH SarabunPSK" pitchFamily="34" charset="-34"/>
                </a:rPr>
                <a:t> ประเมินผลการดำเนินงานทุกกิจกรรม</a:t>
              </a:r>
              <a:endParaRPr lang="th-TH" sz="1400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" name="สี่เหลี่ยมมุมมน 30"/>
            <p:cNvSpPr/>
            <p:nvPr/>
          </p:nvSpPr>
          <p:spPr>
            <a:xfrm>
              <a:off x="6072198" y="5357826"/>
              <a:ext cx="1214446" cy="10715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 ประเมินผลการดำเนินงาน </a:t>
              </a:r>
              <a:r>
                <a:rPr lang="en-US" sz="1600" dirty="0" smtClean="0">
                  <a:latin typeface="TH SarabunPSK" pitchFamily="34" charset="-34"/>
                  <a:cs typeface="TH SarabunPSK" pitchFamily="34" charset="-34"/>
                </a:rPr>
                <a:t>NCD </a:t>
              </a:r>
              <a:r>
                <a:rPr lang="th-TH" sz="1600" dirty="0" smtClean="0">
                  <a:latin typeface="TH SarabunPSK" pitchFamily="34" charset="-34"/>
                  <a:cs typeface="TH SarabunPSK" pitchFamily="34" charset="-34"/>
                </a:rPr>
                <a:t>ในชุมชน</a:t>
              </a:r>
            </a:p>
            <a:p>
              <a:pPr algn="ctr"/>
              <a:endParaRPr lang="th-TH" sz="1200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41" name="สี่เหลี่ยมผืนผ้า 40"/>
          <p:cNvSpPr/>
          <p:nvPr/>
        </p:nvSpPr>
        <p:spPr>
          <a:xfrm>
            <a:off x="7286644" y="2357430"/>
            <a:ext cx="642942" cy="4071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เครือข่ายจังหวัดชุมพรดำเนินการผ่านเกณฑ์ </a:t>
            </a:r>
            <a:r>
              <a:rPr lang="en-US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NCD Clinic Plus </a:t>
            </a:r>
            <a:r>
              <a:rPr lang="th-TH" sz="13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ระดับดีมาก</a:t>
            </a:r>
            <a:endParaRPr lang="th-TH" sz="13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" name="ลูกศรขวา 34"/>
          <p:cNvSpPr/>
          <p:nvPr/>
        </p:nvSpPr>
        <p:spPr>
          <a:xfrm>
            <a:off x="1357290" y="2786058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ลูกศรขวา 35"/>
          <p:cNvSpPr/>
          <p:nvPr/>
        </p:nvSpPr>
        <p:spPr>
          <a:xfrm>
            <a:off x="1357290" y="428625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ลูกศรขวา 36"/>
          <p:cNvSpPr/>
          <p:nvPr/>
        </p:nvSpPr>
        <p:spPr>
          <a:xfrm>
            <a:off x="1366255" y="5715016"/>
            <a:ext cx="428628" cy="2857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ลูกศรขวา 37"/>
          <p:cNvSpPr/>
          <p:nvPr/>
        </p:nvSpPr>
        <p:spPr>
          <a:xfrm>
            <a:off x="3000364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ลูกศรขวา 38"/>
          <p:cNvSpPr/>
          <p:nvPr/>
        </p:nvSpPr>
        <p:spPr>
          <a:xfrm>
            <a:off x="3000364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ลูกศรขวา 39"/>
          <p:cNvSpPr/>
          <p:nvPr/>
        </p:nvSpPr>
        <p:spPr>
          <a:xfrm>
            <a:off x="3018294" y="57864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ลูกศรขวา 41"/>
          <p:cNvSpPr/>
          <p:nvPr/>
        </p:nvSpPr>
        <p:spPr>
          <a:xfrm>
            <a:off x="4366651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ลูกศรขวา 42"/>
          <p:cNvSpPr/>
          <p:nvPr/>
        </p:nvSpPr>
        <p:spPr>
          <a:xfrm>
            <a:off x="5715008" y="285749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ลูกศรขวา 43"/>
          <p:cNvSpPr/>
          <p:nvPr/>
        </p:nvSpPr>
        <p:spPr>
          <a:xfrm>
            <a:off x="4357686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ลูกศรขวา 44"/>
          <p:cNvSpPr/>
          <p:nvPr/>
        </p:nvSpPr>
        <p:spPr>
          <a:xfrm>
            <a:off x="5715008" y="435769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ลูกศรขวา 45"/>
          <p:cNvSpPr/>
          <p:nvPr/>
        </p:nvSpPr>
        <p:spPr>
          <a:xfrm>
            <a:off x="4357686" y="57864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ลูกศรขวา 46"/>
          <p:cNvSpPr/>
          <p:nvPr/>
        </p:nvSpPr>
        <p:spPr>
          <a:xfrm>
            <a:off x="5715008" y="5795419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ลูกศรขวา 47"/>
          <p:cNvSpPr/>
          <p:nvPr/>
        </p:nvSpPr>
        <p:spPr>
          <a:xfrm>
            <a:off x="7117155" y="2893356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ลูกศรขวา 48"/>
          <p:cNvSpPr/>
          <p:nvPr/>
        </p:nvSpPr>
        <p:spPr>
          <a:xfrm>
            <a:off x="7108190" y="439355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ลูกศรขวา 49"/>
          <p:cNvSpPr/>
          <p:nvPr/>
        </p:nvSpPr>
        <p:spPr>
          <a:xfrm>
            <a:off x="7108190" y="5822314"/>
            <a:ext cx="142876" cy="14287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1857356" y="3500438"/>
            <a:ext cx="507209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(3) คัดกรอง 35 ปีขึ้นไป พร้อมปรับเปลี่ยนพฤติกรรม</a:t>
            </a:r>
          </a:p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(6) จัดทำสมุดประจำตัวผู้ป่วยโรคไม่ติดต่อเรื้อรัง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857356" y="5000636"/>
            <a:ext cx="514353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1 ควบคุมโรคและภัยสุขภาพ (1) ประชุมพัฒนาศักยภาพเจ้าหน้าที่ 2 รุ่น รุ่นละ 2 วัน</a:t>
            </a:r>
          </a:p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(2) จัดอบรมผู้ดูแลผู้ป่วยเบาหวาน ความดันโลหิตสูง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CG DM/HT </a:t>
            </a:r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อำเภอละ 50 คน/(5)แลกเปลี่ยนเรียนรู้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857356" y="6429396"/>
            <a:ext cx="514353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latin typeface="TH SarabunPSK" pitchFamily="34" charset="-34"/>
                <a:cs typeface="TH SarabunPSK" pitchFamily="34" charset="-34"/>
              </a:rPr>
              <a:t>โครงการที่ 2 พัฒนาระบบบริการสุขภาพ (4) ประชุมเชิงปฏิบัติการภาคีเครือข่ายป้องกัน </a:t>
            </a:r>
            <a:r>
              <a:rPr lang="en-US" sz="1400" dirty="0" smtClean="0">
                <a:latin typeface="TH SarabunPSK" pitchFamily="34" charset="-34"/>
                <a:cs typeface="TH SarabunPSK" pitchFamily="34" charset="-34"/>
              </a:rPr>
              <a:t>Stroke STEMI</a:t>
            </a:r>
            <a:endParaRPr lang="th-TH" sz="1400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673</Words>
  <Application>Microsoft Office PowerPoint</Application>
  <PresentationFormat>นำเสนอทางหน้าจอ (4:3)</PresentationFormat>
  <Paragraphs>95</Paragraphs>
  <Slides>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ภาพนิ่ง 1</vt:lpstr>
      <vt:lpstr>ภาพนิ่ง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My</dc:creator>
  <cp:lastModifiedBy>NCD</cp:lastModifiedBy>
  <cp:revision>63</cp:revision>
  <dcterms:created xsi:type="dcterms:W3CDTF">2019-10-31T02:28:09Z</dcterms:created>
  <dcterms:modified xsi:type="dcterms:W3CDTF">2019-11-08T08:10:13Z</dcterms:modified>
</cp:coreProperties>
</file>