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350" r:id="rId2"/>
    <p:sldId id="351" r:id="rId3"/>
  </p:sldIdLst>
  <p:sldSz cx="12192000" cy="6858000"/>
  <p:notesSz cx="6797675" cy="9926638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E6"/>
    <a:srgbClr val="FDEBD9"/>
    <a:srgbClr val="86127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ลักษณะสีปานกลาง 2 - เน้น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ลักษณะ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ลักษณะสีปานกลาง 2 - เน้น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ลักษณะ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1338" y="-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066C9-B0FB-48E6-9649-EA07150079A3}" type="datetimeFigureOut">
              <a:rPr lang="th-TH" smtClean="0"/>
              <a:t>11/11/62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94B1D-CEC7-4D7F-AC71-10B25EC7C54C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8FADB0-ACE4-4D9C-9A9B-24D8CEA95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9C1419-7352-4C6F-AD87-4A18DF5E5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728511-91D3-4A8B-89AF-55378EDA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891-DF0B-4950-84B9-02C14823B983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7FD696-8B04-4639-A298-9D222CF5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21A996-70DD-4126-AD88-4DF26E82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C1B-5B3E-4D96-B70D-03F24399429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396278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C1549A-4951-4475-9288-A4C7418D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D1B0CA2-0C3D-44FF-BA82-131A4678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675C4C-167E-4AD3-8EC8-667770E6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891-DF0B-4950-84B9-02C14823B983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5EF64A-38CC-4F01-97AB-7112B232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5B1C37-16E7-406B-9A06-B4EC2F13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C1B-5B3E-4D96-B70D-03F24399429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74403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F5E3DEE-FD3D-4B61-AAE3-17326A785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70CD5F4-80B0-4E39-A62B-16B52F0FE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207D4C-02DD-4C97-A8DB-B3BD8B95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891-DF0B-4950-84B9-02C14823B983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90C8D6-76A8-4880-8FB4-E5C68AD9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981FBD-8939-4015-A4AF-ECEF3277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C1B-5B3E-4D96-B70D-03F24399429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370652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0F2E9-113B-4F1B-B3C8-9270823D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E45AB9-205F-46B2-BDC9-D98CC457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7B1A9B-D3B9-4B15-BFB0-16268626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891-DF0B-4950-84B9-02C14823B983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C846D5-0E7E-414C-A587-7122C9B0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FE5468-B9DE-45A8-BA77-2F6A32EA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C1B-5B3E-4D96-B70D-03F24399429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338839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BA1FC1-B44D-4BA3-96AC-9A5F515F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75A984-D9E9-4B14-B926-AA4B28F83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5A89A5-F3B6-4460-9885-A8D93033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891-DF0B-4950-84B9-02C14823B983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AFE89C-9B2D-41A1-AEA1-07561502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866ECB-4818-404B-8F07-E698ACC9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C1B-5B3E-4D96-B70D-03F24399429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242469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999F09-7FC4-4771-90A4-E0558BB4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43E5AD-6DF3-498C-842B-B8382499A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188193-2889-4B96-89F0-9600EC5AA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1C7796-6BAC-44D7-B245-90DEC2BE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891-DF0B-4950-84B9-02C14823B983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403E3F-AB53-4BE8-86AD-5200B74B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2F3CB6-7F46-4E1F-8669-D2827716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C1B-5B3E-4D96-B70D-03F24399429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210653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3E05BE-1AA8-4E95-B3DF-D872B060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C9B9AD-C5D2-4198-A3A7-CD789406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D986EC-2959-4D01-A93F-4C2D03BF9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E7ACDE6-6BA5-40DE-94A7-F0CA004F8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4D2F65E-AB82-4BBB-9B7E-63D5374C5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4EDD6EA-9992-45BB-BC2D-E9DD1CE5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891-DF0B-4950-84B9-02C14823B983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A96DFC5-366A-46B8-9D29-CB77B939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58A2ACC-601A-407B-9885-998FE066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C1B-5B3E-4D96-B70D-03F24399429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425398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AB3685-76E9-4CB4-A78F-16EE3270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A9AE6A1-D294-49C7-BF3D-07066528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891-DF0B-4950-84B9-02C14823B983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9DC49E8-E726-4E21-961C-12BE37FE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F8D5BC-0A91-4A81-A663-1AA5A63F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C1B-5B3E-4D96-B70D-03F24399429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9823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7D30B4-4504-4B50-9135-B2B24D4F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891-DF0B-4950-84B9-02C14823B983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51ECACC-D889-4061-B938-1E586AB0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96D332-8679-4673-A409-B7EAAC79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C1B-5B3E-4D96-B70D-03F24399429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237000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0A05E-B8A9-45AC-88A4-1A1999BE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903228-EDB8-4F2C-9125-AD1E722B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903BC17-7C51-4E01-B526-11674940E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90AC41-B849-40A9-91E3-364E345F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891-DF0B-4950-84B9-02C14823B983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1B5E069-0F1C-4A67-B245-29DF3D4F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ED796B-7B85-44D0-AE3F-DA7CE73C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C1B-5B3E-4D96-B70D-03F24399429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396896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976B25-194E-412E-B8D4-BBB9EF3F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75B4E11-8C9B-4EE7-B84D-C76CCAED4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D62EBC-BBBC-4807-A396-E0FD60343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1A7BD2-4513-43E7-BA1C-F506FD0E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891-DF0B-4950-84B9-02C14823B983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89390FE-32B2-40B2-9AF1-F89A609C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80FA5C8-A824-4245-9B6B-6948A753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C1B-5B3E-4D96-B70D-03F24399429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135538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408D365-27EB-4D56-8064-2FAD4F3C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C29DE9-A82F-46B7-AD88-D8D064C44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7998B9-D21D-4131-8727-74E726244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9F891-DF0B-4950-84B9-02C14823B983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7876D0-CFF0-4E50-8C2C-0567FD70D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6C89CB-AA17-425E-80E9-4DD25AB02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8C1B-5B3E-4D96-B70D-03F24399429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187617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xmlns="" id="{98177007-73D2-4EEA-A5BC-904FBD8E5947}"/>
              </a:ext>
            </a:extLst>
          </p:cNvPr>
          <p:cNvSpPr/>
          <p:nvPr/>
        </p:nvSpPr>
        <p:spPr>
          <a:xfrm>
            <a:off x="974035" y="45455"/>
            <a:ext cx="11110519" cy="69081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งานสูงอายุ</a:t>
            </a:r>
            <a:endParaRPr lang="th-TH" sz="24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th-TH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9FC58EF3-619F-431B-8A99-44F12DBDC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18163138"/>
              </p:ext>
            </p:extLst>
          </p:nvPr>
        </p:nvGraphicFramePr>
        <p:xfrm>
          <a:off x="925217" y="2306951"/>
          <a:ext cx="5393695" cy="4387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30">
                  <a:extLst>
                    <a:ext uri="{9D8B030D-6E8A-4147-A177-3AD203B41FA5}">
                      <a16:colId xmlns:a16="http://schemas.microsoft.com/office/drawing/2014/main" xmlns="" val="1150039330"/>
                    </a:ext>
                  </a:extLst>
                </a:gridCol>
                <a:gridCol w="2620065">
                  <a:extLst>
                    <a:ext uri="{9D8B030D-6E8A-4147-A177-3AD203B41FA5}">
                      <a16:colId xmlns:a16="http://schemas.microsoft.com/office/drawing/2014/main" xmlns="" val="2588709083"/>
                    </a:ext>
                  </a:extLst>
                </a:gridCol>
              </a:tblGrid>
              <a:tr h="4387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1.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ชี้แจง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นโยบาย/ตัวชี้วัด/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แผนการ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ดำเนินงาน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ระดับจังหวัด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Tahoma" panose="020B0604030504040204" pitchFamily="34" charset="0"/>
                        <a:cs typeface="TH SarabunPSK" pitchFamily="34" charset="-34"/>
                      </a:endParaRPr>
                    </a:p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Tahoma" panose="020B0604030504040204" pitchFamily="34" charset="0"/>
                          <a:cs typeface="TH SarabunPSK" pitchFamily="34" charset="-34"/>
                        </a:rPr>
                        <a:t>2.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คัด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กรองและประเมินความสามารถ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ใน  </a:t>
                      </a:r>
                    </a:p>
                    <a:p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การ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ประกอบกิจวัตร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ประจำวัน</a:t>
                      </a:r>
                    </a:p>
                    <a:p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(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ADL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) ของ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ผู้สูงอายุ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ตามชุด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สิทธิ</a:t>
                      </a:r>
                    </a:p>
                    <a:p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ประโยชน์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Tahoma" panose="020B0604030504040204" pitchFamily="34" charset="0"/>
                          <a:cs typeface="TH SarabunPSK" pitchFamily="34" charset="-34"/>
                        </a:rPr>
                        <a:t> 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ร้อยละ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Tahoma" panose="020B0604030504040204" pitchFamily="34" charset="0"/>
                          <a:cs typeface="TH SarabunPSK" pitchFamily="34" charset="-34"/>
                        </a:rPr>
                        <a:t> 90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Tahoma" panose="020B0604030504040204" pitchFamily="34" charset="0"/>
                          <a:cs typeface="TH SarabunPSK" pitchFamily="34" charset="-34"/>
                        </a:rPr>
                        <a:t>3.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คัด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กรอง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Geriatric 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ร้อยละ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60 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(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QOF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)</a:t>
                      </a:r>
                      <a:endParaRPr lang="th-TH" sz="1800" b="1" baseline="0" dirty="0" smtClean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4.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พัฒนางานคลินิกผู้สูงอายุใน </a:t>
                      </a:r>
                      <a:r>
                        <a:rPr lang="th-TH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รพท.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/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   </a:t>
                      </a:r>
                      <a:r>
                        <a:rPr lang="th-TH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รพช.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ทุกแห่ง ให้ผ่านเกณฑ์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มาตรฐาน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   ทุก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แห่ง  และมี 2 แห่งผ่านเกณฑ์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ระดับ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   ดี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มาก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5.</a:t>
                      </a:r>
                      <a:r>
                        <a:rPr lang="th-TH" sz="2800" b="1" kern="1200" dirty="0" smtClean="0">
                          <a:solidFill>
                            <a:schemeClr val="lt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ติดตามและประเมินผลการ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ดำเนินงาน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  </a:t>
                      </a:r>
                      <a:r>
                        <a:rPr lang="th-TH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คลินิก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ผู้สูงอายุใน</a:t>
                      </a:r>
                      <a:r>
                        <a:rPr lang="th-TH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</a:t>
                      </a:r>
                      <a:r>
                        <a:rPr lang="th-TH" sz="1800" b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รพท.</a:t>
                      </a:r>
                      <a:r>
                        <a:rPr lang="th-TH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/</a:t>
                      </a:r>
                      <a:r>
                        <a:rPr lang="th-TH" sz="1800" b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รพช.</a:t>
                      </a:r>
                      <a:r>
                        <a:rPr lang="th-TH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ทุกแห่ง</a:t>
                      </a:r>
                      <a:endParaRPr lang="th-TH" sz="1800" b="1" kern="1200" baseline="0" dirty="0" smtClean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6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.</a:t>
                      </a:r>
                      <a:r>
                        <a:rPr lang="th-TH" sz="2800" b="1" kern="1200" dirty="0" smtClean="0">
                          <a:solidFill>
                            <a:schemeClr val="lt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คัดกรองและประเมินสุขภาพพระสงฆ์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1.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มี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การดำเนินงานชมรม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ผู้สูงอายุ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คุณภาพ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ทุกพื้นที่ระดับตำบล หมู่บ้าน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2.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มีการประเมินชมรมผู้สูงอายุ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คุณภาพ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 ตาม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เกณฑ์กรมอนามัย ผ่านเกณฑ์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      </a:t>
                      </a:r>
                      <a:endParaRPr lang="th-TH" sz="1800" b="1" baseline="0" dirty="0" smtClean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 ร้อย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ละ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70</a:t>
                      </a:r>
                    </a:p>
                    <a:p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3.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ชมรมผู้สูงอายุมีการจัดกิจกรรม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ที่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เกี่ยวกับ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การส่งเสริมสุขภาพช่อง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ปาก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ให้กับ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สมาชิกอย่างน้อยปีละ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1 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ครั้ง      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ร้อย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ละ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90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4.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ทุก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พื้นที่มีการใช้สมุดบันทึก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สุขภาพ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 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ผู้สูงอายุ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ในการ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ประเมิน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สุขภาพ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 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ตนเอง 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ร้อยละ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40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5.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พัฒนาวัดเป้าหมายให้ผ่านเกณฑ์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วัด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  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ส่งเสริม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สุขภาพ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5698260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1D10DB0-538E-4292-9E18-3968FA568992}"/>
              </a:ext>
            </a:extLst>
          </p:cNvPr>
          <p:cNvSpPr/>
          <p:nvPr/>
        </p:nvSpPr>
        <p:spPr>
          <a:xfrm>
            <a:off x="0" y="2334248"/>
            <a:ext cx="832513" cy="42985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</a:t>
            </a:r>
            <a:r>
              <a:rPr lang="th-TH" sz="1800" b="1" dirty="0" smtClean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ขับ</a:t>
            </a:r>
          </a:p>
          <a:p>
            <a:pPr algn="ctr"/>
            <a:r>
              <a:rPr lang="th-TH" sz="1800" b="1" dirty="0" smtClean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เคลื่อน</a:t>
            </a:r>
            <a:endParaRPr lang="th-TH" sz="1800" b="1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839D2CE-D3D9-4EAE-AB86-6FD5B836EEAE}"/>
              </a:ext>
            </a:extLst>
          </p:cNvPr>
          <p:cNvSpPr/>
          <p:nvPr/>
        </p:nvSpPr>
        <p:spPr>
          <a:xfrm>
            <a:off x="0" y="735739"/>
            <a:ext cx="818866" cy="626491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532" y="156298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0" y="905890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เป้าหมาย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xmlns="" id="{07B72B50-D39A-4DFC-A25D-BF10E6547DF8}"/>
              </a:ext>
            </a:extLst>
          </p:cNvPr>
          <p:cNvSpPr/>
          <p:nvPr/>
        </p:nvSpPr>
        <p:spPr>
          <a:xfrm>
            <a:off x="0" y="1482638"/>
            <a:ext cx="859809" cy="7386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1" dirty="0" smtClean="0">
              <a:latin typeface="TH SarabunPSK" pitchFamily="34" charset="-34"/>
              <a:ea typeface="Tahoma" panose="020B0604030504040204" pitchFamily="34" charset="0"/>
              <a:cs typeface="TH SarabunPSK" pitchFamily="34" charset="-34"/>
            </a:endParaRPr>
          </a:p>
          <a:p>
            <a:r>
              <a:rPr lang="th-TH" sz="1800" b="1" dirty="0" smtClean="0">
                <a:latin typeface="TH SarabunPSK" pitchFamily="34" charset="-34"/>
                <a:ea typeface="Tahoma" panose="020B0604030504040204" pitchFamily="34" charset="0"/>
                <a:cs typeface="TH SarabunPSK" pitchFamily="34" charset="-34"/>
              </a:rPr>
              <a:t>ตัวชี้วัด</a:t>
            </a:r>
            <a:r>
              <a:rPr lang="en-US" sz="1800" b="1" dirty="0" smtClean="0">
                <a:latin typeface="TH SarabunPSK" pitchFamily="34" charset="-34"/>
                <a:ea typeface="Tahoma" panose="020B0604030504040204" pitchFamily="34" charset="0"/>
                <a:cs typeface="TH SarabunPSK" pitchFamily="34" charset="-34"/>
              </a:rPr>
              <a:t>&amp;</a:t>
            </a:r>
            <a:r>
              <a:rPr lang="th-TH" sz="1800" b="1" dirty="0" smtClean="0">
                <a:latin typeface="TH SarabunPSK" pitchFamily="34" charset="-34"/>
                <a:ea typeface="Tahoma" panose="020B0604030504040204" pitchFamily="34" charset="0"/>
                <a:cs typeface="TH SarabunPSK" pitchFamily="34" charset="-34"/>
              </a:rPr>
              <a:t>เป้าหมาย</a:t>
            </a:r>
            <a:endParaRPr lang="th-TH" sz="1800" b="1" dirty="0">
              <a:latin typeface="TH SarabunPSK" pitchFamily="34" charset="-34"/>
              <a:ea typeface="Tahoma" panose="020B0604030504040204" pitchFamily="34" charset="0"/>
              <a:cs typeface="TH SarabunPSK" pitchFamily="34" charset="-34"/>
            </a:endParaRPr>
          </a:p>
          <a:p>
            <a:endParaRPr lang="th-TH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7" name="Table 23">
            <a:extLst>
              <a:ext uri="{FF2B5EF4-FFF2-40B4-BE49-F238E27FC236}">
                <a16:creationId xmlns:a16="http://schemas.microsoft.com/office/drawing/2014/main" xmlns="" id="{05DEF49A-5A2C-45F7-873B-784FCA8DE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71908416"/>
              </p:ext>
            </p:extLst>
          </p:nvPr>
        </p:nvGraphicFramePr>
        <p:xfrm>
          <a:off x="6359929" y="2719703"/>
          <a:ext cx="2899241" cy="3954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241">
                  <a:extLst>
                    <a:ext uri="{9D8B030D-6E8A-4147-A177-3AD203B41FA5}">
                      <a16:colId xmlns:a16="http://schemas.microsoft.com/office/drawing/2014/main" xmlns="" val="1150039330"/>
                    </a:ext>
                  </a:extLst>
                </a:gridCol>
              </a:tblGrid>
              <a:tr h="395405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Tahoma" panose="020B0604030504040204" pitchFamily="34" charset="0"/>
                          <a:cs typeface="TH SarabunPSK" pitchFamily="34" charset="-34"/>
                        </a:rPr>
                        <a:t>1. 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ผู้สูงอายุ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ที่มีภาวะพึ่งพิงได้มีการ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จัดทำ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แผนการ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ดูแล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รายบุคคล(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Care Plan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)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2. 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ผู้สูงอายุที่ได้รับการดูแลตามโครงการ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 Long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Term Care 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สามารถเปลี่ยน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กลุ่ม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 จาก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กลุ่มติดเตียงเป็นติดบ้าน ร้อยละ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2.5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3. 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ผู้สูงอายุที่ได้รับการดูแลตาม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โครงการ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Long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Term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Care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สามารถเปลี่ยนกลุ่ม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จาก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กลุ่มติดบ้านเป็นติดสังคม ร้อยละ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4.5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4. 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ทุกพื้นที่มีการใช้ระบบโปรแกรม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Long 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Term 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Care 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ใน 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การรายงานผล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การ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 ดำเนินงาน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ร้อย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ละ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75 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5.</a:t>
                      </a:r>
                      <a:r>
                        <a:rPr lang="th-TH" sz="2800" b="1" kern="1200" dirty="0" smtClean="0">
                          <a:solidFill>
                            <a:schemeClr val="lt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ประเมินตำบล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LTC 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ระดับอำเภอ/สสจ</a:t>
                      </a:r>
                      <a:r>
                        <a:rPr lang="th-TH" sz="2800" b="1" kern="1200" dirty="0" smtClean="0">
                          <a:solidFill>
                            <a:schemeClr val="lt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Times New Roman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5698260"/>
                  </a:ext>
                </a:extLst>
              </a:tr>
            </a:tbl>
          </a:graphicData>
        </a:graphic>
      </p:graphicFrame>
      <p:graphicFrame>
        <p:nvGraphicFramePr>
          <p:cNvPr id="48" name="Table 23">
            <a:extLst>
              <a:ext uri="{FF2B5EF4-FFF2-40B4-BE49-F238E27FC236}">
                <a16:creationId xmlns:a16="http://schemas.microsoft.com/office/drawing/2014/main" xmlns="" id="{82DBF1CE-9F3F-4131-85D1-A68B6C154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4641578"/>
              </p:ext>
            </p:extLst>
          </p:nvPr>
        </p:nvGraphicFramePr>
        <p:xfrm>
          <a:off x="9348818" y="2388359"/>
          <a:ext cx="2796780" cy="4249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780">
                  <a:extLst>
                    <a:ext uri="{9D8B030D-6E8A-4147-A177-3AD203B41FA5}">
                      <a16:colId xmlns:a16="http://schemas.microsoft.com/office/drawing/2014/main" xmlns="" val="1150039330"/>
                    </a:ext>
                  </a:extLst>
                </a:gridCol>
              </a:tblGrid>
              <a:tr h="424994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1.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มี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การดำเนินงานระบบดูแลส่งเสริม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และ</a:t>
                      </a:r>
                    </a:p>
                    <a:p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ให้บริการ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Intermediate Care In 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Community 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ในตำบล อย่างน้อย                 </a:t>
                      </a:r>
                      <a:endParaRPr lang="th-TH" sz="1800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จังหวัด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ละ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 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ตำบล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2. 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ส่งเสริมให้มีจิตอาสาในการดูแล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ผู้ป่วย</a:t>
                      </a:r>
                    </a:p>
                    <a:p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   และ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ผู้สูงอายุระยะสุดท้ายให้มีมาก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ขึ้น</a:t>
                      </a:r>
                    </a:p>
                    <a:p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   และ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ครอบคลุมทุกพื้นที่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3.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สนับสนุนให้มีธนาคารกาย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อุปกรณ์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ใน</a:t>
                      </a:r>
                    </a:p>
                    <a:p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 ระดับชุมชน</a:t>
                      </a:r>
                    </a:p>
                    <a:p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4. มีระบบการดูแลระยะสุดท้ายในสถาน</a:t>
                      </a:r>
                    </a:p>
                    <a:p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บริการและในชุมชน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Times New Roman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5698260"/>
                  </a:ext>
                </a:extLst>
              </a:tr>
            </a:tbl>
          </a:graphicData>
        </a:graphic>
      </p:graphicFrame>
      <p:sp>
        <p:nvSpPr>
          <p:cNvPr id="2" name="สี่เหลี่ยมผืนผ้า: มุมมน 1">
            <a:extLst>
              <a:ext uri="{FF2B5EF4-FFF2-40B4-BE49-F238E27FC236}">
                <a16:creationId xmlns:a16="http://schemas.microsoft.com/office/drawing/2014/main" xmlns="" id="{AF860D99-94CC-4530-8A3F-680C140F0C4B}"/>
              </a:ext>
            </a:extLst>
          </p:cNvPr>
          <p:cNvSpPr/>
          <p:nvPr/>
        </p:nvSpPr>
        <p:spPr>
          <a:xfrm>
            <a:off x="6387226" y="1377433"/>
            <a:ext cx="2838283" cy="5733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ร้อยละของผู้สูงอายุที่มีภาวะพึ่งพิงได้รับการดูแลตาม </a:t>
            </a: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Care </a:t>
            </a:r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                          </a:t>
            </a:r>
            <a:r>
              <a:rPr lang="th-TH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ร้อยละ </a:t>
            </a:r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80</a:t>
            </a:r>
            <a:endParaRPr lang="th-TH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87683" y="804919"/>
            <a:ext cx="2731066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Screening</a:t>
            </a:r>
            <a:endParaRPr lang="en-US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8476" y="801022"/>
            <a:ext cx="2461231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Ageing Health Club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9931" y="810075"/>
            <a:ext cx="28992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Long Term Care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35170" y="818541"/>
            <a:ext cx="26452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End of Life care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7683" y="1496286"/>
            <a:ext cx="2683565" cy="738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ร้อยละของผู้สูงอายุมีพฤติกรรมสุขภาพที่พึงประสงค์ ร้อยละ </a:t>
            </a:r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60</a:t>
            </a:r>
            <a:endParaRPr lang="th-TH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0408" y="2005859"/>
            <a:ext cx="2838283" cy="73866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ร้อยละของตำบลที่มีระบบการส่งเสริมสุขภาพดูแลผู้สูงอายุระยะ</a:t>
            </a:r>
            <a:r>
              <a:rPr lang="th-TH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ยาว                    ผ่าน</a:t>
            </a:r>
            <a:r>
              <a:rPr lang="th-TH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เกณฑ์ ร้อยละ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80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30604" y="1446663"/>
            <a:ext cx="2524836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Intermediate Care &amp; </a:t>
            </a:r>
            <a:r>
              <a:rPr lang="en-US" sz="2400" b="1" dirty="0" err="1" smtClean="0">
                <a:latin typeface="TH SarabunPSK" pitchFamily="34" charset="-34"/>
                <a:cs typeface="TH SarabunPSK" pitchFamily="34" charset="-34"/>
              </a:rPr>
              <a:t>Paliative</a:t>
            </a:r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 Care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9" name="Picture 11" descr="C:\Users\ส่งเสริม\Desktop\6971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4078" y="1438878"/>
            <a:ext cx="2470244" cy="79935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19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4715" y="84910"/>
            <a:ext cx="11723427" cy="3663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634" y="84910"/>
            <a:ext cx="1162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แผนการดำเนินงานเพื่อขับเคลื่อน การดูแลผู้สูงอายุแบบครบวงจร </a:t>
            </a:r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SALE model</a:t>
            </a:r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) ปีงบประมาณ </a:t>
            </a:r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2563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86484149"/>
              </p:ext>
            </p:extLst>
          </p:nvPr>
        </p:nvGraphicFramePr>
        <p:xfrm>
          <a:off x="83126" y="522514"/>
          <a:ext cx="11995143" cy="6352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781"/>
                <a:gridCol w="4749421"/>
                <a:gridCol w="1255594"/>
                <a:gridCol w="2156347"/>
              </a:tblGrid>
              <a:tr h="338329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โครงการ/กิจกรรม</a:t>
                      </a:r>
                      <a:endParaRPr lang="en-US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วัตถุประสงค์</a:t>
                      </a:r>
                      <a:endParaRPr lang="en-US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ช่วงเวลา</a:t>
                      </a:r>
                      <a:endParaRPr lang="en-US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หน่วยงานที่เกี่ยวข้อง</a:t>
                      </a:r>
                      <a:endParaRPr lang="en-US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</a:tr>
              <a:tr h="65225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1.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การคัดกรองและประเมินความสามารถในการประกอบกิจวัตรประจำวัน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ADL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/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Geriatric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ของ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ผู้สูงอายุ/พระสงฆ์</a:t>
                      </a:r>
                      <a:endParaRPr lang="en-US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เพื่อจำแนกผู้สูงอายุตามศักยภาพ ให้การดูแลตามกลุ่ม และ</a:t>
                      </a:r>
                      <a:r>
                        <a:rPr lang="th-TH" sz="18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จำแนกเป็นกลุ่มปกติ เสี่ยง ป่วย ให้การดูแลรักษาอย่างต่อเนื่องและมีประสิทธิภาพ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ต.ค.-ธ.ค.</a:t>
                      </a:r>
                      <a:r>
                        <a:rPr lang="th-TH" sz="18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2562</a:t>
                      </a:r>
                      <a:r>
                        <a:rPr lang="th-TH" sz="18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   </a:t>
                      </a:r>
                      <a:endParaRPr lang="en-US" sz="1800" b="1" baseline="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ctr"/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ม.ค.</a:t>
                      </a:r>
                      <a:r>
                        <a:rPr lang="en-US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 </a:t>
                      </a: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มี.ค.</a:t>
                      </a:r>
                      <a:r>
                        <a:rPr lang="en-US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63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รพ.สต./</a:t>
                      </a:r>
                      <a:r>
                        <a:rPr lang="en-US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CMU</a:t>
                      </a: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/งานเวชปฏิบัติ รพช./รพ.ค่ายฯ/</a:t>
                      </a:r>
                      <a:r>
                        <a:rPr lang="th-TH" sz="18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สนพ.</a:t>
                      </a:r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52257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2.</a:t>
                      </a:r>
                      <a:r>
                        <a:rPr lang="th-TH" sz="1800" b="1" kern="1200" dirty="0" smtClean="0"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โครงการประชุม</a:t>
                      </a:r>
                      <a:r>
                        <a:rPr lang="th-TH" sz="1800" b="1" kern="1200" dirty="0" smtClean="0"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พัฒนาศักยภาพบุคลากรซึ่งรับผิดชอบงานคลินิก</a:t>
                      </a:r>
                      <a:r>
                        <a:rPr lang="th-TH" sz="1800" b="1" kern="1200" dirty="0" smtClean="0"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ผู้สูงอายุ+</a:t>
                      </a:r>
                      <a:r>
                        <a:rPr lang="th-TH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พัฒนากรรมการประเมินคลินิกฯ (</a:t>
                      </a:r>
                      <a:r>
                        <a:rPr lang="th-TH" sz="1800" b="1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ครูก.</a:t>
                      </a:r>
                      <a:r>
                        <a:rPr lang="th-TH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)</a:t>
                      </a:r>
                      <a:endParaRPr lang="en-US" sz="1800" dirty="0">
                        <a:solidFill>
                          <a:srgbClr val="FF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เพื่อพัฒนาบุคลากรซึ่งรับผิดชอบงานคลินิก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ผู้สูงอายุ สามารถ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พัฒนาคลินิกฯ ผ่านเกณฑ์มาตรฐาน </a:t>
                      </a:r>
                      <a:r>
                        <a:rPr lang="th-TH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และผส.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ได้รับการดูแลอย่างต่อเนื่อง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ม.ค.</a:t>
                      </a:r>
                      <a:r>
                        <a:rPr lang="en-US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2562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rgbClr val="861278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เขตบริการสุขภาพที่ </a:t>
                      </a:r>
                      <a:r>
                        <a:rPr lang="en-US" sz="1800" b="1" dirty="0" smtClean="0">
                          <a:solidFill>
                            <a:srgbClr val="861278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11</a:t>
                      </a:r>
                      <a:r>
                        <a:rPr lang="th-TH" sz="1800" b="1" dirty="0" smtClean="0">
                          <a:solidFill>
                            <a:srgbClr val="861278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                    </a:t>
                      </a: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สสจ.ชุมพร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27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3.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ติดตามและประเมินผลการดำเนินงานคลินิกผู้สูงอายุ</a:t>
                      </a:r>
                      <a:endParaRPr lang="en-US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เพื่อเสริมพลังในการดำเนินงาน</a:t>
                      </a:r>
                      <a:r>
                        <a:rPr lang="th-TH" sz="1800" b="1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คลินิกผู้สูงอายุ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มิ.ย.-ส.ค.</a:t>
                      </a:r>
                      <a:r>
                        <a:rPr lang="en-US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62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ทัพ</a:t>
                      </a: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หลวง+คณะกรรมการ ครู ก.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6248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4.</a:t>
                      </a:r>
                      <a:r>
                        <a:rPr lang="th-TH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โครงการประชุมเชิงปฏิบัติการพัฒนาศักยภาพในการบริหารจัดการของประธาน</a:t>
                      </a:r>
                      <a:r>
                        <a:rPr lang="th-TH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ชมรม</a:t>
                      </a:r>
                      <a:r>
                        <a:rPr lang="th-TH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ผู้สูงอายุจังหวัดชุมพร</a:t>
                      </a:r>
                      <a:endParaRPr lang="en-US" sz="12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เพื่อให้สามารถผลักดันการดำเนินงานชมรมผู้สูงอายุคุณภาพผ่านเกณฑ์มาตรฐานเพิ่มมากขึ้น</a:t>
                      </a:r>
                      <a:endParaRPr lang="en-US" sz="1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25</a:t>
                      </a:r>
                      <a:r>
                        <a:rPr lang="th-TH" sz="18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พ.ย.</a:t>
                      </a:r>
                      <a:r>
                        <a:rPr lang="en-US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2562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สสจ.ชุมพร/</a:t>
                      </a:r>
                      <a:r>
                        <a:rPr lang="th-TH" sz="1800" b="1" dirty="0" smtClean="0">
                          <a:solidFill>
                            <a:srgbClr val="00B05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สาขาสมาคมฯ</a:t>
                      </a: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/</a:t>
                      </a:r>
                      <a:r>
                        <a:rPr lang="th-TH" sz="1800" b="1" dirty="0" err="1" smtClean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พมจ.</a:t>
                      </a:r>
                      <a:r>
                        <a:rPr lang="th-TH" sz="1800" b="1" dirty="0" smtClean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ชุมพร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7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5.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ประเมินชมรมผู้สูงอายุคุณภาพตามเกณฑ์กรมอนามัย </a:t>
                      </a:r>
                      <a:endParaRPr lang="en-US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เพื่อการดูแลผู้สูงอายุกลุ่มติดสังคมให้เป็น</a:t>
                      </a:r>
                      <a:r>
                        <a:rPr lang="th-TH" sz="18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Active Ageing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ม.ค.</a:t>
                      </a:r>
                      <a:r>
                        <a:rPr lang="en-US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 </a:t>
                      </a: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มี.ค.</a:t>
                      </a:r>
                      <a:r>
                        <a:rPr lang="en-US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63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รพ.สต.</a:t>
                      </a: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/</a:t>
                      </a:r>
                      <a:r>
                        <a:rPr lang="th-TH" sz="1800" b="1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รพช.</a:t>
                      </a: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/สสอ./สสจ.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65225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6.</a:t>
                      </a: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โครงการประชุม</a:t>
                      </a:r>
                      <a:r>
                        <a:rPr lang="th-TH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เชิงปฏิบัติการพัฒนาศักยภาพผู้จัดการดูแลผู้สูงอายุในการบริหารจัดการข้อมูลผู้สูงอายุระยะพึ่งพิง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FDEB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เพื่อชี้แจง</a:t>
                      </a:r>
                      <a:r>
                        <a:rPr lang="th-TH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ผู้จัดการดูแลผู้สูงอายุทุกระดับและผู้รับผิดชอบงานข้อมูล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LTC </a:t>
                      </a:r>
                      <a:r>
                        <a:rPr lang="th-TH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ของ อปท.ในการบันทึกโปรแกรม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LTC </a:t>
                      </a:r>
                      <a:r>
                        <a:rPr lang="th-TH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/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3C</a:t>
                      </a:r>
                      <a:endParaRPr lang="en-US" sz="12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FDEB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ม.ค.</a:t>
                      </a:r>
                      <a:r>
                        <a:rPr lang="en-US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2563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FDEB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สสจ./</a:t>
                      </a:r>
                      <a:r>
                        <a:rPr lang="th-TH" sz="1800" b="1" dirty="0" smtClean="0">
                          <a:solidFill>
                            <a:srgbClr val="7030A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อปท./</a:t>
                      </a:r>
                      <a:r>
                        <a:rPr lang="th-TH" sz="1800" b="1" dirty="0" smtClean="0">
                          <a:solidFill>
                            <a:srgbClr val="00B0F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สปสช.</a:t>
                      </a:r>
                      <a:endParaRPr lang="en-US" sz="1800" b="1" dirty="0">
                        <a:solidFill>
                          <a:srgbClr val="00B0F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FDEBD9"/>
                    </a:solidFill>
                  </a:tcPr>
                </a:tc>
              </a:tr>
              <a:tr h="6522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7.</a:t>
                      </a:r>
                      <a:r>
                        <a:rPr lang="th-TH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ประเมินตำบล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LTC </a:t>
                      </a:r>
                      <a:r>
                        <a:rPr lang="th-TH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ระดับอำเภอ/สสจ.</a:t>
                      </a:r>
                      <a:endParaRPr lang="en-US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เพื่อติดตาม</a:t>
                      </a: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การ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จัดทำแผนการดูแลรายบุคคล(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Care Plan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) และ</a:t>
                      </a:r>
                      <a:r>
                        <a:rPr lang="th-TH" sz="1800" b="1" dirty="0" smtClean="0">
                          <a:latin typeface="TH SarabunPSK" pitchFamily="34" charset="-34"/>
                          <a:ea typeface="Tahoma" pitchFamily="34" charset="0"/>
                          <a:cs typeface="TH SarabunPSK" pitchFamily="34" charset="-34"/>
                        </a:rPr>
                        <a:t>ตำบลที่มีระบบการส่งเสริมสุขภาพดูแลผู้สูงอายุระยะยาวผ่านเกณฑ์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ก.พ.-มี.ค.</a:t>
                      </a:r>
                      <a:r>
                        <a:rPr lang="en-US" sz="18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2563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รพ.สต.</a:t>
                      </a: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/</a:t>
                      </a:r>
                      <a:r>
                        <a:rPr lang="en-US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CMU/</a:t>
                      </a:r>
                      <a:r>
                        <a:rPr lang="th-TH" sz="1800" b="1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รพช.</a:t>
                      </a: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/</a:t>
                      </a:r>
                      <a:r>
                        <a:rPr lang="th-TH" sz="1800" b="1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สสอ.</a:t>
                      </a: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/สสจ.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652257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8.</a:t>
                      </a:r>
                      <a:r>
                        <a:rPr lang="th-TH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โครงการเชิด</a:t>
                      </a:r>
                      <a:r>
                        <a:rPr lang="th-TH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ชูเกียรติบุคคลและองค์กรต้นแบบด้านการส่งเสริมสุขภาพและดูแลผู้สูงอายุ </a:t>
                      </a:r>
                      <a:endParaRPr lang="en-US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เพื่อคัดเลือก</a:t>
                      </a:r>
                      <a:r>
                        <a:rPr lang="th-TH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บุคคลและองค์กรต้นแบบด้านส่งเสริมสุขภาพผู้สูงอายุระดับอำเภอและจังหวัด ส่งคัดเลือกในระดับเขต 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มี.ค.</a:t>
                      </a:r>
                      <a:r>
                        <a:rPr lang="en-US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</a:t>
                      </a: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พ.ค.</a:t>
                      </a:r>
                      <a:r>
                        <a:rPr lang="en-US" sz="18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2563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รพสต./</a:t>
                      </a:r>
                      <a:r>
                        <a:rPr lang="th-TH" sz="1800" b="1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สสอ.</a:t>
                      </a: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/</a:t>
                      </a:r>
                      <a:r>
                        <a:rPr lang="th-TH" sz="1800" b="1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รพช.</a:t>
                      </a: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/</a:t>
                      </a:r>
                      <a:r>
                        <a:rPr lang="th-TH" sz="1800" b="1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สสจ.</a:t>
                      </a: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/</a:t>
                      </a:r>
                      <a:r>
                        <a:rPr lang="th-TH" sz="1800" b="1" dirty="0" smtClean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พมจ.</a:t>
                      </a: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/</a:t>
                      </a:r>
                      <a:r>
                        <a:rPr lang="th-TH" sz="1800" b="1" dirty="0" smtClean="0">
                          <a:solidFill>
                            <a:srgbClr val="00B05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สาขาสมาคมฯ/</a:t>
                      </a:r>
                      <a:r>
                        <a:rPr lang="th-TH" sz="1800" b="1" dirty="0" smtClean="0">
                          <a:solidFill>
                            <a:srgbClr val="7030A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อปท.</a:t>
                      </a:r>
                      <a:endParaRPr lang="en-US" sz="1800" b="1" dirty="0">
                        <a:solidFill>
                          <a:srgbClr val="7030A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52257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9.</a:t>
                      </a:r>
                      <a:r>
                        <a:rPr lang="th-TH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โครงการการ</a:t>
                      </a:r>
                      <a:r>
                        <a:rPr lang="th-TH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พัฒนาศักยภาพจิตอาสาในการดูแลผู้ป่วยและผู้สูงอายุระยะสุดท้ายจังหวัดชุมพร รุ่นที่2</a:t>
                      </a:r>
                      <a:endParaRPr lang="en-US" sz="1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เพื่อให้</a:t>
                      </a:r>
                      <a:r>
                        <a:rPr lang="th-TH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ผู้ป่วยและผู้สูงอายุระยะสุดท้ายได้รับการดูแลที่สอดคล้องกับปัญหาและความต้องการอย่างเหมาะสมจากจิตอาสาที่ผ่านการอบรมฯ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ก.ค.</a:t>
                      </a:r>
                      <a:r>
                        <a:rPr lang="en-US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</a:t>
                      </a: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ส.ค.</a:t>
                      </a:r>
                      <a:r>
                        <a:rPr lang="en-US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2563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สสจ.</a:t>
                      </a: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/</a:t>
                      </a:r>
                      <a:r>
                        <a:rPr lang="th-TH" sz="1800" b="1" dirty="0" smtClean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กองทุนสวัสดิการสังคม </a:t>
                      </a:r>
                      <a:r>
                        <a:rPr lang="th-TH" sz="1800" b="1" dirty="0" err="1" smtClean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พมจ.</a:t>
                      </a:r>
                      <a:r>
                        <a:rPr lang="th-TH" sz="1800" b="1" dirty="0" smtClean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ชุมพร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652257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10.</a:t>
                      </a:r>
                      <a:r>
                        <a:rPr lang="th-TH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โครงการประชุม</a:t>
                      </a:r>
                      <a:r>
                        <a:rPr lang="th-TH" sz="1800" b="1" kern="1200" dirty="0" smtClean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เชิงปฏิบัติการพัฒนาศักยภาพผู้ดูแลผู้สูงอายุสมองเสื่อมที่มีปัญหาพฤติกรรมและจิตใจ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F6F8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เพื่อให้ผู้สูงอายุที่มีปัญหาด้านพฤติกรรมและจิตใจได้รับการดูแลที่ถูกต้องและมีประสิทธิภาพจากผู้ดูแลผู้สูงอายุที่มีความรู้ เข้าใจและมีทักษะ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F6F8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มี.ค.</a:t>
                      </a:r>
                      <a:r>
                        <a:rPr lang="en-US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63</a:t>
                      </a:r>
                    </a:p>
                    <a:p>
                      <a:endParaRPr lang="en-US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F6F8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สสจ.</a:t>
                      </a:r>
                      <a:r>
                        <a:rPr lang="th-TH" sz="1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/</a:t>
                      </a:r>
                      <a:r>
                        <a:rPr lang="th-TH" sz="1800" b="1" dirty="0" smtClean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กองทุนสวัสดิการสังคม </a:t>
                      </a:r>
                    </a:p>
                    <a:p>
                      <a:pPr algn="ctr"/>
                      <a:r>
                        <a:rPr lang="th-TH" sz="1800" b="1" dirty="0" err="1" smtClean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พมจ.</a:t>
                      </a:r>
                      <a:r>
                        <a:rPr lang="th-TH" sz="1800" b="1" dirty="0" smtClean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ชุมพร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F6F8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5768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956</Words>
  <Application>Microsoft Office PowerPoint</Application>
  <PresentationFormat>กำหนดเอง</PresentationFormat>
  <Paragraphs>112</Paragraphs>
  <Slides>2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</vt:i4>
      </vt:variant>
    </vt:vector>
  </HeadingPairs>
  <TitlesOfParts>
    <vt:vector size="3" baseType="lpstr">
      <vt:lpstr>Office Theme</vt:lpstr>
      <vt:lpstr>ภาพนิ่ง 1</vt:lpstr>
      <vt:lpstr>ภาพนิ่ง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ส่งเสริม</cp:lastModifiedBy>
  <cp:revision>101</cp:revision>
  <dcterms:created xsi:type="dcterms:W3CDTF">2019-09-12T07:18:17Z</dcterms:created>
  <dcterms:modified xsi:type="dcterms:W3CDTF">2019-11-11T03:42:16Z</dcterms:modified>
</cp:coreProperties>
</file>