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9" r:id="rId3"/>
    <p:sldId id="260" r:id="rId4"/>
  </p:sldIdLst>
  <p:sldSz cx="6858000" cy="9906000" type="A4"/>
  <p:notesSz cx="6950075" cy="9236075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558ED5"/>
    <a:srgbClr val="D7E4BD"/>
    <a:srgbClr val="FCF525"/>
    <a:srgbClr val="FA28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74" y="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936769" y="0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0DD75C37-BAC4-46FF-B7B2-6FED78449E37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693738"/>
            <a:ext cx="23939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936769" y="8772669"/>
            <a:ext cx="3011699" cy="461804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5CCB0DA4-5439-4E61-BDF7-C745B4D00B5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24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0DA4-5439-4E61-BDF7-C745B4D00B5C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374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5B6E-E811-4EF8-8069-D4687E090E68}" type="datetimeFigureOut">
              <a:rPr lang="th-TH" smtClean="0"/>
              <a:pPr/>
              <a:t>04/05/62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6A43C-D247-43FE-B7FC-D62A5AF727D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24870" y="7044652"/>
            <a:ext cx="3286124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40144" y="7044652"/>
            <a:ext cx="3428308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744" y="7473280"/>
            <a:ext cx="3266249" cy="2376264"/>
          </a:xfrm>
          <a:prstGeom prst="rect">
            <a:avLst/>
          </a:prstGeom>
          <a:solidFill>
            <a:srgbClr val="D7E4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340144" y="7473280"/>
            <a:ext cx="3428308" cy="2376264"/>
          </a:xfrm>
          <a:prstGeom prst="rect">
            <a:avLst/>
          </a:prstGeom>
          <a:solidFill>
            <a:srgbClr val="D7E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160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44746" y="7529606"/>
            <a:ext cx="326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40144" y="7529606"/>
            <a:ext cx="3266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E18A-DBCC-4613-B844-B164C0301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" y="2547314"/>
            <a:ext cx="6723706" cy="4441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สี่เหลี่ยมมุมมน 12">
            <a:extLst>
              <a:ext uri="{FF2B5EF4-FFF2-40B4-BE49-F238E27FC236}">
                <a16:creationId xmlns:a16="http://schemas.microsoft.com/office/drawing/2014/main" id="{42F467E0-FDDA-49BA-B0F6-263E166280FF}"/>
              </a:ext>
            </a:extLst>
          </p:cNvPr>
          <p:cNvSpPr/>
          <p:nvPr/>
        </p:nvSpPr>
        <p:spPr>
          <a:xfrm>
            <a:off x="70868" y="2375064"/>
            <a:ext cx="6716264" cy="7364282"/>
          </a:xfrm>
          <a:prstGeom prst="roundRect">
            <a:avLst>
              <a:gd name="adj" fmla="val 2749"/>
            </a:avLst>
          </a:prstGeom>
          <a:solidFill>
            <a:schemeClr val="tx1">
              <a:alpha val="70000"/>
            </a:schemeClr>
          </a:solidFill>
          <a:ln w="38100"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สี่เหลี่ยมมุมมน 12">
            <a:extLst>
              <a:ext uri="{FF2B5EF4-FFF2-40B4-BE49-F238E27FC236}">
                <a16:creationId xmlns:a16="http://schemas.microsoft.com/office/drawing/2014/main" id="{5F4848EB-0853-485A-88CB-76EC2DFF558F}"/>
              </a:ext>
            </a:extLst>
          </p:cNvPr>
          <p:cNvSpPr/>
          <p:nvPr/>
        </p:nvSpPr>
        <p:spPr>
          <a:xfrm>
            <a:off x="137667" y="3393208"/>
            <a:ext cx="3154060" cy="914549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9" name="สี่เหลี่ยมมุมมน 12">
            <a:extLst>
              <a:ext uri="{FF2B5EF4-FFF2-40B4-BE49-F238E27FC236}">
                <a16:creationId xmlns:a16="http://schemas.microsoft.com/office/drawing/2014/main" id="{D312AB3E-11B8-4107-A593-05DAB49C8351}"/>
              </a:ext>
            </a:extLst>
          </p:cNvPr>
          <p:cNvSpPr/>
          <p:nvPr/>
        </p:nvSpPr>
        <p:spPr>
          <a:xfrm>
            <a:off x="134352" y="4840224"/>
            <a:ext cx="3174226" cy="2887000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8" name="สี่เหลี่ยมมุมมน 12">
            <a:extLst>
              <a:ext uri="{FF2B5EF4-FFF2-40B4-BE49-F238E27FC236}">
                <a16:creationId xmlns:a16="http://schemas.microsoft.com/office/drawing/2014/main" id="{7DF7FDDD-2007-4D99-AAD1-91E04961D23E}"/>
              </a:ext>
            </a:extLst>
          </p:cNvPr>
          <p:cNvSpPr/>
          <p:nvPr/>
        </p:nvSpPr>
        <p:spPr>
          <a:xfrm>
            <a:off x="3385652" y="3392547"/>
            <a:ext cx="3297244" cy="914640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7" name="สี่เหลี่ยมมุมมน 12">
            <a:extLst>
              <a:ext uri="{FF2B5EF4-FFF2-40B4-BE49-F238E27FC236}">
                <a16:creationId xmlns:a16="http://schemas.microsoft.com/office/drawing/2014/main" id="{8FC93196-0D13-4285-8B8A-A72CA9ECF2C4}"/>
              </a:ext>
            </a:extLst>
          </p:cNvPr>
          <p:cNvSpPr/>
          <p:nvPr/>
        </p:nvSpPr>
        <p:spPr>
          <a:xfrm>
            <a:off x="3395987" y="4817219"/>
            <a:ext cx="3297244" cy="1132035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6" name="สี่เหลี่ยมมุมมน 12">
            <a:extLst>
              <a:ext uri="{FF2B5EF4-FFF2-40B4-BE49-F238E27FC236}">
                <a16:creationId xmlns:a16="http://schemas.microsoft.com/office/drawing/2014/main" id="{30E1B863-5BA7-43E3-8157-42325856A789}"/>
              </a:ext>
            </a:extLst>
          </p:cNvPr>
          <p:cNvSpPr/>
          <p:nvPr/>
        </p:nvSpPr>
        <p:spPr>
          <a:xfrm>
            <a:off x="3402010" y="6455478"/>
            <a:ext cx="3297244" cy="878771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5" name="สี่เหลี่ยมมุมมน 12">
            <a:extLst>
              <a:ext uri="{FF2B5EF4-FFF2-40B4-BE49-F238E27FC236}">
                <a16:creationId xmlns:a16="http://schemas.microsoft.com/office/drawing/2014/main" id="{1F8BCA6F-79B1-4CA9-A9C1-4E6AB855C15B}"/>
              </a:ext>
            </a:extLst>
          </p:cNvPr>
          <p:cNvSpPr/>
          <p:nvPr/>
        </p:nvSpPr>
        <p:spPr>
          <a:xfrm>
            <a:off x="3389965" y="7839630"/>
            <a:ext cx="3309289" cy="1781697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4" name="สี่เหลี่ยมมุมมน 12">
            <a:extLst>
              <a:ext uri="{FF2B5EF4-FFF2-40B4-BE49-F238E27FC236}">
                <a16:creationId xmlns:a16="http://schemas.microsoft.com/office/drawing/2014/main" id="{6F258CE8-0494-496E-8731-F4C5B2A9AC8F}"/>
              </a:ext>
            </a:extLst>
          </p:cNvPr>
          <p:cNvSpPr/>
          <p:nvPr/>
        </p:nvSpPr>
        <p:spPr>
          <a:xfrm>
            <a:off x="129428" y="8241270"/>
            <a:ext cx="3162299" cy="897772"/>
          </a:xfrm>
          <a:prstGeom prst="roundRect">
            <a:avLst>
              <a:gd name="adj" fmla="val 33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146277" y="4358222"/>
            <a:ext cx="3162301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ตรวจโรคและรักษา (ไม่รวมนำส่งโรงพยาบาล)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385068" y="4355556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นำส่งโรงพยาบาล (ระบุโรงพยาบาล)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90744" y="4811234"/>
            <a:ext cx="18260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ระบบทางเดินหายใจ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ระบบผิวหนัง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ระบบทางเดินอาหาร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ระบบกล้ามเนื้อและกระดูก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 หู คอ จมูก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 / เวียน ศีรษะ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ไข้ เจ็บคอ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ปวดท้อง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ท้องเสีย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ปวดหลัง ปวดขา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แพ้ ผื่นคัน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เหนื่อย อ่อนเพลีย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(รวมปรึกษาสุขภาพ)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385068" y="4784184"/>
            <a:ext cx="1661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สี่เหลี่ยมมุมมน 10">
            <a:extLst>
              <a:ext uri="{FF2B5EF4-FFF2-40B4-BE49-F238E27FC236}">
                <a16:creationId xmlns:a16="http://schemas.microsoft.com/office/drawing/2014/main" id="{3A92664B-EB28-4C88-B4EE-5275914B0679}"/>
              </a:ext>
            </a:extLst>
          </p:cNvPr>
          <p:cNvSpPr/>
          <p:nvPr/>
        </p:nvSpPr>
        <p:spPr>
          <a:xfrm>
            <a:off x="129429" y="2936706"/>
            <a:ext cx="3162301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อาการที่พบ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สี่เหลี่ยมมุมมน 8">
            <a:extLst>
              <a:ext uri="{FF2B5EF4-FFF2-40B4-BE49-F238E27FC236}">
                <a16:creationId xmlns:a16="http://schemas.microsoft.com/office/drawing/2014/main" id="{73278EEA-57A7-428F-AB87-2AE543DAE599}"/>
              </a:ext>
            </a:extLst>
          </p:cNvPr>
          <p:cNvSpPr/>
          <p:nvPr/>
        </p:nvSpPr>
        <p:spPr>
          <a:xfrm>
            <a:off x="3369294" y="2936706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ให้การปฐมพยาบาล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70984-E80A-47E6-AF64-ACF41E0F51C6}"/>
              </a:ext>
            </a:extLst>
          </p:cNvPr>
          <p:cNvSpPr txBox="1"/>
          <p:nvPr/>
        </p:nvSpPr>
        <p:spPr>
          <a:xfrm>
            <a:off x="90742" y="3353142"/>
            <a:ext cx="1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เป็นลม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ตะคริว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อุบัติเหตุ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หมดแรง / ป่วย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A4C23D-62DB-47B8-8B37-029643F7B30E}"/>
              </a:ext>
            </a:extLst>
          </p:cNvPr>
          <p:cNvSpPr txBox="1"/>
          <p:nvPr/>
        </p:nvSpPr>
        <p:spPr>
          <a:xfrm>
            <a:off x="3369294" y="3365385"/>
            <a:ext cx="2287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แจกยาดม / แอมโมเนีย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ทำแผล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จ่ายยา (เช่นยาแก้ปวด)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บริการอื่นๆ (เช่นวัด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BP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ตรวจ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DTX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สี่เหลี่ยมมุมมน 8">
            <a:extLst>
              <a:ext uri="{FF2B5EF4-FFF2-40B4-BE49-F238E27FC236}">
                <a16:creationId xmlns:a16="http://schemas.microsoft.com/office/drawing/2014/main" id="{AED395E7-C150-4A9A-AE35-D21982B92AD3}"/>
              </a:ext>
            </a:extLst>
          </p:cNvPr>
          <p:cNvSpPr/>
          <p:nvPr/>
        </p:nvSpPr>
        <p:spPr>
          <a:xfrm>
            <a:off x="3385068" y="5984282"/>
            <a:ext cx="332996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ประเมินสุขภาพจิต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B0F2F-0375-4EB2-8E15-DFA8AC1FAAD8}"/>
              </a:ext>
            </a:extLst>
          </p:cNvPr>
          <p:cNvSpPr txBox="1"/>
          <p:nvPr/>
        </p:nvSpPr>
        <p:spPr>
          <a:xfrm>
            <a:off x="3385068" y="6400718"/>
            <a:ext cx="1661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มีประวัติป่วยจิตเวช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มีพฤติกรรมแปลกๆ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แต่งกายไม่เหมาะสม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อื่นๆ ระบุ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สี่เหลี่ยมมุมมน 8">
            <a:extLst>
              <a:ext uri="{FF2B5EF4-FFF2-40B4-BE49-F238E27FC236}">
                <a16:creationId xmlns:a16="http://schemas.microsoft.com/office/drawing/2014/main" id="{60D3C0B7-7DBC-4E97-AD2A-12C8281AFCA8}"/>
              </a:ext>
            </a:extLst>
          </p:cNvPr>
          <p:cNvSpPr/>
          <p:nvPr/>
        </p:nvSpPr>
        <p:spPr>
          <a:xfrm>
            <a:off x="146278" y="7776924"/>
            <a:ext cx="3162300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ทรัพยากรทางการแพทย์ (รถ)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5B326C-FA2B-4F56-9121-84F9B926307D}"/>
              </a:ext>
            </a:extLst>
          </p:cNvPr>
          <p:cNvSpPr txBox="1"/>
          <p:nvPr/>
        </p:nvSpPr>
        <p:spPr>
          <a:xfrm>
            <a:off x="113424" y="8246204"/>
            <a:ext cx="1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BLS</a:t>
            </a:r>
          </a:p>
        </p:txBody>
      </p:sp>
      <p:sp>
        <p:nvSpPr>
          <p:cNvPr id="29" name="สี่เหลี่ยมมุมมน 8">
            <a:extLst>
              <a:ext uri="{FF2B5EF4-FFF2-40B4-BE49-F238E27FC236}">
                <a16:creationId xmlns:a16="http://schemas.microsoft.com/office/drawing/2014/main" id="{BEF18B9B-A6DF-4399-9A8D-D2DC54EC6399}"/>
              </a:ext>
            </a:extLst>
          </p:cNvPr>
          <p:cNvSpPr/>
          <p:nvPr/>
        </p:nvSpPr>
        <p:spPr>
          <a:xfrm>
            <a:off x="3389259" y="7389010"/>
            <a:ext cx="3325889" cy="4164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dirty="0">
                <a:solidFill>
                  <a:schemeClr val="bg1"/>
                </a:solidFill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rPr>
              <a:t>ทรัพยากรทางการแพทย์ (บุคลากร)</a:t>
            </a:r>
            <a:endParaRPr lang="en-US" sz="1800" b="1" dirty="0">
              <a:solidFill>
                <a:schemeClr val="bg1"/>
              </a:solidFill>
              <a:latin typeface="Angsana New" panose="02020603050405020304" pitchFamily="18" charset="-34"/>
              <a:ea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B445A-7098-4849-9FF7-68C2250D6E44}"/>
              </a:ext>
            </a:extLst>
          </p:cNvPr>
          <p:cNvSpPr txBox="1"/>
          <p:nvPr/>
        </p:nvSpPr>
        <p:spPr>
          <a:xfrm>
            <a:off x="3389260" y="7805446"/>
            <a:ext cx="1657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แพทย์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MCATT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พยาบาล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จนท. </a:t>
            </a: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MCATT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EMT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รพ.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EMT </a:t>
            </a: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มูลนิธี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จนท. อื่นๆ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จิตอาสา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2" name="สี่เหลี่ยมมุมมน 12">
            <a:extLst>
              <a:ext uri="{FF2B5EF4-FFF2-40B4-BE49-F238E27FC236}">
                <a16:creationId xmlns:a16="http://schemas.microsoft.com/office/drawing/2014/main" id="{DFD3B232-B783-45A9-B8C0-F0ACA2381A25}"/>
              </a:ext>
            </a:extLst>
          </p:cNvPr>
          <p:cNvSpPr/>
          <p:nvPr/>
        </p:nvSpPr>
        <p:spPr>
          <a:xfrm>
            <a:off x="149304" y="1280593"/>
            <a:ext cx="6549950" cy="10239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983DF-B3B5-4F9D-92E8-8EA87127665F}"/>
              </a:ext>
            </a:extLst>
          </p:cNvPr>
          <p:cNvSpPr txBox="1"/>
          <p:nvPr/>
        </p:nvSpPr>
        <p:spPr>
          <a:xfrm>
            <a:off x="230107" y="1377050"/>
            <a:ext cx="638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สำนักงานสาธารณสุขจังหวัดชุมพรโดย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นพ.จิรชาติ เรืองวัชรินทร์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   เพื่อให้บริการทางด้านการแพทย์และสาธารณสุข ทั้งนี้ในวันที่ 4 พฤษภาคม 2562 มีผลการดำเนินงานดังนี้ </a:t>
            </a: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3C9248-8535-4514-AEC6-1017508659B3}"/>
              </a:ext>
            </a:extLst>
          </p:cNvPr>
          <p:cNvSpPr txBox="1"/>
          <p:nvPr/>
        </p:nvSpPr>
        <p:spPr>
          <a:xfrm>
            <a:off x="1842744" y="3377528"/>
            <a:ext cx="1266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11F1F9-78DD-46F2-982C-7DC4E1A9C94B}"/>
              </a:ext>
            </a:extLst>
          </p:cNvPr>
          <p:cNvSpPr txBox="1"/>
          <p:nvPr/>
        </p:nvSpPr>
        <p:spPr>
          <a:xfrm>
            <a:off x="5733255" y="3345367"/>
            <a:ext cx="82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CA85BA-BC81-4C67-850D-BFB21549D93A}"/>
              </a:ext>
            </a:extLst>
          </p:cNvPr>
          <p:cNvSpPr txBox="1"/>
          <p:nvPr/>
        </p:nvSpPr>
        <p:spPr>
          <a:xfrm>
            <a:off x="1830480" y="4787947"/>
            <a:ext cx="12665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13C60-BD7C-4266-97BA-C541C6CD5304}"/>
              </a:ext>
            </a:extLst>
          </p:cNvPr>
          <p:cNvSpPr txBox="1"/>
          <p:nvPr/>
        </p:nvSpPr>
        <p:spPr>
          <a:xfrm>
            <a:off x="5733255" y="4779704"/>
            <a:ext cx="821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AE248-25D1-4962-B058-1F74FB5E8F4B}"/>
              </a:ext>
            </a:extLst>
          </p:cNvPr>
          <p:cNvSpPr txBox="1"/>
          <p:nvPr/>
        </p:nvSpPr>
        <p:spPr>
          <a:xfrm>
            <a:off x="5733256" y="6380142"/>
            <a:ext cx="79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ราย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8767C-B3DC-4DF9-85CC-0DA0A306E721}"/>
              </a:ext>
            </a:extLst>
          </p:cNvPr>
          <p:cNvSpPr txBox="1"/>
          <p:nvPr/>
        </p:nvSpPr>
        <p:spPr>
          <a:xfrm>
            <a:off x="5733254" y="7805446"/>
            <a:ext cx="792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คน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22EA1-0EE6-4656-9148-40F4E66E5324}"/>
              </a:ext>
            </a:extLst>
          </p:cNvPr>
          <p:cNvSpPr txBox="1"/>
          <p:nvPr/>
        </p:nvSpPr>
        <p:spPr>
          <a:xfrm>
            <a:off x="1826352" y="8224803"/>
            <a:ext cx="126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คัน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คัน</a:t>
            </a:r>
            <a:endParaRPr lang="en-US" sz="14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" name="สี่เหลี่ยมมุมมน 12">
            <a:extLst>
              <a:ext uri="{FF2B5EF4-FFF2-40B4-BE49-F238E27FC236}">
                <a16:creationId xmlns:a16="http://schemas.microsoft.com/office/drawing/2014/main" id="{BA667E1F-8629-4A1F-B6B4-74115DE4518B}"/>
              </a:ext>
            </a:extLst>
          </p:cNvPr>
          <p:cNvSpPr/>
          <p:nvPr/>
        </p:nvSpPr>
        <p:spPr>
          <a:xfrm>
            <a:off x="129429" y="2457104"/>
            <a:ext cx="6569825" cy="434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3" name="สี่เหลี่ยมมุมมน 12">
            <a:extLst>
              <a:ext uri="{FF2B5EF4-FFF2-40B4-BE49-F238E27FC236}">
                <a16:creationId xmlns:a16="http://schemas.microsoft.com/office/drawing/2014/main" id="{389363DB-0CDB-4934-A09B-611FCE7A84A1}"/>
              </a:ext>
            </a:extLst>
          </p:cNvPr>
          <p:cNvSpPr/>
          <p:nvPr/>
        </p:nvSpPr>
        <p:spPr>
          <a:xfrm>
            <a:off x="154006" y="9186953"/>
            <a:ext cx="3130978" cy="4343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800" dirty="0">
              <a:solidFill>
                <a:schemeClr val="bg1"/>
              </a:solidFill>
            </a:endParaRPr>
          </a:p>
          <a:p>
            <a:r>
              <a:rPr lang="th-TH" sz="1800" dirty="0">
                <a:solidFill>
                  <a:schemeClr val="bg1"/>
                </a:solidFill>
              </a:rPr>
              <a:t>          </a:t>
            </a:r>
            <a:endParaRPr lang="th-TH" sz="18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9FD48-3B32-41F3-9875-5D0E51005C31}"/>
              </a:ext>
            </a:extLst>
          </p:cNvPr>
          <p:cNvSpPr txBox="1"/>
          <p:nvPr/>
        </p:nvSpPr>
        <p:spPr>
          <a:xfrm>
            <a:off x="411284" y="9234863"/>
            <a:ext cx="2616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</a:t>
            </a:r>
            <a:endParaRPr lang="en-US" sz="16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F365F-2210-4BC8-8CB3-D68BD83C8A66}"/>
              </a:ext>
            </a:extLst>
          </p:cNvPr>
          <p:cNvSpPr txBox="1"/>
          <p:nvPr/>
        </p:nvSpPr>
        <p:spPr>
          <a:xfrm>
            <a:off x="2417915" y="2505014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จำนวนผู้รับบริการ           คน/ครั้ง</a:t>
            </a:r>
            <a:endParaRPr lang="en-US" sz="16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8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ตรากระทรวงสาธารณสุขใหม่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52" y="166654"/>
            <a:ext cx="1071546" cy="1023910"/>
          </a:xfrm>
          <a:prstGeom prst="rect">
            <a:avLst/>
          </a:prstGeom>
        </p:spPr>
      </p:pic>
      <p:sp>
        <p:nvSpPr>
          <p:cNvPr id="15" name="ตัดมุมสี่เหลี่ยมด้านทแยงมุม 14"/>
          <p:cNvSpPr/>
          <p:nvPr/>
        </p:nvSpPr>
        <p:spPr>
          <a:xfrm>
            <a:off x="1357298" y="166654"/>
            <a:ext cx="5357850" cy="1000132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A2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SN Katreeya" pitchFamily="2" charset="-34"/>
                <a:cs typeface="+mj-cs"/>
              </a:rPr>
              <a:t>สำนักงานสาธารณสุขจังหวัดชุมพร</a:t>
            </a:r>
          </a:p>
          <a:p>
            <a:pPr algn="ctr"/>
            <a:r>
              <a:rPr lang="th-TH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+mj-cs"/>
              </a:rPr>
              <a:t>ตำบลท่าตะเภา อำเภอเมือง จังหวัดชุมพร โทร ๐ ๗๗ ๕๑๑ ๐๔๐</a:t>
            </a:r>
          </a:p>
        </p:txBody>
      </p:sp>
      <p:sp>
        <p:nvSpPr>
          <p:cNvPr id="13" name="สี่เหลี่ยมมุมมน 12"/>
          <p:cNvSpPr/>
          <p:nvPr/>
        </p:nvSpPr>
        <p:spPr>
          <a:xfrm>
            <a:off x="58377" y="1238224"/>
            <a:ext cx="6741246" cy="1269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BC9B-E66E-4F41-B765-FBC172051058}"/>
              </a:ext>
            </a:extLst>
          </p:cNvPr>
          <p:cNvSpPr txBox="1"/>
          <p:nvPr/>
        </p:nvSpPr>
        <p:spPr>
          <a:xfrm>
            <a:off x="58377" y="1334325"/>
            <a:ext cx="66567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วันที่ 4 พฤษภาคม 2562 สำนักงานสาธารณสุขจังหวัดชุมพรโดย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IC (Incident Command)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ได้เปิดศูนย์ปฏิบัติการฉุกเฉินด้านการแพทย์และสาธารณสุข </a:t>
            </a:r>
            <a:r>
              <a:rPr lang="en-US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(Public Health Emergency Operation Center : PHEOC) </a:t>
            </a:r>
            <a:r>
              <a:rPr lang="th-TH" sz="17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ในงานพระราชพิธีบรมราชาภิเษก ระดับจังหวัด เพื่อให้บริการทางด้านการแพทย์และสาธารณสุขและบริหารจัดการโครงการจิตอาสาเฉพาะกิจด้านการแพทย์ โดยให้นายแพทย์สาธารณสุขจังหวัดเป็นหัวหน้าทีมจิตอาสาเฉพาะกิจ</a:t>
            </a:r>
            <a:endParaRPr lang="en-US" sz="17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สี่เหลี่ยมมุมมน 12">
            <a:extLst>
              <a:ext uri="{FF2B5EF4-FFF2-40B4-BE49-F238E27FC236}">
                <a16:creationId xmlns:a16="http://schemas.microsoft.com/office/drawing/2014/main" id="{C24AA79A-93E8-44AE-9D91-3622976BC59B}"/>
              </a:ext>
            </a:extLst>
          </p:cNvPr>
          <p:cNvSpPr/>
          <p:nvPr/>
        </p:nvSpPr>
        <p:spPr>
          <a:xfrm>
            <a:off x="67147" y="7027363"/>
            <a:ext cx="3325821" cy="2386713"/>
          </a:xfrm>
          <a:prstGeom prst="roundRect">
            <a:avLst>
              <a:gd name="adj" fmla="val 597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สี่เหลี่ยมมุมมน 12">
            <a:extLst>
              <a:ext uri="{FF2B5EF4-FFF2-40B4-BE49-F238E27FC236}">
                <a16:creationId xmlns:a16="http://schemas.microsoft.com/office/drawing/2014/main" id="{B2329C6C-7E7C-46ED-8CD7-8DFD5F4F452A}"/>
              </a:ext>
            </a:extLst>
          </p:cNvPr>
          <p:cNvSpPr/>
          <p:nvPr/>
        </p:nvSpPr>
        <p:spPr>
          <a:xfrm>
            <a:off x="3451400" y="7038977"/>
            <a:ext cx="3333751" cy="2375099"/>
          </a:xfrm>
          <a:prstGeom prst="roundRect">
            <a:avLst>
              <a:gd name="adj" fmla="val 597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th-TH" sz="1600" dirty="0">
              <a:solidFill>
                <a:schemeClr val="bg1"/>
              </a:solidFill>
            </a:endParaRPr>
          </a:p>
          <a:p>
            <a:r>
              <a:rPr lang="th-TH" sz="1600" dirty="0">
                <a:solidFill>
                  <a:schemeClr val="bg1"/>
                </a:solidFill>
              </a:rPr>
              <a:t>          </a:t>
            </a:r>
            <a:endParaRPr lang="th-TH" sz="1600" b="1" dirty="0">
              <a:solidFill>
                <a:srgbClr val="0066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4315-2F86-4854-AE25-F90AE4704B4A}"/>
              </a:ext>
            </a:extLst>
          </p:cNvPr>
          <p:cNvSpPr txBox="1"/>
          <p:nvPr/>
        </p:nvSpPr>
        <p:spPr>
          <a:xfrm>
            <a:off x="67147" y="7094138"/>
            <a:ext cx="3191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สำนักงานสาธารณสุขจังหวัดชุมพรได้ดำเนินการ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ประชุมคณะกรรมการ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PHEOC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ระดับจังหวัด เพื่อเตรียมความพร้อมของโรงพยาบาลและศูนย์สั่งการ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จัดเตรียมเวชภัณฑ์ (พิมเสนน้ำ) เพื่อใช้ในงาน จำนวน 3000 ขวด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79C78-C325-47C2-8B9D-BFA9B7A0F657}"/>
              </a:ext>
            </a:extLst>
          </p:cNvPr>
          <p:cNvSpPr txBox="1"/>
          <p:nvPr/>
        </p:nvSpPr>
        <p:spPr>
          <a:xfrm>
            <a:off x="3451401" y="7094138"/>
            <a:ext cx="3177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เตรียมความพร้อมด้านยาและเวชภัณฑ์ เตรียมเตียงสำรอง </a:t>
            </a:r>
            <a:r>
              <a:rPr lang="en-US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fast track </a:t>
            </a: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เพื่อให้การดูแลผู้ป่วยฉุกเฉินโรคหลอดเลือดสมองและหัวใจ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เตรียมความพร้อมบุคลากรด้านการแพทย์และสาธารณสุข รวมทั้งทีมให้การดูแลด้านสุขภาพจิต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เตรียมความพร้อมการบริหารจัดการโครงการจิตอาสาเฉพาะกิจด้านการแพทย์</a:t>
            </a:r>
            <a:endParaRPr lang="en-US" sz="1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7DC796-B877-44A5-AB96-D0612BD6A5C7}"/>
              </a:ext>
            </a:extLst>
          </p:cNvPr>
          <p:cNvSpPr/>
          <p:nvPr/>
        </p:nvSpPr>
        <p:spPr>
          <a:xfrm>
            <a:off x="76813" y="9461500"/>
            <a:ext cx="6704374" cy="370755"/>
          </a:xfrm>
          <a:prstGeom prst="roundRect">
            <a:avLst/>
          </a:prstGeom>
          <a:solidFill>
            <a:srgbClr val="D7E4BD"/>
          </a:solidFill>
          <a:ln w="19050"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036DFDB-6F50-424A-82DA-FEC5662FF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552358"/>
            <a:ext cx="6667500" cy="40005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5401AC-E2FA-4AD5-874D-22A995F09D2B}"/>
              </a:ext>
            </a:extLst>
          </p:cNvPr>
          <p:cNvSpPr txBox="1"/>
          <p:nvPr/>
        </p:nvSpPr>
        <p:spPr>
          <a:xfrm>
            <a:off x="2172884" y="9477600"/>
            <a:ext cx="252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PHOC </a:t>
            </a:r>
            <a:r>
              <a:rPr lang="th-TH" sz="16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</a:t>
            </a:r>
            <a:endParaRPr lang="en-US" sz="16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58376" y="6609184"/>
            <a:ext cx="3325820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thaiDist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ระยะการเตรียมความพร้อม (</a:t>
            </a:r>
            <a:r>
              <a:rPr lang="en-US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Preparedness)</a:t>
            </a:r>
            <a:r>
              <a:rPr lang="en-US" sz="1800" b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 </a:t>
            </a:r>
          </a:p>
        </p:txBody>
      </p:sp>
      <p:sp>
        <p:nvSpPr>
          <p:cNvPr id="9" name="สี่เหลี่ยมมุมมน 8"/>
          <p:cNvSpPr/>
          <p:nvPr/>
        </p:nvSpPr>
        <p:spPr>
          <a:xfrm>
            <a:off x="3451401" y="6609184"/>
            <a:ext cx="3339452" cy="42862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1800" b="1" i="1" dirty="0">
                <a:solidFill>
                  <a:schemeClr val="bg1"/>
                </a:solidFill>
                <a:latin typeface="TH SarabunPSK" pitchFamily="34" charset="-34"/>
                <a:ea typeface="Angsana New" pitchFamily="18" charset="-34"/>
                <a:cs typeface="TH SarabunPSK" pitchFamily="34" charset="-34"/>
              </a:rPr>
              <a:t>การเตรียมความพร้อมด้านแพทย์และสาธารณสุข</a:t>
            </a:r>
            <a:endParaRPr lang="en-US" sz="1800" b="1" i="1" dirty="0">
              <a:solidFill>
                <a:schemeClr val="bg1"/>
              </a:solidFill>
              <a:latin typeface="TH SarabunPSK" pitchFamily="34" charset="-34"/>
              <a:ea typeface="Angsana New" pitchFamily="18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386634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664</Words>
  <Application>Microsoft Office PowerPoint</Application>
  <PresentationFormat>A4 Paper (210x297 mm)</PresentationFormat>
  <Paragraphs>162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DSN Katreeya</vt:lpstr>
      <vt:lpstr>TH SarabunPSK</vt:lpstr>
      <vt:lpstr>ชุดรูปแบบของ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Duo</cp:lastModifiedBy>
  <cp:revision>275</cp:revision>
  <cp:lastPrinted>2019-05-02T07:32:03Z</cp:lastPrinted>
  <dcterms:created xsi:type="dcterms:W3CDTF">2019-02-04T01:06:29Z</dcterms:created>
  <dcterms:modified xsi:type="dcterms:W3CDTF">2019-05-04T05:11:24Z</dcterms:modified>
</cp:coreProperties>
</file>