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9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4088-08BE-4F74-9522-B2F5A25D6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F6D62-4A40-4209-B034-2F6B2CEF2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17CD0-3E2D-4761-87C1-20876041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263B-FC73-45E9-90A2-711D07596E5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8E612-72D9-4718-9EAC-C5E9734F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73023-E9D6-4600-807E-373C80AA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A33E-CE7F-42E0-B080-90C41E7B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5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A2EB-C535-46AC-9A73-60DA578D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B7365-D115-483D-930D-F950715FC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40171-C0A1-4D55-8A12-3A36E4BA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263B-FC73-45E9-90A2-711D07596E5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9B2C2-3BB0-4B79-A77C-A02F9896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C8BE0-F9A5-4674-B463-59D0C6D4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A33E-CE7F-42E0-B080-90C41E7B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6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D5783-0D01-4C07-869B-A623BD242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8AF5B-510D-48BC-906B-C30F7F3CC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BA52E-27F7-4F2A-9B59-B5D21583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263B-FC73-45E9-90A2-711D07596E5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F3A8F-3048-41C5-A444-53033459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8524E-7D85-4ED5-8C93-A7E1EF5D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A33E-CE7F-42E0-B080-90C41E7B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0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3528-53E7-4F0A-A606-97566F3E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BACD5-4F45-4011-A98B-18071E99F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B3FD6-3102-461A-A84B-CD9F86A7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263B-FC73-45E9-90A2-711D07596E5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9E640-E4FD-4C58-895F-2A776285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28356-BE58-4EBA-896C-B6D9976E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A33E-CE7F-42E0-B080-90C41E7B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5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1F0C-5B64-4287-98EC-4E12D7D6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D9602-1362-4A17-B8B8-CD1494F48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5F560-EF94-45A2-A777-03ECAA0C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263B-FC73-45E9-90A2-711D07596E5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4341F-77AA-4849-A064-8127B173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730CB-7B8F-4623-9F9A-70343D71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A33E-CE7F-42E0-B080-90C41E7B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9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C097-8E0D-43CC-AFFE-D34F9C227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D5428-5DE0-4931-967F-AC4672175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84FDC-FCF3-4A37-8AF1-1481A8A87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49298-D4AF-4587-A051-0D91FE35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263B-FC73-45E9-90A2-711D07596E5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C8E7C-065A-4D59-8C13-EAF51BD4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342CF-9537-45CE-941E-5DEECEC6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A33E-CE7F-42E0-B080-90C41E7B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6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1273-FAF2-4691-AAE1-798945F3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81C34-723F-45AB-B446-248439B9C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89509-B120-4BFD-A597-B5FED90FB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4DF10-651F-4983-97EB-C64E8A70E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00FC6-58D8-4F6D-A9DA-F680944FB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6E227-4300-49E2-BCFF-DF94A561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263B-FC73-45E9-90A2-711D07596E5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6FA260-DBDD-4872-956D-B2FB6AEE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0E6C1E-AFE8-4757-B418-C27AA0FE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A33E-CE7F-42E0-B080-90C41E7B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0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B2F8-15E5-44E4-964C-5A10D22C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8FD18-117B-4FA8-8D79-37F6CBEB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263B-FC73-45E9-90A2-711D07596E5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41198-7ADD-47F5-BCF2-CD4FC2242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9D626-DB1F-4553-BFF2-A67642F5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A33E-CE7F-42E0-B080-90C41E7B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9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F66B0-C91B-4417-86E6-CB4405C1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263B-FC73-45E9-90A2-711D07596E5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33624-5FF1-4A08-9B7C-0E67C845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EB7E8-811B-4050-84FA-DEC8ABAC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A33E-CE7F-42E0-B080-90C41E7B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4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45A8-A1E9-451B-9BFB-66213AFF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88812-22C2-4D95-8D17-7F12DA3E9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DC62B-7CBA-47FE-B37C-19D2CBBDF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EB020-073B-40E9-B7AE-31B3344BA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263B-FC73-45E9-90A2-711D07596E5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FB574-33E2-4E2F-B2E5-5C537A40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AC75A-0766-4880-A06E-90117F3E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A33E-CE7F-42E0-B080-90C41E7B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0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712C-3EAE-4F09-BBF4-3EF93C7C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67E3F5-0401-4DD2-BFEA-B23FE56E8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2359E-5415-4D0D-A5E5-D982E38EA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C9BE6-522B-4DBA-B6A2-33CBB49E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263B-FC73-45E9-90A2-711D07596E5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CBC85-5114-4F49-B5FF-7C3FE7BD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A481E-10EE-49B9-B697-40C55EA8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A33E-CE7F-42E0-B080-90C41E7B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3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F24E4D-E85A-4012-98DA-56989D192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4DAA8-131D-4E47-972F-1DDA9EAF9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02CA-AB35-46BE-AAFC-F250F8B60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263B-FC73-45E9-90A2-711D07596E5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0A7DE-6A3B-4100-B34A-EAAF8CD57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E6F7-518C-49D7-A219-ADDBC52FB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3A33E-CE7F-42E0-B080-90C41E7B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5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A41859-DE31-4487-931E-C7964FCCF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87" y="1444489"/>
            <a:ext cx="9246026" cy="504807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9927400-B7EF-4AAA-9B50-9DBDF51BF703}"/>
              </a:ext>
            </a:extLst>
          </p:cNvPr>
          <p:cNvSpPr txBox="1">
            <a:spLocks/>
          </p:cNvSpPr>
          <p:nvPr/>
        </p:nvSpPr>
        <p:spPr>
          <a:xfrm>
            <a:off x="4047" y="-102435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A22D8-9A61-40F8-BC43-319C87DEF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-13198"/>
            <a:ext cx="1010943" cy="10109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993B18-353B-4CCD-BD86-DF1DA113D344}"/>
              </a:ext>
            </a:extLst>
          </p:cNvPr>
          <p:cNvSpPr txBox="1"/>
          <p:nvPr/>
        </p:nvSpPr>
        <p:spPr>
          <a:xfrm>
            <a:off x="1327578" y="169108"/>
            <a:ext cx="4649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รายการตัวชี้วัด </a:t>
            </a:r>
            <a:r>
              <a:rPr lang="en-US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QOF </a:t>
            </a:r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เขต 11 ปี 2562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38573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49927400-B7EF-4AAA-9B50-9DBDF51BF703}"/>
              </a:ext>
            </a:extLst>
          </p:cNvPr>
          <p:cNvSpPr txBox="1">
            <a:spLocks/>
          </p:cNvSpPr>
          <p:nvPr/>
        </p:nvSpPr>
        <p:spPr>
          <a:xfrm>
            <a:off x="4047" y="-102435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A22D8-9A61-40F8-BC43-319C87DEF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-13198"/>
            <a:ext cx="1010943" cy="10109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993B18-353B-4CCD-BD86-DF1DA113D344}"/>
              </a:ext>
            </a:extLst>
          </p:cNvPr>
          <p:cNvSpPr txBox="1"/>
          <p:nvPr/>
        </p:nvSpPr>
        <p:spPr>
          <a:xfrm>
            <a:off x="1327578" y="169108"/>
            <a:ext cx="7978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QOF62_3.4 - </a:t>
            </a:r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ร้อยละเด็กวัยเรียน (ป.6) ฟันดีไม่มีผุ (</a:t>
            </a:r>
            <a:r>
              <a:rPr lang="en-US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cavity free)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D68A0-DBFB-4ACE-B338-28B649BAD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51" y="1784163"/>
            <a:ext cx="9116697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90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49927400-B7EF-4AAA-9B50-9DBDF51BF703}"/>
              </a:ext>
            </a:extLst>
          </p:cNvPr>
          <p:cNvSpPr txBox="1">
            <a:spLocks/>
          </p:cNvSpPr>
          <p:nvPr/>
        </p:nvSpPr>
        <p:spPr>
          <a:xfrm>
            <a:off x="4047" y="-102435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A22D8-9A61-40F8-BC43-319C87DEF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-13198"/>
            <a:ext cx="1010943" cy="10109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993B18-353B-4CCD-BD86-DF1DA113D344}"/>
              </a:ext>
            </a:extLst>
          </p:cNvPr>
          <p:cNvSpPr txBox="1"/>
          <p:nvPr/>
        </p:nvSpPr>
        <p:spPr>
          <a:xfrm>
            <a:off x="1327578" y="169108"/>
            <a:ext cx="9743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QOF62_4.1 - </a:t>
            </a:r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ร้อยละความครอบคลุมการคัดกรองดัชนีมวลกายในวัยทำงาน อายุ 30-44 ปี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AEEE74-5240-4C2F-948F-7660534D7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072" y="1722664"/>
            <a:ext cx="9173855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03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49927400-B7EF-4AAA-9B50-9DBDF51BF703}"/>
              </a:ext>
            </a:extLst>
          </p:cNvPr>
          <p:cNvSpPr txBox="1">
            <a:spLocks/>
          </p:cNvSpPr>
          <p:nvPr/>
        </p:nvSpPr>
        <p:spPr>
          <a:xfrm>
            <a:off x="4047" y="-102435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A22D8-9A61-40F8-BC43-319C87DEF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-13198"/>
            <a:ext cx="1010943" cy="10109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993B18-353B-4CCD-BD86-DF1DA113D344}"/>
              </a:ext>
            </a:extLst>
          </p:cNvPr>
          <p:cNvSpPr txBox="1"/>
          <p:nvPr/>
        </p:nvSpPr>
        <p:spPr>
          <a:xfrm>
            <a:off x="1327578" y="169108"/>
            <a:ext cx="8876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QOF62_4.2 - </a:t>
            </a:r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ร้อยละของวัยทำงาน อายุ 30-44 ปี มีค่าดัชนีมวลกายปกติ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06207C-238B-4AC9-9AC1-D97F582D4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598" y="1678145"/>
            <a:ext cx="9154803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5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49927400-B7EF-4AAA-9B50-9DBDF51BF703}"/>
              </a:ext>
            </a:extLst>
          </p:cNvPr>
          <p:cNvSpPr txBox="1">
            <a:spLocks/>
          </p:cNvSpPr>
          <p:nvPr/>
        </p:nvSpPr>
        <p:spPr>
          <a:xfrm>
            <a:off x="4047" y="-102435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A22D8-9A61-40F8-BC43-319C87DEF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-13198"/>
            <a:ext cx="1010943" cy="10109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993B18-353B-4CCD-BD86-DF1DA113D344}"/>
              </a:ext>
            </a:extLst>
          </p:cNvPr>
          <p:cNvSpPr txBox="1"/>
          <p:nvPr/>
        </p:nvSpPr>
        <p:spPr>
          <a:xfrm>
            <a:off x="1327578" y="169108"/>
            <a:ext cx="995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QOF62_1 - </a:t>
            </a:r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ร้อยละเด็กแรกเกิดน้ำหนักน้อยกว่า 2,500 กรัม (</a:t>
            </a:r>
            <a:r>
              <a:rPr lang="en-US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Low Birth Weight)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5D3C0-4703-4EF7-B687-8BF3951C9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44" y="1700924"/>
            <a:ext cx="11545911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2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49927400-B7EF-4AAA-9B50-9DBDF51BF703}"/>
              </a:ext>
            </a:extLst>
          </p:cNvPr>
          <p:cNvSpPr txBox="1">
            <a:spLocks/>
          </p:cNvSpPr>
          <p:nvPr/>
        </p:nvSpPr>
        <p:spPr>
          <a:xfrm>
            <a:off x="4047" y="-102435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A22D8-9A61-40F8-BC43-319C87DEF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-13198"/>
            <a:ext cx="1010943" cy="10109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993B18-353B-4CCD-BD86-DF1DA113D344}"/>
              </a:ext>
            </a:extLst>
          </p:cNvPr>
          <p:cNvSpPr txBox="1"/>
          <p:nvPr/>
        </p:nvSpPr>
        <p:spPr>
          <a:xfrm>
            <a:off x="1327578" y="169108"/>
            <a:ext cx="10568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QOF62_2.1 - </a:t>
            </a:r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ร้อยละความครอบคลุมการคัดกรองพัฒนาการ ในเด็กปฐมวัย (42 เดือน)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4DFDA6-6B46-45EA-BB7C-6D1243B7F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97" y="1661165"/>
            <a:ext cx="11507806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5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49927400-B7EF-4AAA-9B50-9DBDF51BF703}"/>
              </a:ext>
            </a:extLst>
          </p:cNvPr>
          <p:cNvSpPr txBox="1">
            <a:spLocks/>
          </p:cNvSpPr>
          <p:nvPr/>
        </p:nvSpPr>
        <p:spPr>
          <a:xfrm>
            <a:off x="4047" y="-102435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A22D8-9A61-40F8-BC43-319C87DEF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-13198"/>
            <a:ext cx="1010943" cy="10109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993B18-353B-4CCD-BD86-DF1DA113D344}"/>
              </a:ext>
            </a:extLst>
          </p:cNvPr>
          <p:cNvSpPr txBox="1"/>
          <p:nvPr/>
        </p:nvSpPr>
        <p:spPr>
          <a:xfrm>
            <a:off x="1327578" y="169108"/>
            <a:ext cx="1000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QOF62_2.2 - </a:t>
            </a:r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ร้อยละการตรวจพบสงสัยพัฒนาการล่าช้า ในเด็กปฐมวัย (42 เดือน)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97B5F5-0CF7-48CD-920E-7D34DB39B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2" y="1709413"/>
            <a:ext cx="9145276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5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49927400-B7EF-4AAA-9B50-9DBDF51BF703}"/>
              </a:ext>
            </a:extLst>
          </p:cNvPr>
          <p:cNvSpPr txBox="1">
            <a:spLocks/>
          </p:cNvSpPr>
          <p:nvPr/>
        </p:nvSpPr>
        <p:spPr>
          <a:xfrm>
            <a:off x="4047" y="-102435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A22D8-9A61-40F8-BC43-319C87DEF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-13198"/>
            <a:ext cx="1010943" cy="10109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993B18-353B-4CCD-BD86-DF1DA113D344}"/>
              </a:ext>
            </a:extLst>
          </p:cNvPr>
          <p:cNvSpPr txBox="1"/>
          <p:nvPr/>
        </p:nvSpPr>
        <p:spPr>
          <a:xfrm>
            <a:off x="1327578" y="169108"/>
            <a:ext cx="10488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QOF62_2.3 - </a:t>
            </a:r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ร้อยละความครอบคลุมของเด็กปฐมวัย (42 เดือน) ได้รับการชั่งน้ำหนัก วัดส่วนสูง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4321B0-6514-4C1C-A8B7-5947EDBB7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125" y="1745445"/>
            <a:ext cx="9135750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49927400-B7EF-4AAA-9B50-9DBDF51BF703}"/>
              </a:ext>
            </a:extLst>
          </p:cNvPr>
          <p:cNvSpPr txBox="1">
            <a:spLocks/>
          </p:cNvSpPr>
          <p:nvPr/>
        </p:nvSpPr>
        <p:spPr>
          <a:xfrm>
            <a:off x="4047" y="-102435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A22D8-9A61-40F8-BC43-319C87DEF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-13198"/>
            <a:ext cx="1010943" cy="10109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993B18-353B-4CCD-BD86-DF1DA113D344}"/>
              </a:ext>
            </a:extLst>
          </p:cNvPr>
          <p:cNvSpPr txBox="1"/>
          <p:nvPr/>
        </p:nvSpPr>
        <p:spPr>
          <a:xfrm>
            <a:off x="1327578" y="169108"/>
            <a:ext cx="7564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QOF62_2.4 - </a:t>
            </a:r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ร้อยละของเด็กปฐมวัย (42 เดือน) สูงดีสมส่วน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F75D3B-C1F2-46C8-A557-FF7489E63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51" y="1687672"/>
            <a:ext cx="9116697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1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49927400-B7EF-4AAA-9B50-9DBDF51BF703}"/>
              </a:ext>
            </a:extLst>
          </p:cNvPr>
          <p:cNvSpPr txBox="1">
            <a:spLocks/>
          </p:cNvSpPr>
          <p:nvPr/>
        </p:nvSpPr>
        <p:spPr>
          <a:xfrm>
            <a:off x="4047" y="-102435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A22D8-9A61-40F8-BC43-319C87DEF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-13198"/>
            <a:ext cx="1010943" cy="10109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993B18-353B-4CCD-BD86-DF1DA113D344}"/>
              </a:ext>
            </a:extLst>
          </p:cNvPr>
          <p:cNvSpPr txBox="1"/>
          <p:nvPr/>
        </p:nvSpPr>
        <p:spPr>
          <a:xfrm>
            <a:off x="1327578" y="169108"/>
            <a:ext cx="10031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QOF62_3.1 - </a:t>
            </a:r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ร้อยละความครอบคลุมของเด็กวัยเรียน (ป.6) ได้รับการชั่งน้ำหนัก วัดส่วนสูง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CB56F0-0F23-4A45-8B27-C05BFC6DB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2" y="1700922"/>
            <a:ext cx="9145276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1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49927400-B7EF-4AAA-9B50-9DBDF51BF703}"/>
              </a:ext>
            </a:extLst>
          </p:cNvPr>
          <p:cNvSpPr txBox="1">
            <a:spLocks/>
          </p:cNvSpPr>
          <p:nvPr/>
        </p:nvSpPr>
        <p:spPr>
          <a:xfrm>
            <a:off x="4047" y="-102435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A22D8-9A61-40F8-BC43-319C87DEF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-13198"/>
            <a:ext cx="1010943" cy="10109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993B18-353B-4CCD-BD86-DF1DA113D344}"/>
              </a:ext>
            </a:extLst>
          </p:cNvPr>
          <p:cNvSpPr txBox="1"/>
          <p:nvPr/>
        </p:nvSpPr>
        <p:spPr>
          <a:xfrm>
            <a:off x="1327578" y="169108"/>
            <a:ext cx="7002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QOF62_3.2 - </a:t>
            </a:r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ร้อยละของเด็กวัยเรียน (ป.6) สูงดีสมส่วน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34F8C4-8D70-4607-A1B6-07A622E52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35" y="1679180"/>
            <a:ext cx="9164329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57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49927400-B7EF-4AAA-9B50-9DBDF51BF703}"/>
              </a:ext>
            </a:extLst>
          </p:cNvPr>
          <p:cNvSpPr txBox="1">
            <a:spLocks/>
          </p:cNvSpPr>
          <p:nvPr/>
        </p:nvSpPr>
        <p:spPr>
          <a:xfrm>
            <a:off x="4047" y="-102435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A22D8-9A61-40F8-BC43-319C87DEF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-13198"/>
            <a:ext cx="1010943" cy="10109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993B18-353B-4CCD-BD86-DF1DA113D344}"/>
              </a:ext>
            </a:extLst>
          </p:cNvPr>
          <p:cNvSpPr txBox="1"/>
          <p:nvPr/>
        </p:nvSpPr>
        <p:spPr>
          <a:xfrm>
            <a:off x="1327578" y="169108"/>
            <a:ext cx="9081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QOF62_3.3 - </a:t>
            </a:r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ร้อยละเด็กวัยเรียน (ป.6) ได้รับการคัดกรองสุขภาพช่องปาก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65FA02-BB28-475A-8D76-6DB621A3B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125" y="1701964"/>
            <a:ext cx="9135750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196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Angsana New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JOBLACK</cp:lastModifiedBy>
  <cp:revision>6</cp:revision>
  <cp:lastPrinted>2019-04-02T09:12:18Z</cp:lastPrinted>
  <dcterms:created xsi:type="dcterms:W3CDTF">2019-04-02T08:25:14Z</dcterms:created>
  <dcterms:modified xsi:type="dcterms:W3CDTF">2019-04-02T09:13:51Z</dcterms:modified>
</cp:coreProperties>
</file>