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25FD-128D-4869-9DB5-721F9316C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468C8-B36C-4788-9A79-13A374315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E3470-787B-416A-8671-08C03471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5EA9-DDB5-4ED5-B9CA-7333C2D6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57F87-9EF8-45B9-BFD9-86D9A487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7E76-45F2-4E95-9BD9-BF69250E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E738D-5549-4B99-8CCC-0227E61DF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26C2-5676-4CFB-AAB6-D2EF089F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8B2AF-0642-4749-A0C5-BEAD5AAD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043EB-F36B-458D-B42B-15C0136F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6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05E64-C170-4965-B24B-2C49AF921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C5103-294A-4C94-AA06-35D6CEA03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47E5B-3F1A-4B74-B296-32DF5FD0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62286-79E3-4D3A-9FE4-393D0299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6EF5F-821E-4E23-8A7D-B606571E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86DA-6FC5-4E74-BA55-775910A7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A769-926F-4175-B206-83C76CAB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A0CA0-90E2-4428-84B2-3B39477F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AD00C-858E-4240-9CF7-1176DBCC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44F6-E69F-41BE-84C0-65ADEC14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0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59EB-D50C-474E-BD06-CB42180C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8E9A-1919-41C5-BBD5-B0AF17D6D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91D-928A-486C-924B-7E7ECE5B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5D1F-2DF1-4E69-BBE4-51454AAE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17FDC-B6A6-4EA5-83EF-19B86E13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BC43-F9A1-4C1E-90A3-E4B6ED2C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0414-ACE9-4A14-AB24-01CC09D37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A73B3-A3A3-4739-8911-2EBED909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65358-E5F5-4907-9F97-447DD0D4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2A7F-614D-4206-AE2E-8D945C5B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CF80-F2FD-4256-AC41-80597C19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E724-565F-4692-8BF0-740B6BC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0D9B2-F922-4061-BEDC-5315B78AC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348A5-919E-400E-8D92-53BDA1A2D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36916-B3AF-4ECA-9D5E-B4D89EC4A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FC489-7EC6-4F0F-B33C-9C3372D8A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C4CE2-288F-4B2F-AD94-F5FB0254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DDBF5-C3E3-4990-B1E9-5EEC25DE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1FDC0-424E-4D64-B099-0533965C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DD5E-27BC-4477-A51B-07DE4F73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B6242-57C1-46FB-9606-70A44AAE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F416-74D3-4B97-8EDD-CB0F8D99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6A898-75BE-46E0-9CBE-8D4C1E8D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4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61656-15E2-4EAD-942C-A02D95BF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7E9D8-4E5E-4BFD-92F8-C7E07455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5B95E-295A-4108-9C1A-B307409C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8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C454-2CE2-4A52-BA7B-17F968F6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B58F-C7DC-4903-BD7F-E24357E3F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72844-8C96-481E-8FB1-D9A2B95EE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79450-30AB-4512-A52B-AF61B958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2049C-6FC5-4F1E-BD5F-3E7A4042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6AC6E-77E5-4DF4-8A02-0ED2EB2A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2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87C1-49A6-4779-B021-CB30F410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49034-D3DA-4BD2-B716-E6DE2BB67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DC75E-31B9-4569-93D1-E6E5D89D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B63A-C61B-4818-B6E7-4487583B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5B019-779F-4503-AD31-8A9BDB1F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21A9D-E2F8-4493-A258-9D133FAA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8CFFF-25C0-4503-8964-49E6C5E7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0CFA6-5326-4175-8EBF-B5EAB1C21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E7D12-3428-43E7-8923-B4F8BED6D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466B-9D21-4372-A405-34651353990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E5A09-F130-4B56-8881-9F8425C0F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707B-AB8A-4543-98C1-A2076B443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8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9FBD3E49-4C82-424F-AF0A-88D8C1E8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72" y="0"/>
            <a:ext cx="4738456" cy="68580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BB3DE6-B3E2-4252-B03E-4846EEF6A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25785"/>
              </p:ext>
            </p:extLst>
          </p:nvPr>
        </p:nvGraphicFramePr>
        <p:xfrm>
          <a:off x="5958540" y="3247713"/>
          <a:ext cx="237265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163">
                  <a:extLst>
                    <a:ext uri="{9D8B030D-6E8A-4147-A177-3AD203B41FA5}">
                      <a16:colId xmlns:a16="http://schemas.microsoft.com/office/drawing/2014/main" val="1887419699"/>
                    </a:ext>
                  </a:extLst>
                </a:gridCol>
                <a:gridCol w="637613">
                  <a:extLst>
                    <a:ext uri="{9D8B030D-6E8A-4147-A177-3AD203B41FA5}">
                      <a16:colId xmlns:a16="http://schemas.microsoft.com/office/drawing/2014/main" val="1184563342"/>
                    </a:ext>
                  </a:extLst>
                </a:gridCol>
                <a:gridCol w="712718">
                  <a:extLst>
                    <a:ext uri="{9D8B030D-6E8A-4147-A177-3AD203B41FA5}">
                      <a16:colId xmlns:a16="http://schemas.microsoft.com/office/drawing/2014/main" val="3397397345"/>
                    </a:ext>
                  </a:extLst>
                </a:gridCol>
                <a:gridCol w="593165">
                  <a:extLst>
                    <a:ext uri="{9D8B030D-6E8A-4147-A177-3AD203B41FA5}">
                      <a16:colId xmlns:a16="http://schemas.microsoft.com/office/drawing/2014/main" val="494835769"/>
                    </a:ext>
                  </a:extLst>
                </a:gridCol>
              </a:tblGrid>
              <a:tr h="207932"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อำเภอ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จำนวนศูนย์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จำนวนผู้อพยพ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สถานะศูนย์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57702340"/>
                  </a:ext>
                </a:extLst>
              </a:tr>
              <a:tr h="207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40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2,121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ปิดศูนย์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894599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4151C44-CB76-4DDA-9E0F-D76C1475B1D4}"/>
              </a:ext>
            </a:extLst>
          </p:cNvPr>
          <p:cNvSpPr txBox="1"/>
          <p:nvPr/>
        </p:nvSpPr>
        <p:spPr>
          <a:xfrm>
            <a:off x="6096000" y="6674597"/>
            <a:ext cx="20361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8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จัดทำโดย กลุ่มงานยุทธศาสตร์ สำนักงานสาธารณสุขจังหวัดชุมพร</a:t>
            </a:r>
            <a:endParaRPr lang="en-US" sz="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5188B33-BF1D-4EF9-9663-8624C1F3397C}"/>
              </a:ext>
            </a:extLst>
          </p:cNvPr>
          <p:cNvSpPr/>
          <p:nvPr/>
        </p:nvSpPr>
        <p:spPr>
          <a:xfrm>
            <a:off x="7446682" y="1458258"/>
            <a:ext cx="83670" cy="8367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2454B00-5C3E-431A-BDB2-F5352F038791}"/>
              </a:ext>
            </a:extLst>
          </p:cNvPr>
          <p:cNvSpPr/>
          <p:nvPr/>
        </p:nvSpPr>
        <p:spPr>
          <a:xfrm>
            <a:off x="7208125" y="1873622"/>
            <a:ext cx="83670" cy="8367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5612831-3B7C-4E02-A442-4A592E0A9446}"/>
              </a:ext>
            </a:extLst>
          </p:cNvPr>
          <p:cNvSpPr/>
          <p:nvPr/>
        </p:nvSpPr>
        <p:spPr>
          <a:xfrm>
            <a:off x="7072935" y="2109693"/>
            <a:ext cx="83670" cy="8367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A1FB075-5E35-444E-8CA6-FA5D8683B596}"/>
              </a:ext>
            </a:extLst>
          </p:cNvPr>
          <p:cNvSpPr/>
          <p:nvPr/>
        </p:nvSpPr>
        <p:spPr>
          <a:xfrm>
            <a:off x="7143753" y="2276659"/>
            <a:ext cx="83670" cy="8367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B0702C5F-2054-42EF-81DF-21E6A3578492}"/>
              </a:ext>
            </a:extLst>
          </p:cNvPr>
          <p:cNvSpPr/>
          <p:nvPr/>
        </p:nvSpPr>
        <p:spPr>
          <a:xfrm>
            <a:off x="7124455" y="2470894"/>
            <a:ext cx="83670" cy="8367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E74C053-5423-4638-8300-671FC335623D}"/>
              </a:ext>
            </a:extLst>
          </p:cNvPr>
          <p:cNvSpPr/>
          <p:nvPr/>
        </p:nvSpPr>
        <p:spPr>
          <a:xfrm>
            <a:off x="7143753" y="2661235"/>
            <a:ext cx="83670" cy="8367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AE3D9-C18F-4221-B3F9-6BB47D0B9872}"/>
              </a:ext>
            </a:extLst>
          </p:cNvPr>
          <p:cNvSpPr txBox="1"/>
          <p:nvPr/>
        </p:nvSpPr>
        <p:spPr>
          <a:xfrm>
            <a:off x="7488517" y="150009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85E57-C00E-4E5A-9088-65EBCBE6B644}"/>
              </a:ext>
            </a:extLst>
          </p:cNvPr>
          <p:cNvSpPr txBox="1"/>
          <p:nvPr/>
        </p:nvSpPr>
        <p:spPr>
          <a:xfrm>
            <a:off x="7365516" y="1811362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เมือง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A7EF9-4B3C-4B80-ABC1-54E732055927}"/>
              </a:ext>
            </a:extLst>
          </p:cNvPr>
          <p:cNvSpPr txBox="1"/>
          <p:nvPr/>
        </p:nvSpPr>
        <p:spPr>
          <a:xfrm>
            <a:off x="7329374" y="2036803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สวี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EEE038-8E70-4212-902B-8E9422E59B19}"/>
              </a:ext>
            </a:extLst>
          </p:cNvPr>
          <p:cNvSpPr txBox="1"/>
          <p:nvPr/>
        </p:nvSpPr>
        <p:spPr>
          <a:xfrm>
            <a:off x="7262639" y="2181693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686CF8-DBB6-433D-8ADE-D4C214704A44}"/>
              </a:ext>
            </a:extLst>
          </p:cNvPr>
          <p:cNvSpPr txBox="1"/>
          <p:nvPr/>
        </p:nvSpPr>
        <p:spPr>
          <a:xfrm>
            <a:off x="7249960" y="2356281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0A23BB-C096-417F-933D-6A986689E368}"/>
              </a:ext>
            </a:extLst>
          </p:cNvPr>
          <p:cNvSpPr txBox="1"/>
          <p:nvPr/>
        </p:nvSpPr>
        <p:spPr>
          <a:xfrm>
            <a:off x="7222698" y="2569697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24470B-3DA6-4730-864C-D300D9A06C18}"/>
              </a:ext>
            </a:extLst>
          </p:cNvPr>
          <p:cNvSpPr txBox="1"/>
          <p:nvPr/>
        </p:nvSpPr>
        <p:spPr>
          <a:xfrm>
            <a:off x="6627243" y="1399255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C7484-3D31-4772-9497-18B031181F32}"/>
              </a:ext>
            </a:extLst>
          </p:cNvPr>
          <p:cNvSpPr txBox="1"/>
          <p:nvPr/>
        </p:nvSpPr>
        <p:spPr>
          <a:xfrm>
            <a:off x="6365210" y="247939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1091A3-1C64-4817-AFA0-0F92A106D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94783"/>
              </p:ext>
            </p:extLst>
          </p:nvPr>
        </p:nvGraphicFramePr>
        <p:xfrm>
          <a:off x="5958537" y="4225280"/>
          <a:ext cx="2290114" cy="1586038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564535">
                  <a:extLst>
                    <a:ext uri="{9D8B030D-6E8A-4147-A177-3AD203B41FA5}">
                      <a16:colId xmlns:a16="http://schemas.microsoft.com/office/drawing/2014/main" val="2143700358"/>
                    </a:ext>
                  </a:extLst>
                </a:gridCol>
                <a:gridCol w="616690">
                  <a:extLst>
                    <a:ext uri="{9D8B030D-6E8A-4147-A177-3AD203B41FA5}">
                      <a16:colId xmlns:a16="http://schemas.microsoft.com/office/drawing/2014/main" val="401644192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2116606101"/>
                    </a:ext>
                  </a:extLst>
                </a:gridCol>
                <a:gridCol w="513466">
                  <a:extLst>
                    <a:ext uri="{9D8B030D-6E8A-4147-A177-3AD203B41FA5}">
                      <a16:colId xmlns:a16="http://schemas.microsoft.com/office/drawing/2014/main" val="2735012379"/>
                    </a:ext>
                  </a:extLst>
                </a:gridCol>
              </a:tblGrid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th-TH" sz="8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หน่วยบริการ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ออกบริการ/ครั้ง</a:t>
                      </a:r>
                      <a:endParaRPr lang="en-US" sz="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ผู้รับบริการ/คน</a:t>
                      </a:r>
                      <a:endParaRPr lang="en-US" sz="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ให้สุขศึกษา</a:t>
                      </a:r>
                      <a:endParaRPr lang="en-US" sz="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8415728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MERT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150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150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5375289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Mini MERT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13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1,285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1,788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9356989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SRRT/ENV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18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รอผล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83128471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MCAT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321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1,938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07803476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th-TH" sz="9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รวม</a:t>
                      </a:r>
                      <a:endParaRPr lang="en-US" sz="9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39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1,756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3,876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9392925"/>
                  </a:ext>
                </a:extLst>
              </a:tr>
            </a:tbl>
          </a:graphicData>
        </a:graphic>
      </p:graphicFrame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DD8A515-1D3E-45F5-BE5C-ADD200405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740" y="5908354"/>
            <a:ext cx="2215423" cy="3758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h-TH" sz="1200" dirty="0">
                <a:cs typeface="+mj-cs"/>
              </a:rPr>
              <a:t>      ออกเยี่ยมบ้าน 34 หลัง ดูแลผู้สูงอายุ 90 ราย โรคเรื้อรัง 590 ราย ผู้พิการ 66 ราย ผู้ป่วยติดเตียง 44 ราย</a:t>
            </a:r>
            <a:endParaRPr lang="en-US" sz="1200" dirty="0">
              <a:cs typeface="+mj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3113440-D078-4BE0-BF3B-D2985BB9E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06" y="4824809"/>
            <a:ext cx="830417" cy="622954"/>
          </a:xfrm>
          <a:prstGeom prst="rect">
            <a:avLst/>
          </a:prstGeom>
          <a:ln>
            <a:solidFill>
              <a:schemeClr val="accent6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E14806-E08C-418B-9696-6C3D926B2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05" y="4831731"/>
            <a:ext cx="830417" cy="622954"/>
          </a:xfrm>
          <a:prstGeom prst="rect">
            <a:avLst/>
          </a:prstGeom>
          <a:ln>
            <a:solidFill>
              <a:schemeClr val="accent6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D78285B-81F6-4BFD-B43D-F3CB10A6A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905" y="2725612"/>
            <a:ext cx="1460908" cy="14609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F6FF638-FE59-4EC5-8E89-26822FD7B2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05" y="5561332"/>
            <a:ext cx="830418" cy="62295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A95AEF3-63F7-42CF-BFD5-BA94D5EBF20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r="21649"/>
          <a:stretch/>
        </p:blipFill>
        <p:spPr>
          <a:xfrm>
            <a:off x="4841206" y="5554111"/>
            <a:ext cx="830416" cy="63268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27673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35C1-D6A5-4641-BE71-3EF82915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318" y="2369850"/>
            <a:ext cx="6101773" cy="158331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th-TH" b="1" dirty="0">
                <a:cs typeface="+mj-cs"/>
              </a:rPr>
              <a:t>ในช่วงวันที่ 7 มกราคม 2562</a:t>
            </a:r>
            <a:r>
              <a:rPr lang="en-US" b="1" dirty="0">
                <a:cs typeface="+mj-cs"/>
              </a:rPr>
              <a:t>  </a:t>
            </a:r>
            <a:r>
              <a:rPr lang="th-TH" b="1" dirty="0">
                <a:cs typeface="+mj-cs"/>
              </a:rPr>
              <a:t>ฝนหยุดตก ไม่มีลมกระโชก ท้องฟ้าเปิดในทุกพื้นที่ ระดับน้ำในลุ่มน้ำสายหลักของทุกอำเภอลดลง ยังมีน้ำท่วมขัง ในเขต ต.ขุนกระทิง ต.ตากแดด อ.เมือง    ซึ่งกำลังเริ่มลดลง ไม่วิกฤต หากไม่มีฝนตก</a:t>
            </a:r>
            <a:endParaRPr lang="en-US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76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A8AAD9-E9F7-4701-9612-FCF8D9695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01609"/>
              </p:ext>
            </p:extLst>
          </p:nvPr>
        </p:nvGraphicFramePr>
        <p:xfrm>
          <a:off x="2565522" y="2148840"/>
          <a:ext cx="7060955" cy="1280160"/>
        </p:xfrm>
        <a:graphic>
          <a:graphicData uri="http://schemas.openxmlformats.org/drawingml/2006/table">
            <a:tbl>
              <a:tblPr firstRow="1" bandRow="1"/>
              <a:tblGrid>
                <a:gridCol w="1277175">
                  <a:extLst>
                    <a:ext uri="{9D8B030D-6E8A-4147-A177-3AD203B41FA5}">
                      <a16:colId xmlns:a16="http://schemas.microsoft.com/office/drawing/2014/main" val="1887419699"/>
                    </a:ext>
                  </a:extLst>
                </a:gridCol>
                <a:gridCol w="1897514">
                  <a:extLst>
                    <a:ext uri="{9D8B030D-6E8A-4147-A177-3AD203B41FA5}">
                      <a16:colId xmlns:a16="http://schemas.microsoft.com/office/drawing/2014/main" val="1184563342"/>
                    </a:ext>
                  </a:extLst>
                </a:gridCol>
                <a:gridCol w="2121026">
                  <a:extLst>
                    <a:ext uri="{9D8B030D-6E8A-4147-A177-3AD203B41FA5}">
                      <a16:colId xmlns:a16="http://schemas.microsoft.com/office/drawing/2014/main" val="3397397345"/>
                    </a:ext>
                  </a:extLst>
                </a:gridCol>
                <a:gridCol w="1765240">
                  <a:extLst>
                    <a:ext uri="{9D8B030D-6E8A-4147-A177-3AD203B41FA5}">
                      <a16:colId xmlns:a16="http://schemas.microsoft.com/office/drawing/2014/main" val="494835769"/>
                    </a:ext>
                  </a:extLst>
                </a:gridCol>
              </a:tblGrid>
              <a:tr h="207932">
                <a:tc>
                  <a:txBody>
                    <a:bodyPr/>
                    <a:lstStyle/>
                    <a:p>
                      <a:pPr algn="ctr"/>
                      <a:r>
                        <a:rPr lang="th-TH" sz="3600" b="1" dirty="0">
                          <a:cs typeface="+mj-cs"/>
                        </a:rPr>
                        <a:t>อำเภอ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600" b="1" dirty="0">
                          <a:cs typeface="+mj-cs"/>
                        </a:rPr>
                        <a:t>จำนวนศูนย์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600" b="1" dirty="0">
                          <a:cs typeface="+mj-cs"/>
                        </a:rPr>
                        <a:t>จำนวนผู้อพยพ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600" b="1" dirty="0">
                          <a:cs typeface="+mj-cs"/>
                        </a:rPr>
                        <a:t>สถานะศูนย์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57702340"/>
                  </a:ext>
                </a:extLst>
              </a:tr>
              <a:tr h="207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600" b="1" dirty="0">
                          <a:cs typeface="+mj-cs"/>
                        </a:rPr>
                        <a:t>6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600" b="1" dirty="0">
                          <a:cs typeface="+mj-cs"/>
                        </a:rPr>
                        <a:t>40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600" b="1" dirty="0">
                          <a:cs typeface="+mj-cs"/>
                        </a:rPr>
                        <a:t>2,121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600" b="1" dirty="0">
                          <a:cs typeface="+mj-cs"/>
                        </a:rPr>
                        <a:t>ปิดศูนย์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8945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76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01FC9A-7A3E-41FD-A06E-D3BC05265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44108"/>
              </p:ext>
            </p:extLst>
          </p:nvPr>
        </p:nvGraphicFramePr>
        <p:xfrm>
          <a:off x="1200728" y="853707"/>
          <a:ext cx="9042399" cy="4053840"/>
        </p:xfrm>
        <a:graphic>
          <a:graphicData uri="http://schemas.openxmlformats.org/drawingml/2006/table">
            <a:tbl>
              <a:tblPr firstRow="1" bandRow="1" bandCol="1"/>
              <a:tblGrid>
                <a:gridCol w="2142870">
                  <a:extLst>
                    <a:ext uri="{9D8B030D-6E8A-4147-A177-3AD203B41FA5}">
                      <a16:colId xmlns:a16="http://schemas.microsoft.com/office/drawing/2014/main" val="2143700358"/>
                    </a:ext>
                  </a:extLst>
                </a:gridCol>
                <a:gridCol w="888156">
                  <a:extLst>
                    <a:ext uri="{9D8B030D-6E8A-4147-A177-3AD203B41FA5}">
                      <a16:colId xmlns:a16="http://schemas.microsoft.com/office/drawing/2014/main" val="3334892904"/>
                    </a:ext>
                  </a:extLst>
                </a:gridCol>
                <a:gridCol w="2076682">
                  <a:extLst>
                    <a:ext uri="{9D8B030D-6E8A-4147-A177-3AD203B41FA5}">
                      <a16:colId xmlns:a16="http://schemas.microsoft.com/office/drawing/2014/main" val="4016441921"/>
                    </a:ext>
                  </a:extLst>
                </a:gridCol>
                <a:gridCol w="1985670">
                  <a:extLst>
                    <a:ext uri="{9D8B030D-6E8A-4147-A177-3AD203B41FA5}">
                      <a16:colId xmlns:a16="http://schemas.microsoft.com/office/drawing/2014/main" val="2116606101"/>
                    </a:ext>
                  </a:extLst>
                </a:gridCol>
                <a:gridCol w="1949021">
                  <a:extLst>
                    <a:ext uri="{9D8B030D-6E8A-4147-A177-3AD203B41FA5}">
                      <a16:colId xmlns:a16="http://schemas.microsoft.com/office/drawing/2014/main" val="27350123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cs typeface="+mj-cs"/>
                        </a:rPr>
                        <a:t>หน่วยบริการ</a:t>
                      </a:r>
                      <a:endParaRPr lang="th-TH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cs typeface="+mj-cs"/>
                        </a:rPr>
                        <a:t>ทีม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cs typeface="+mj-cs"/>
                        </a:rPr>
                        <a:t>ออกบริการ/ครั้ง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cs typeface="+mj-cs"/>
                        </a:rPr>
                        <a:t>ผู้รับบริการ/คน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cs typeface="+mj-cs"/>
                        </a:rPr>
                        <a:t>ให้สุขศึกษา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8415728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MERT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+mj-cs"/>
                        </a:rPr>
                        <a:t>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cs typeface="+mj-cs"/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150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cs typeface="+mj-cs"/>
                        </a:rPr>
                        <a:t>150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5375289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Mini MERT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cs typeface="+mj-cs"/>
                        </a:rPr>
                        <a:t>11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cs typeface="+mj-cs"/>
                        </a:rPr>
                        <a:t>13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cs typeface="+mj-cs"/>
                        </a:rPr>
                        <a:t>1</a:t>
                      </a:r>
                      <a:r>
                        <a:rPr lang="th-TH" sz="3200" b="1" dirty="0"/>
                        <a:t>,</a:t>
                      </a:r>
                      <a:r>
                        <a:rPr lang="en-US" sz="32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285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cs typeface="+mj-cs"/>
                        </a:rPr>
                        <a:t>1,788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9356989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SRRT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cs typeface="+mj-cs"/>
                        </a:rPr>
                        <a:t>9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cs typeface="+mj-cs"/>
                        </a:rPr>
                        <a:t>18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+mj-cs"/>
                        </a:rPr>
                        <a:t>1,448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+mj-cs"/>
                        </a:rPr>
                        <a:t>1,448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0039459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ENV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+mj-cs"/>
                        </a:rPr>
                        <a:t>9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+mj-cs"/>
                        </a:rPr>
                        <a:t>18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+mj-cs"/>
                        </a:rPr>
                        <a:t>1,448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+mj-cs"/>
                        </a:rPr>
                        <a:t>1,448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1348438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MCAT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cs typeface="+mj-cs"/>
                        </a:rPr>
                        <a:t>8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Angsana New" panose="02020603050405020304" pitchFamily="18" charset="-34"/>
                          <a:cs typeface="+mj-cs"/>
                        </a:rPr>
                        <a:t>8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+mn-cs"/>
                        </a:rPr>
                        <a:t>967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+mn-cs"/>
                        </a:rPr>
                        <a:t>967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38961475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cs typeface="+mj-cs"/>
                        </a:rPr>
                        <a:t>รวม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+mj-cs"/>
                        </a:rPr>
                        <a:t>38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+mj-cs"/>
                        </a:rPr>
                        <a:t>59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+mj-cs"/>
                        </a:rPr>
                        <a:t>5,298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+mj-cs"/>
                        </a:rPr>
                        <a:t>5,801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939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68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65A92F-E5F5-4DB2-A5CB-2AD6AF6D7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673" y="1874982"/>
            <a:ext cx="7009597" cy="2352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3200" dirty="0">
                <a:cs typeface="+mj-cs"/>
              </a:rPr>
              <a:t>      ออกเยี่ยมบ้าน </a:t>
            </a:r>
            <a:r>
              <a:rPr lang="en-US" sz="3200" dirty="0">
                <a:latin typeface="Angsana New" panose="02020603050405020304" pitchFamily="18" charset="-34"/>
                <a:cs typeface="+mj-cs"/>
              </a:rPr>
              <a:t>576</a:t>
            </a:r>
            <a:r>
              <a:rPr lang="th-TH" sz="3200" dirty="0">
                <a:cs typeface="+mj-cs"/>
              </a:rPr>
              <a:t> หลัง ดูแลผู้สูงอายุ </a:t>
            </a:r>
            <a:r>
              <a:rPr lang="en-US" sz="3200" dirty="0">
                <a:latin typeface="Angsana New" panose="02020603050405020304" pitchFamily="18" charset="-34"/>
                <a:cs typeface="+mj-cs"/>
              </a:rPr>
              <a:t>110</a:t>
            </a:r>
            <a:r>
              <a:rPr lang="th-TH" sz="3200" dirty="0">
                <a:cs typeface="+mj-cs"/>
              </a:rPr>
              <a:t> ราย โรคเรื้อรัง </a:t>
            </a:r>
            <a:r>
              <a:rPr lang="en-US" sz="3200" dirty="0">
                <a:latin typeface="Angsana New" panose="02020603050405020304" pitchFamily="18" charset="-34"/>
                <a:cs typeface="+mj-cs"/>
              </a:rPr>
              <a:t>600</a:t>
            </a:r>
            <a:r>
              <a:rPr lang="th-TH" sz="3200" dirty="0">
                <a:cs typeface="+mj-cs"/>
              </a:rPr>
              <a:t> ราย ผู้พิการ </a:t>
            </a:r>
            <a:r>
              <a:rPr lang="en-US" sz="3200" dirty="0">
                <a:latin typeface="Angsana New" panose="02020603050405020304" pitchFamily="18" charset="-34"/>
                <a:cs typeface="+mj-cs"/>
              </a:rPr>
              <a:t>71</a:t>
            </a:r>
            <a:r>
              <a:rPr lang="th-TH" sz="3200" dirty="0">
                <a:cs typeface="+mj-cs"/>
              </a:rPr>
              <a:t> ราย ผู้ป่วยติดเตียง </a:t>
            </a:r>
            <a:r>
              <a:rPr lang="en-US" sz="3200" dirty="0">
                <a:latin typeface="Angsana New" panose="02020603050405020304" pitchFamily="18" charset="-34"/>
                <a:cs typeface="+mj-cs"/>
              </a:rPr>
              <a:t>80</a:t>
            </a:r>
            <a:r>
              <a:rPr lang="th-TH" sz="3200" dirty="0">
                <a:cs typeface="+mj-cs"/>
              </a:rPr>
              <a:t> รายประเมินปัญหาสุขภาพจิต 967 ราย แนะนำเรื่องการแยกโรค ผู้ป่วยที่มีอาการ ไข้ ไอ และ แนะนำเรื่องการดูแลความสะอาด สุขลักษณะ โรคที่มาหลังน้ำท่วม จำนวน 1,448 ราย</a:t>
            </a:r>
            <a:endParaRPr lang="en-US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778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98B324-BC01-42A1-8CEA-3A2291702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905" y="2725612"/>
            <a:ext cx="1460908" cy="14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3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0CEFCFE-59CE-415D-8FDB-CD451FF5CA1C}"/>
              </a:ext>
            </a:extLst>
          </p:cNvPr>
          <p:cNvSpPr/>
          <p:nvPr/>
        </p:nvSpPr>
        <p:spPr>
          <a:xfrm>
            <a:off x="5602040" y="2771244"/>
            <a:ext cx="987919" cy="98793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7218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BE1219-B0E9-48AF-8507-6E8FBB655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214033"/>
              </p:ext>
            </p:extLst>
          </p:nvPr>
        </p:nvGraphicFramePr>
        <p:xfrm>
          <a:off x="2031997" y="719666"/>
          <a:ext cx="7178264" cy="3840480"/>
        </p:xfrm>
        <a:graphic>
          <a:graphicData uri="http://schemas.openxmlformats.org/drawingml/2006/table">
            <a:tbl>
              <a:tblPr firstRow="1" bandRow="1"/>
              <a:tblGrid>
                <a:gridCol w="3589132">
                  <a:extLst>
                    <a:ext uri="{9D8B030D-6E8A-4147-A177-3AD203B41FA5}">
                      <a16:colId xmlns:a16="http://schemas.microsoft.com/office/drawing/2014/main" val="2651070176"/>
                    </a:ext>
                  </a:extLst>
                </a:gridCol>
                <a:gridCol w="3589132">
                  <a:extLst>
                    <a:ext uri="{9D8B030D-6E8A-4147-A177-3AD203B41FA5}">
                      <a16:colId xmlns:a16="http://schemas.microsoft.com/office/drawing/2014/main" val="1059595910"/>
                    </a:ext>
                  </a:extLst>
                </a:gridCol>
              </a:tblGrid>
              <a:tr h="597882">
                <a:tc>
                  <a:txBody>
                    <a:bodyPr/>
                    <a:lstStyle/>
                    <a:p>
                      <a:pPr algn="ctr"/>
                      <a:r>
                        <a:rPr lang="th-TH" sz="3600" b="1" dirty="0">
                          <a:cs typeface="+mj-cs"/>
                        </a:rPr>
                        <a:t>รายการ</a:t>
                      </a:r>
                      <a:endParaRPr lang="en-US" sz="36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b="1" dirty="0">
                          <a:cs typeface="+mj-cs"/>
                        </a:rPr>
                        <a:t>หน่วยบริการ</a:t>
                      </a:r>
                      <a:endParaRPr lang="en-US" sz="36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33880837"/>
                  </a:ext>
                </a:extLst>
              </a:tr>
              <a:tr h="5978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MERT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74950958"/>
                  </a:ext>
                </a:extLst>
              </a:tr>
              <a:tr h="5978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mini MERT  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12823049"/>
                  </a:ext>
                </a:extLst>
              </a:tr>
              <a:tr h="5978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SRRT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89539174"/>
                  </a:ext>
                </a:extLst>
              </a:tr>
              <a:tr h="5978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MCAT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6158378"/>
                  </a:ext>
                </a:extLst>
              </a:tr>
              <a:tr h="5978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ENV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72634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17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274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38</cp:revision>
  <dcterms:created xsi:type="dcterms:W3CDTF">2019-01-07T07:28:09Z</dcterms:created>
  <dcterms:modified xsi:type="dcterms:W3CDTF">2019-01-08T08:11:36Z</dcterms:modified>
</cp:coreProperties>
</file>