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99FF7A"/>
    <a:srgbClr val="0000CC"/>
    <a:srgbClr val="800080"/>
    <a:srgbClr val="FFFFFF"/>
    <a:srgbClr val="F6F6F6"/>
    <a:srgbClr val="B4C7E7"/>
    <a:srgbClr val="5B9BD5"/>
    <a:srgbClr val="BE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LACK\Desktop\BMI_HDC_All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LACK\Desktop\BMI_HDC_All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3.3747045168119751E-2"/>
          <c:w val="0.96562499999999996"/>
          <c:h val="0.89431921171756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35.72</c:v>
                </c:pt>
                <c:pt idx="1">
                  <c:v>40.270000000000003</c:v>
                </c:pt>
                <c:pt idx="2">
                  <c:v>36.869999999999997</c:v>
                </c:pt>
                <c:pt idx="3">
                  <c:v>33.68</c:v>
                </c:pt>
                <c:pt idx="4">
                  <c:v>33.97</c:v>
                </c:pt>
                <c:pt idx="5">
                  <c:v>30.75</c:v>
                </c:pt>
                <c:pt idx="6">
                  <c:v>28.7</c:v>
                </c:pt>
                <c:pt idx="7">
                  <c:v>29.47</c:v>
                </c:pt>
                <c:pt idx="8">
                  <c:v>31.57</c:v>
                </c:pt>
                <c:pt idx="9">
                  <c:v>32.36</c:v>
                </c:pt>
                <c:pt idx="10">
                  <c:v>37.56</c:v>
                </c:pt>
                <c:pt idx="11">
                  <c:v>39.42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C-40A5-8D0B-8589E4459E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57173568"/>
        <c:axId val="8571670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BFC-40A5-8D0B-8589E4459E4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4"/>
                      </a:gs>
                      <a:gs pos="100000">
                        <a:schemeClr val="accent4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BFC-40A5-8D0B-8589E4459E44}"/>
                  </c:ext>
                </c:extLst>
              </c15:ser>
            </c15:filteredBarSeries>
          </c:ext>
        </c:extLst>
      </c:barChart>
      <c:catAx>
        <c:axId val="8571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67008"/>
        <c:crosses val="autoZero"/>
        <c:auto val="1"/>
        <c:lblAlgn val="ctr"/>
        <c:lblOffset val="100"/>
        <c:noMultiLvlLbl val="0"/>
      </c:catAx>
      <c:valAx>
        <c:axId val="857167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717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542795275590551"/>
          <c:y val="8.9062494521254032E-2"/>
          <c:w val="9.1440944881889766E-2"/>
          <c:h val="6.4215793293811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30.79</c:v>
                </c:pt>
                <c:pt idx="1">
                  <c:v>32.520000000000003</c:v>
                </c:pt>
                <c:pt idx="2">
                  <c:v>32.840000000000003</c:v>
                </c:pt>
                <c:pt idx="3">
                  <c:v>32.92</c:v>
                </c:pt>
                <c:pt idx="4">
                  <c:v>33.64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E6-452B-AEA2-EF1913CE4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สุราษฎร์ธานี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  <c:pt idx="4">
                  <c:v>2562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39.82</c:v>
                </c:pt>
                <c:pt idx="1">
                  <c:v>39.590000000000003</c:v>
                </c:pt>
                <c:pt idx="2">
                  <c:v>38.81</c:v>
                </c:pt>
                <c:pt idx="3">
                  <c:v>37.43</c:v>
                </c:pt>
                <c:pt idx="4">
                  <c:v>38.61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E6-452B-AEA2-EF1913CE43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2787312"/>
        <c:axId val="592787640"/>
      </c:lineChart>
      <c:catAx>
        <c:axId val="592787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2787640"/>
        <c:crosses val="autoZero"/>
        <c:auto val="1"/>
        <c:lblAlgn val="ctr"/>
        <c:lblOffset val="100"/>
        <c:noMultiLvlLbl val="0"/>
      </c:catAx>
      <c:valAx>
        <c:axId val="592787640"/>
        <c:scaling>
          <c:orientation val="minMax"/>
          <c:max val="1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27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นครศรีฯ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Sheet3!$B$2:$G$2</c:f>
              <c:numCache>
                <c:formatCode>General</c:formatCode>
                <c:ptCount val="6"/>
                <c:pt idx="0">
                  <c:v>31.8</c:v>
                </c:pt>
                <c:pt idx="1">
                  <c:v>39.799999999999997</c:v>
                </c:pt>
                <c:pt idx="2">
                  <c:v>40.1</c:v>
                </c:pt>
                <c:pt idx="3">
                  <c:v>39.9</c:v>
                </c:pt>
                <c:pt idx="4">
                  <c:v>38.5</c:v>
                </c:pt>
                <c:pt idx="5">
                  <c:v>39.200000000000003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1E-4AD0-BD7A-272A7D1BE956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กระบี่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Sheet3!$B$3:$G$3</c:f>
              <c:numCache>
                <c:formatCode>General</c:formatCode>
                <c:ptCount val="6"/>
                <c:pt idx="0">
                  <c:v>28.7</c:v>
                </c:pt>
                <c:pt idx="1">
                  <c:v>36.6</c:v>
                </c:pt>
                <c:pt idx="2">
                  <c:v>37.9</c:v>
                </c:pt>
                <c:pt idx="3">
                  <c:v>35.6</c:v>
                </c:pt>
                <c:pt idx="4">
                  <c:v>33.1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1E-4AD0-BD7A-272A7D1BE956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พังงา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Sheet3!$B$4:$G$4</c:f>
              <c:numCache>
                <c:formatCode>General</c:formatCode>
                <c:ptCount val="6"/>
                <c:pt idx="0">
                  <c:v>37.799999999999997</c:v>
                </c:pt>
                <c:pt idx="1">
                  <c:v>44.6</c:v>
                </c:pt>
                <c:pt idx="2">
                  <c:v>45.5</c:v>
                </c:pt>
                <c:pt idx="3">
                  <c:v>42.9</c:v>
                </c:pt>
                <c:pt idx="4">
                  <c:v>39.799999999999997</c:v>
                </c:pt>
                <c:pt idx="5">
                  <c:v>42.9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1E-4AD0-BD7A-272A7D1BE956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ภูเก็ต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Sheet3!$B$5:$G$5</c:f>
              <c:numCache>
                <c:formatCode>General</c:formatCode>
                <c:ptCount val="6"/>
                <c:pt idx="0">
                  <c:v>27.5</c:v>
                </c:pt>
                <c:pt idx="1">
                  <c:v>35.799999999999997</c:v>
                </c:pt>
                <c:pt idx="2">
                  <c:v>45.8</c:v>
                </c:pt>
                <c:pt idx="3">
                  <c:v>35.700000000000003</c:v>
                </c:pt>
                <c:pt idx="4">
                  <c:v>31.8</c:v>
                </c:pt>
                <c:pt idx="5">
                  <c:v>29.67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1E-4AD0-BD7A-272A7D1BE956}"/>
            </c:ext>
          </c:extLst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สุราษฏร์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Sheet3!$B$6:$G$6</c:f>
              <c:numCache>
                <c:formatCode>General</c:formatCode>
                <c:ptCount val="6"/>
                <c:pt idx="0">
                  <c:v>30.1</c:v>
                </c:pt>
                <c:pt idx="1">
                  <c:v>39.799999999999997</c:v>
                </c:pt>
                <c:pt idx="2">
                  <c:v>39.5</c:v>
                </c:pt>
                <c:pt idx="3">
                  <c:v>38.799999999999997</c:v>
                </c:pt>
                <c:pt idx="4">
                  <c:v>37.4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1E-4AD0-BD7A-272A7D1BE956}"/>
            </c:ext>
          </c:extLst>
        </c:ser>
        <c:ser>
          <c:idx val="5"/>
          <c:order val="5"/>
          <c:tx>
            <c:strRef>
              <c:f>Sheet3!$A$7</c:f>
              <c:strCache>
                <c:ptCount val="1"/>
                <c:pt idx="0">
                  <c:v>ระนอง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Sheet3!$B$7:$G$7</c:f>
              <c:numCache>
                <c:formatCode>General</c:formatCode>
                <c:ptCount val="6"/>
                <c:pt idx="0">
                  <c:v>32.9</c:v>
                </c:pt>
                <c:pt idx="1">
                  <c:v>36.9</c:v>
                </c:pt>
                <c:pt idx="2">
                  <c:v>39.700000000000003</c:v>
                </c:pt>
                <c:pt idx="3">
                  <c:v>39</c:v>
                </c:pt>
                <c:pt idx="4">
                  <c:v>38.1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1E-4AD0-BD7A-272A7D1BE956}"/>
            </c:ext>
          </c:extLst>
        </c:ser>
        <c:ser>
          <c:idx val="6"/>
          <c:order val="6"/>
          <c:tx>
            <c:strRef>
              <c:f>Sheet3!$A$8</c:f>
              <c:strCache>
                <c:ptCount val="1"/>
                <c:pt idx="0">
                  <c:v>ชุมพร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Sheet3!$B$8:$G$8</c:f>
              <c:numCache>
                <c:formatCode>General</c:formatCode>
                <c:ptCount val="6"/>
                <c:pt idx="0">
                  <c:v>31.4</c:v>
                </c:pt>
                <c:pt idx="1">
                  <c:v>36.1</c:v>
                </c:pt>
                <c:pt idx="2">
                  <c:v>35.5</c:v>
                </c:pt>
                <c:pt idx="3">
                  <c:v>35.200000000000003</c:v>
                </c:pt>
                <c:pt idx="4">
                  <c:v>36.200000000000003</c:v>
                </c:pt>
                <c:pt idx="5">
                  <c:v>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1E-4AD0-BD7A-272A7D1BE956}"/>
            </c:ext>
          </c:extLst>
        </c:ser>
        <c:ser>
          <c:idx val="7"/>
          <c:order val="7"/>
          <c:tx>
            <c:strRef>
              <c:f>Sheet3!$A$9</c:f>
              <c:strCache>
                <c:ptCount val="1"/>
                <c:pt idx="0">
                  <c:v>เขต11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Sheet3!$B$9:$G$9</c:f>
              <c:numCache>
                <c:formatCode>General</c:formatCode>
                <c:ptCount val="6"/>
                <c:pt idx="0">
                  <c:v>30.9</c:v>
                </c:pt>
                <c:pt idx="1">
                  <c:v>38.799999999999997</c:v>
                </c:pt>
                <c:pt idx="2">
                  <c:v>39.4</c:v>
                </c:pt>
                <c:pt idx="3">
                  <c:v>38.299999999999997</c:v>
                </c:pt>
                <c:pt idx="4">
                  <c:v>36.9</c:v>
                </c:pt>
                <c:pt idx="5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91E-4AD0-BD7A-272A7D1BE956}"/>
            </c:ext>
          </c:extLst>
        </c:ser>
        <c:ser>
          <c:idx val="8"/>
          <c:order val="8"/>
          <c:tx>
            <c:strRef>
              <c:f>Sheet3!$A$10</c:f>
              <c:strCache>
                <c:ptCount val="1"/>
                <c:pt idx="0">
                  <c:v>ประเทศ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Sheet3!$B$1:$G$1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Sheet3!$B$10:$G$10</c:f>
              <c:numCache>
                <c:formatCode>General</c:formatCode>
                <c:ptCount val="6"/>
                <c:pt idx="0">
                  <c:v>26.3</c:v>
                </c:pt>
                <c:pt idx="1">
                  <c:v>30.7</c:v>
                </c:pt>
                <c:pt idx="2">
                  <c:v>32.5</c:v>
                </c:pt>
                <c:pt idx="3">
                  <c:v>32.799999999999997</c:v>
                </c:pt>
                <c:pt idx="4">
                  <c:v>32.9</c:v>
                </c:pt>
                <c:pt idx="5">
                  <c:v>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91E-4AD0-BD7A-272A7D1BE95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1323336"/>
        <c:axId val="671323664"/>
      </c:lineChart>
      <c:catAx>
        <c:axId val="671323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23664"/>
        <c:crosses val="autoZero"/>
        <c:auto val="1"/>
        <c:lblAlgn val="ctr"/>
        <c:lblOffset val="100"/>
        <c:noMultiLvlLbl val="0"/>
      </c:catAx>
      <c:valAx>
        <c:axId val="67132366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400" b="1" dirty="0">
                    <a:solidFill>
                      <a:schemeClr val="tx1"/>
                    </a:solidFill>
                  </a:rPr>
                  <a:t>ร้อยละ</a:t>
                </a:r>
                <a:endParaRPr lang="en-US" sz="14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7132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63B93B-2AE8-452A-96F7-C63DBCB9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41101"/>
              </p:ext>
            </p:extLst>
          </p:nvPr>
        </p:nvGraphicFramePr>
        <p:xfrm>
          <a:off x="2032000" y="11221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8653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</a:t>
            </a:r>
            <a:r>
              <a:rPr lang="th-TH" sz="3200" b="1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2 </a:t>
            </a:r>
            <a:endParaRPr lang="en-US" sz="3200" b="1" baseline="30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ย้อนหลัง 5 ปี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D8DD23-71C5-4E91-BF79-00A67E618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35648"/>
              </p:ext>
            </p:extLst>
          </p:nvPr>
        </p:nvGraphicFramePr>
        <p:xfrm>
          <a:off x="1643271" y="1391479"/>
          <a:ext cx="9077738" cy="5221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83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102435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-46336"/>
            <a:ext cx="7983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ความชุกของภาวะอ้วน(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BMI ≥ 25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กก/ม2 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และหรือภาวะอ้วนลงพุง (รอบเอวเกิน ชาย 90 ซม. หญิง 80 ซม.) ปี 2562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940C1-B208-462E-B9A2-D90922820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012383"/>
              </p:ext>
            </p:extLst>
          </p:nvPr>
        </p:nvGraphicFramePr>
        <p:xfrm>
          <a:off x="2034209" y="1305448"/>
          <a:ext cx="8123583" cy="518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09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99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85</cp:revision>
  <dcterms:created xsi:type="dcterms:W3CDTF">2019-02-26T07:09:19Z</dcterms:created>
  <dcterms:modified xsi:type="dcterms:W3CDTF">2019-03-14T05:37:12Z</dcterms:modified>
</cp:coreProperties>
</file>