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99FF7A"/>
    <a:srgbClr val="0000CC"/>
    <a:srgbClr val="800080"/>
    <a:srgbClr val="FFFFFF"/>
    <a:srgbClr val="F6F6F6"/>
    <a:srgbClr val="B4C7E7"/>
    <a:srgbClr val="5B9BD5"/>
    <a:srgbClr val="BE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LACK\Desktop\BMI_HDC_All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LACK\Desktop\BMI_HDC_All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LACK\Desktop\BMI_HDC_All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3.3747045168119751E-2"/>
          <c:w val="0.96562499999999996"/>
          <c:h val="0.894319211717568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ร้อยละ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35.72</c:v>
                </c:pt>
                <c:pt idx="1">
                  <c:v>40.270000000000003</c:v>
                </c:pt>
                <c:pt idx="2">
                  <c:v>36.869999999999997</c:v>
                </c:pt>
                <c:pt idx="3">
                  <c:v>33.68</c:v>
                </c:pt>
                <c:pt idx="4">
                  <c:v>33.97</c:v>
                </c:pt>
                <c:pt idx="5">
                  <c:v>30.75</c:v>
                </c:pt>
                <c:pt idx="6">
                  <c:v>28.7</c:v>
                </c:pt>
                <c:pt idx="7">
                  <c:v>29.47</c:v>
                </c:pt>
                <c:pt idx="8">
                  <c:v>31.57</c:v>
                </c:pt>
                <c:pt idx="9">
                  <c:v>32.36</c:v>
                </c:pt>
                <c:pt idx="10">
                  <c:v>37.56</c:v>
                </c:pt>
                <c:pt idx="11">
                  <c:v>39.42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C-40A5-8D0B-8589E4459E4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57173568"/>
        <c:axId val="85716700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เขต 1</c:v>
                      </c:pt>
                      <c:pt idx="1">
                        <c:v>เขต 2</c:v>
                      </c:pt>
                      <c:pt idx="2">
                        <c:v>เขต 3</c:v>
                      </c:pt>
                      <c:pt idx="3">
                        <c:v>เขต 4</c:v>
                      </c:pt>
                      <c:pt idx="4">
                        <c:v>เขต 5</c:v>
                      </c:pt>
                      <c:pt idx="5">
                        <c:v>เขต 6</c:v>
                      </c:pt>
                      <c:pt idx="6">
                        <c:v>เขต 7</c:v>
                      </c:pt>
                      <c:pt idx="7">
                        <c:v>เขต 8</c:v>
                      </c:pt>
                      <c:pt idx="8">
                        <c:v>เขต 9</c:v>
                      </c:pt>
                      <c:pt idx="9">
                        <c:v>เขต 10</c:v>
                      </c:pt>
                      <c:pt idx="10">
                        <c:v>เขต 11</c:v>
                      </c:pt>
                      <c:pt idx="11">
                        <c:v>เขต 12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BFC-40A5-8D0B-8589E4459E4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4"/>
                      </a:gs>
                      <a:gs pos="100000">
                        <a:schemeClr val="accent4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เขต 1</c:v>
                      </c:pt>
                      <c:pt idx="1">
                        <c:v>เขต 2</c:v>
                      </c:pt>
                      <c:pt idx="2">
                        <c:v>เขต 3</c:v>
                      </c:pt>
                      <c:pt idx="3">
                        <c:v>เขต 4</c:v>
                      </c:pt>
                      <c:pt idx="4">
                        <c:v>เขต 5</c:v>
                      </c:pt>
                      <c:pt idx="5">
                        <c:v>เขต 6</c:v>
                      </c:pt>
                      <c:pt idx="6">
                        <c:v>เขต 7</c:v>
                      </c:pt>
                      <c:pt idx="7">
                        <c:v>เขต 8</c:v>
                      </c:pt>
                      <c:pt idx="8">
                        <c:v>เขต 9</c:v>
                      </c:pt>
                      <c:pt idx="9">
                        <c:v>เขต 10</c:v>
                      </c:pt>
                      <c:pt idx="10">
                        <c:v>เขต 11</c:v>
                      </c:pt>
                      <c:pt idx="11">
                        <c:v>เขต 12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Sheet1!$D$2:$D$13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BFC-40A5-8D0B-8589E4459E44}"/>
                  </c:ext>
                </c:extLst>
              </c15:ser>
            </c15:filteredBarSeries>
          </c:ext>
        </c:extLst>
      </c:barChart>
      <c:catAx>
        <c:axId val="85717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167008"/>
        <c:crosses val="autoZero"/>
        <c:auto val="1"/>
        <c:lblAlgn val="ctr"/>
        <c:lblOffset val="100"/>
        <c:noMultiLvlLbl val="0"/>
      </c:catAx>
      <c:valAx>
        <c:axId val="857167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717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542795275590551"/>
          <c:y val="8.9062494521254032E-2"/>
          <c:w val="9.1440944881889766E-2"/>
          <c:h val="6.42157932938119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ประเทศ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2558</c:v>
                </c:pt>
                <c:pt idx="1">
                  <c:v>2559</c:v>
                </c:pt>
                <c:pt idx="2">
                  <c:v>2560</c:v>
                </c:pt>
                <c:pt idx="3">
                  <c:v>2561</c:v>
                </c:pt>
                <c:pt idx="4">
                  <c:v>2562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30.79</c:v>
                </c:pt>
                <c:pt idx="1">
                  <c:v>32.520000000000003</c:v>
                </c:pt>
                <c:pt idx="2">
                  <c:v>32.840000000000003</c:v>
                </c:pt>
                <c:pt idx="3">
                  <c:v>32.92</c:v>
                </c:pt>
                <c:pt idx="4">
                  <c:v>33.64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E6-452B-AEA2-EF1913CE43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สุราษฎร์ธานี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2558</c:v>
                </c:pt>
                <c:pt idx="1">
                  <c:v>2559</c:v>
                </c:pt>
                <c:pt idx="2">
                  <c:v>2560</c:v>
                </c:pt>
                <c:pt idx="3">
                  <c:v>2561</c:v>
                </c:pt>
                <c:pt idx="4">
                  <c:v>2562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39.82</c:v>
                </c:pt>
                <c:pt idx="1">
                  <c:v>39.590000000000003</c:v>
                </c:pt>
                <c:pt idx="2">
                  <c:v>38.81</c:v>
                </c:pt>
                <c:pt idx="3">
                  <c:v>37.43</c:v>
                </c:pt>
                <c:pt idx="4">
                  <c:v>38.61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E6-452B-AEA2-EF1913CE43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92787312"/>
        <c:axId val="592787640"/>
      </c:lineChart>
      <c:catAx>
        <c:axId val="592787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92787640"/>
        <c:crosses val="autoZero"/>
        <c:auto val="1"/>
        <c:lblAlgn val="ctr"/>
        <c:lblOffset val="100"/>
        <c:noMultiLvlLbl val="0"/>
      </c:catAx>
      <c:valAx>
        <c:axId val="592787640"/>
        <c:scaling>
          <c:orientation val="minMax"/>
          <c:max val="15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927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4"/>
          <c:tx>
            <c:strRef>
              <c:f>Sheet4!$F$1</c:f>
              <c:strCache>
                <c:ptCount val="1"/>
                <c:pt idx="0">
                  <c:v>สุราษฏร์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Sheet4!$F$2:$F$7</c:f>
              <c:numCache>
                <c:formatCode>General</c:formatCode>
                <c:ptCount val="6"/>
                <c:pt idx="0">
                  <c:v>30.1</c:v>
                </c:pt>
                <c:pt idx="1">
                  <c:v>39.799999999999997</c:v>
                </c:pt>
                <c:pt idx="2">
                  <c:v>39.5</c:v>
                </c:pt>
                <c:pt idx="3">
                  <c:v>38.799999999999997</c:v>
                </c:pt>
                <c:pt idx="4">
                  <c:v>37.4</c:v>
                </c:pt>
                <c:pt idx="5">
                  <c:v>38.6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B-437B-BAEF-608744AE9019}"/>
            </c:ext>
          </c:extLst>
        </c:ser>
        <c:ser>
          <c:idx val="7"/>
          <c:order val="7"/>
          <c:tx>
            <c:strRef>
              <c:f>Sheet4!$I$1</c:f>
              <c:strCache>
                <c:ptCount val="1"/>
                <c:pt idx="0">
                  <c:v>เขต11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Sheet4!$I$2:$I$7</c:f>
              <c:numCache>
                <c:formatCode>General</c:formatCode>
                <c:ptCount val="6"/>
                <c:pt idx="0">
                  <c:v>30.9</c:v>
                </c:pt>
                <c:pt idx="1">
                  <c:v>38.799999999999997</c:v>
                </c:pt>
                <c:pt idx="2">
                  <c:v>39.4</c:v>
                </c:pt>
                <c:pt idx="3">
                  <c:v>38.299999999999997</c:v>
                </c:pt>
                <c:pt idx="4">
                  <c:v>36.9</c:v>
                </c:pt>
                <c:pt idx="5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EFB-437B-BAEF-608744AE9019}"/>
            </c:ext>
          </c:extLst>
        </c:ser>
        <c:ser>
          <c:idx val="8"/>
          <c:order val="8"/>
          <c:tx>
            <c:strRef>
              <c:f>Sheet4!$J$1</c:f>
              <c:strCache>
                <c:ptCount val="1"/>
                <c:pt idx="0">
                  <c:v>ประเทศ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Sheet4!$J$2:$J$7</c:f>
              <c:numCache>
                <c:formatCode>General</c:formatCode>
                <c:ptCount val="6"/>
                <c:pt idx="0">
                  <c:v>26.3</c:v>
                </c:pt>
                <c:pt idx="1">
                  <c:v>30.7</c:v>
                </c:pt>
                <c:pt idx="2">
                  <c:v>32.5</c:v>
                </c:pt>
                <c:pt idx="3">
                  <c:v>32.799999999999997</c:v>
                </c:pt>
                <c:pt idx="4">
                  <c:v>32.9</c:v>
                </c:pt>
                <c:pt idx="5">
                  <c:v>33.6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EFB-437B-BAEF-608744AE901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1220960"/>
        <c:axId val="5912186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Sheet4!$B$1</c15:sqref>
                        </c15:formulaRef>
                      </c:ext>
                    </c:extLst>
                    <c:strCache>
                      <c:ptCount val="1"/>
                      <c:pt idx="0">
                        <c:v>นครศรีฯ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Sheet4!$A$2:$A$7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2557</c:v>
                      </c:pt>
                      <c:pt idx="1">
                        <c:v>2558</c:v>
                      </c:pt>
                      <c:pt idx="2">
                        <c:v>2559</c:v>
                      </c:pt>
                      <c:pt idx="3">
                        <c:v>2560</c:v>
                      </c:pt>
                      <c:pt idx="4">
                        <c:v>2561</c:v>
                      </c:pt>
                      <c:pt idx="5">
                        <c:v>2562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Sheet4!$B$2:$B$7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31.8</c:v>
                      </c:pt>
                      <c:pt idx="1">
                        <c:v>39.799999999999997</c:v>
                      </c:pt>
                      <c:pt idx="2">
                        <c:v>40.1</c:v>
                      </c:pt>
                      <c:pt idx="3">
                        <c:v>39.9</c:v>
                      </c:pt>
                      <c:pt idx="4">
                        <c:v>38.5</c:v>
                      </c:pt>
                      <c:pt idx="5">
                        <c:v>39.200000000000003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6EFB-437B-BAEF-608744AE9019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Sheet4!$C$1</c15:sqref>
                        </c15:formulaRef>
                      </c:ext>
                    </c:extLst>
                    <c:strCache>
                      <c:ptCount val="1"/>
                      <c:pt idx="0">
                        <c:v>กระบี่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2557</c:v>
                      </c:pt>
                      <c:pt idx="1">
                        <c:v>2558</c:v>
                      </c:pt>
                      <c:pt idx="2">
                        <c:v>2559</c:v>
                      </c:pt>
                      <c:pt idx="3">
                        <c:v>2560</c:v>
                      </c:pt>
                      <c:pt idx="4">
                        <c:v>2561</c:v>
                      </c:pt>
                      <c:pt idx="5">
                        <c:v>2562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28.7</c:v>
                      </c:pt>
                      <c:pt idx="1">
                        <c:v>36.6</c:v>
                      </c:pt>
                      <c:pt idx="2">
                        <c:v>37.9</c:v>
                      </c:pt>
                      <c:pt idx="3">
                        <c:v>35.6</c:v>
                      </c:pt>
                      <c:pt idx="4">
                        <c:v>33.1</c:v>
                      </c:pt>
                      <c:pt idx="5">
                        <c:v>32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EFB-437B-BAEF-608744AE901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Sheet4!$D$1</c15:sqref>
                        </c15:formulaRef>
                      </c:ext>
                    </c:extLst>
                    <c:strCache>
                      <c:ptCount val="1"/>
                      <c:pt idx="0">
                        <c:v>พังงา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2557</c:v>
                      </c:pt>
                      <c:pt idx="1">
                        <c:v>2558</c:v>
                      </c:pt>
                      <c:pt idx="2">
                        <c:v>2559</c:v>
                      </c:pt>
                      <c:pt idx="3">
                        <c:v>2560</c:v>
                      </c:pt>
                      <c:pt idx="4">
                        <c:v>2561</c:v>
                      </c:pt>
                      <c:pt idx="5">
                        <c:v>2562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37.799999999999997</c:v>
                      </c:pt>
                      <c:pt idx="1">
                        <c:v>44.6</c:v>
                      </c:pt>
                      <c:pt idx="2">
                        <c:v>45.5</c:v>
                      </c:pt>
                      <c:pt idx="3">
                        <c:v>42.9</c:v>
                      </c:pt>
                      <c:pt idx="4">
                        <c:v>39.799999999999997</c:v>
                      </c:pt>
                      <c:pt idx="5">
                        <c:v>42.9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EFB-437B-BAEF-608744AE9019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Sheet4!$E$1</c15:sqref>
                        </c15:formulaRef>
                      </c:ext>
                    </c:extLst>
                    <c:strCache>
                      <c:ptCount val="1"/>
                      <c:pt idx="0">
                        <c:v>ภูเก็ต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2557</c:v>
                      </c:pt>
                      <c:pt idx="1">
                        <c:v>2558</c:v>
                      </c:pt>
                      <c:pt idx="2">
                        <c:v>2559</c:v>
                      </c:pt>
                      <c:pt idx="3">
                        <c:v>2560</c:v>
                      </c:pt>
                      <c:pt idx="4">
                        <c:v>2561</c:v>
                      </c:pt>
                      <c:pt idx="5">
                        <c:v>2562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Sheet4!$E$2:$E$7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27.5</c:v>
                      </c:pt>
                      <c:pt idx="1">
                        <c:v>35.799999999999997</c:v>
                      </c:pt>
                      <c:pt idx="2">
                        <c:v>45.8</c:v>
                      </c:pt>
                      <c:pt idx="3">
                        <c:v>35.700000000000003</c:v>
                      </c:pt>
                      <c:pt idx="4">
                        <c:v>31.8</c:v>
                      </c:pt>
                      <c:pt idx="5">
                        <c:v>29.67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EFB-437B-BAEF-608744AE9019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Sheet4!$G$1</c15:sqref>
                        </c15:formulaRef>
                      </c:ext>
                    </c:extLst>
                    <c:strCache>
                      <c:ptCount val="1"/>
                      <c:pt idx="0">
                        <c:v>ระนอง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2557</c:v>
                      </c:pt>
                      <c:pt idx="1">
                        <c:v>2558</c:v>
                      </c:pt>
                      <c:pt idx="2">
                        <c:v>2559</c:v>
                      </c:pt>
                      <c:pt idx="3">
                        <c:v>2560</c:v>
                      </c:pt>
                      <c:pt idx="4">
                        <c:v>2561</c:v>
                      </c:pt>
                      <c:pt idx="5">
                        <c:v>2562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32.9</c:v>
                      </c:pt>
                      <c:pt idx="1">
                        <c:v>36.9</c:v>
                      </c:pt>
                      <c:pt idx="2">
                        <c:v>39.700000000000003</c:v>
                      </c:pt>
                      <c:pt idx="3">
                        <c:v>39</c:v>
                      </c:pt>
                      <c:pt idx="4">
                        <c:v>38.1</c:v>
                      </c:pt>
                      <c:pt idx="5">
                        <c:v>38.6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6EFB-437B-BAEF-608744AE9019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Sheet4!$H$1</c15:sqref>
                        </c15:formulaRef>
                      </c:ext>
                    </c:extLst>
                    <c:strCache>
                      <c:ptCount val="1"/>
                      <c:pt idx="0">
                        <c:v>ชุมพร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plus"/>
                  <c:size val="6"/>
                  <c:spPr>
                    <a:noFill/>
                    <a:ln w="9525">
                      <a:solidFill>
                        <a:schemeClr val="accent1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2557</c:v>
                      </c:pt>
                      <c:pt idx="1">
                        <c:v>2558</c:v>
                      </c:pt>
                      <c:pt idx="2">
                        <c:v>2559</c:v>
                      </c:pt>
                      <c:pt idx="3">
                        <c:v>2560</c:v>
                      </c:pt>
                      <c:pt idx="4">
                        <c:v>2561</c:v>
                      </c:pt>
                      <c:pt idx="5">
                        <c:v>2562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Sheet4!$H$2:$H$7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31.4</c:v>
                      </c:pt>
                      <c:pt idx="1">
                        <c:v>36.1</c:v>
                      </c:pt>
                      <c:pt idx="2">
                        <c:v>35.5</c:v>
                      </c:pt>
                      <c:pt idx="3">
                        <c:v>35.200000000000003</c:v>
                      </c:pt>
                      <c:pt idx="4">
                        <c:v>36.200000000000003</c:v>
                      </c:pt>
                      <c:pt idx="5">
                        <c:v>36.5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6EFB-437B-BAEF-608744AE9019}"/>
                  </c:ext>
                </c:extLst>
              </c15:ser>
            </c15:filteredLineSeries>
          </c:ext>
        </c:extLst>
      </c:lineChart>
      <c:catAx>
        <c:axId val="59122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218664"/>
        <c:crosses val="autoZero"/>
        <c:auto val="1"/>
        <c:lblAlgn val="ctr"/>
        <c:lblOffset val="100"/>
        <c:noMultiLvlLbl val="0"/>
      </c:catAx>
      <c:valAx>
        <c:axId val="591218664"/>
        <c:scaling>
          <c:orientation val="minMax"/>
          <c:max val="50"/>
          <c:min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22096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นครศรีฯ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Sheet4!$B$2:$B$7</c:f>
              <c:numCache>
                <c:formatCode>General</c:formatCode>
                <c:ptCount val="6"/>
                <c:pt idx="0">
                  <c:v>31.8</c:v>
                </c:pt>
                <c:pt idx="1">
                  <c:v>39.799999999999997</c:v>
                </c:pt>
                <c:pt idx="2">
                  <c:v>40.1</c:v>
                </c:pt>
                <c:pt idx="3">
                  <c:v>39.9</c:v>
                </c:pt>
                <c:pt idx="4">
                  <c:v>38.5</c:v>
                </c:pt>
                <c:pt idx="5">
                  <c:v>39.200000000000003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AB-4381-97A3-D10C86F62F80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กระบี่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Sheet4!$C$2:$C$7</c:f>
              <c:numCache>
                <c:formatCode>General</c:formatCode>
                <c:ptCount val="6"/>
                <c:pt idx="0">
                  <c:v>28.7</c:v>
                </c:pt>
                <c:pt idx="1">
                  <c:v>36.6</c:v>
                </c:pt>
                <c:pt idx="2">
                  <c:v>37.9</c:v>
                </c:pt>
                <c:pt idx="3">
                  <c:v>35.6</c:v>
                </c:pt>
                <c:pt idx="4">
                  <c:v>33.1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AB-4381-97A3-D10C86F62F80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พังงา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Sheet4!$D$2:$D$7</c:f>
              <c:numCache>
                <c:formatCode>General</c:formatCode>
                <c:ptCount val="6"/>
                <c:pt idx="0">
                  <c:v>37.799999999999997</c:v>
                </c:pt>
                <c:pt idx="1">
                  <c:v>44.6</c:v>
                </c:pt>
                <c:pt idx="2">
                  <c:v>45.5</c:v>
                </c:pt>
                <c:pt idx="3">
                  <c:v>42.9</c:v>
                </c:pt>
                <c:pt idx="4">
                  <c:v>39.799999999999997</c:v>
                </c:pt>
                <c:pt idx="5">
                  <c:v>42.9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AB-4381-97A3-D10C86F62F80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ภูเก็ต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Sheet4!$E$2:$E$7</c:f>
              <c:numCache>
                <c:formatCode>General</c:formatCode>
                <c:ptCount val="6"/>
                <c:pt idx="0">
                  <c:v>27.5</c:v>
                </c:pt>
                <c:pt idx="1">
                  <c:v>35.799999999999997</c:v>
                </c:pt>
                <c:pt idx="2">
                  <c:v>45.8</c:v>
                </c:pt>
                <c:pt idx="3">
                  <c:v>35.700000000000003</c:v>
                </c:pt>
                <c:pt idx="4">
                  <c:v>31.8</c:v>
                </c:pt>
                <c:pt idx="5">
                  <c:v>29.67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AB-4381-97A3-D10C86F62F80}"/>
            </c:ext>
          </c:extLst>
        </c:ser>
        <c:ser>
          <c:idx val="4"/>
          <c:order val="4"/>
          <c:tx>
            <c:strRef>
              <c:f>Sheet4!$F$1</c:f>
              <c:strCache>
                <c:ptCount val="1"/>
                <c:pt idx="0">
                  <c:v>สุราษฏร์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Sheet4!$F$2:$F$7</c:f>
              <c:numCache>
                <c:formatCode>General</c:formatCode>
                <c:ptCount val="6"/>
                <c:pt idx="0">
                  <c:v>30.1</c:v>
                </c:pt>
                <c:pt idx="1">
                  <c:v>39.799999999999997</c:v>
                </c:pt>
                <c:pt idx="2">
                  <c:v>39.5</c:v>
                </c:pt>
                <c:pt idx="3">
                  <c:v>38.799999999999997</c:v>
                </c:pt>
                <c:pt idx="4">
                  <c:v>37.4</c:v>
                </c:pt>
                <c:pt idx="5">
                  <c:v>38.6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AB-4381-97A3-D10C86F62F80}"/>
            </c:ext>
          </c:extLst>
        </c:ser>
        <c:ser>
          <c:idx val="5"/>
          <c:order val="5"/>
          <c:tx>
            <c:strRef>
              <c:f>Sheet4!$G$1</c:f>
              <c:strCache>
                <c:ptCount val="1"/>
                <c:pt idx="0">
                  <c:v>ระนอง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Sheet4!$G$2:$G$7</c:f>
              <c:numCache>
                <c:formatCode>General</c:formatCode>
                <c:ptCount val="6"/>
                <c:pt idx="0">
                  <c:v>32.9</c:v>
                </c:pt>
                <c:pt idx="1">
                  <c:v>36.9</c:v>
                </c:pt>
                <c:pt idx="2">
                  <c:v>39.700000000000003</c:v>
                </c:pt>
                <c:pt idx="3">
                  <c:v>39</c:v>
                </c:pt>
                <c:pt idx="4">
                  <c:v>38.1</c:v>
                </c:pt>
                <c:pt idx="5">
                  <c:v>38.6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BAB-4381-97A3-D10C86F62F80}"/>
            </c:ext>
          </c:extLst>
        </c:ser>
        <c:ser>
          <c:idx val="6"/>
          <c:order val="6"/>
          <c:tx>
            <c:strRef>
              <c:f>Sheet4!$H$1</c:f>
              <c:strCache>
                <c:ptCount val="1"/>
                <c:pt idx="0">
                  <c:v>ชุมพร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Sheet4!$H$2:$H$7</c:f>
              <c:numCache>
                <c:formatCode>General</c:formatCode>
                <c:ptCount val="6"/>
                <c:pt idx="0">
                  <c:v>31.4</c:v>
                </c:pt>
                <c:pt idx="1">
                  <c:v>36.1</c:v>
                </c:pt>
                <c:pt idx="2">
                  <c:v>35.5</c:v>
                </c:pt>
                <c:pt idx="3">
                  <c:v>35.200000000000003</c:v>
                </c:pt>
                <c:pt idx="4">
                  <c:v>36.200000000000003</c:v>
                </c:pt>
                <c:pt idx="5">
                  <c:v>36.5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BAB-4381-97A3-D10C86F62F80}"/>
            </c:ext>
          </c:extLst>
        </c:ser>
        <c:ser>
          <c:idx val="7"/>
          <c:order val="7"/>
          <c:tx>
            <c:strRef>
              <c:f>Sheet4!$I$1</c:f>
              <c:strCache>
                <c:ptCount val="1"/>
                <c:pt idx="0">
                  <c:v>เขต11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Sheet4!$I$2:$I$7</c:f>
              <c:numCache>
                <c:formatCode>General</c:formatCode>
                <c:ptCount val="6"/>
                <c:pt idx="0">
                  <c:v>30.9</c:v>
                </c:pt>
                <c:pt idx="1">
                  <c:v>38.799999999999997</c:v>
                </c:pt>
                <c:pt idx="2">
                  <c:v>39.4</c:v>
                </c:pt>
                <c:pt idx="3">
                  <c:v>38.299999999999997</c:v>
                </c:pt>
                <c:pt idx="4">
                  <c:v>36.9</c:v>
                </c:pt>
                <c:pt idx="5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BAB-4381-97A3-D10C86F62F80}"/>
            </c:ext>
          </c:extLst>
        </c:ser>
        <c:ser>
          <c:idx val="8"/>
          <c:order val="8"/>
          <c:tx>
            <c:strRef>
              <c:f>Sheet4!$J$1</c:f>
              <c:strCache>
                <c:ptCount val="1"/>
                <c:pt idx="0">
                  <c:v>ประเทศ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Sheet4!$J$2:$J$7</c:f>
              <c:numCache>
                <c:formatCode>General</c:formatCode>
                <c:ptCount val="6"/>
                <c:pt idx="0">
                  <c:v>26.3</c:v>
                </c:pt>
                <c:pt idx="1">
                  <c:v>30.7</c:v>
                </c:pt>
                <c:pt idx="2">
                  <c:v>32.5</c:v>
                </c:pt>
                <c:pt idx="3">
                  <c:v>32.799999999999997</c:v>
                </c:pt>
                <c:pt idx="4">
                  <c:v>32.9</c:v>
                </c:pt>
                <c:pt idx="5">
                  <c:v>33.6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BAB-4381-97A3-D10C86F62F8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1220960"/>
        <c:axId val="591218664"/>
      </c:lineChart>
      <c:catAx>
        <c:axId val="59122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218664"/>
        <c:crosses val="autoZero"/>
        <c:auto val="1"/>
        <c:lblAlgn val="ctr"/>
        <c:lblOffset val="100"/>
        <c:noMultiLvlLbl val="0"/>
      </c:catAx>
      <c:valAx>
        <c:axId val="591218664"/>
        <c:scaling>
          <c:orientation val="minMax"/>
          <c:max val="50"/>
          <c:min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22096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-46336"/>
            <a:ext cx="79832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ความชุกของภาวะอ้วน(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BMI ≥ 25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กก/ม2 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และหรือภาวะอ้วนลงพุง (รอบเอวเกิน ชาย 90 ซม. หญิง 80 ซม.) ปี 2562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63B93B-2AE8-452A-96F7-C63DBCB99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841101"/>
              </p:ext>
            </p:extLst>
          </p:nvPr>
        </p:nvGraphicFramePr>
        <p:xfrm>
          <a:off x="2032000" y="112213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-46336"/>
            <a:ext cx="86533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ความชุกของภาวะอ้วน(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BMI ≥ 25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กก/ม</a:t>
            </a:r>
            <a:r>
              <a:rPr lang="th-TH" sz="3200" b="1" baseline="30000" dirty="0">
                <a:latin typeface="Angsana New" panose="02020603050405020304" pitchFamily="18" charset="-34"/>
                <a:cs typeface="Angsana New" panose="02020603050405020304" pitchFamily="18" charset="-34"/>
              </a:rPr>
              <a:t>2 </a:t>
            </a:r>
            <a:endParaRPr lang="en-US" sz="3200" b="1" baseline="30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และหรือภาวะอ้วนลงพุง (รอบเอวเกิน ชาย 90 ซม. หญิง 80 ซม.) ย้อนหลัง 5 ปี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D8DD23-71C5-4E91-BF79-00A67E618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969982"/>
              </p:ext>
            </p:extLst>
          </p:nvPr>
        </p:nvGraphicFramePr>
        <p:xfrm>
          <a:off x="1643271" y="1391479"/>
          <a:ext cx="9077738" cy="5221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83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-46336"/>
            <a:ext cx="79832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ความชุกของภาวะอ้วน(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BMI ≥ 25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กก/ม2 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และหรือภาวะอ้วนลงพุง (รอบเอวเกิน ชาย 90 ซม. หญิง 80 ซม.) ปี 2562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DD98C3-3738-4696-9BFB-6FC1477306D8}"/>
              </a:ext>
            </a:extLst>
          </p:cNvPr>
          <p:cNvGraphicFramePr>
            <a:graphicFrameLocks/>
          </p:cNvGraphicFramePr>
          <p:nvPr/>
        </p:nvGraphicFramePr>
        <p:xfrm>
          <a:off x="2067339" y="1245704"/>
          <a:ext cx="8335617" cy="527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-46336"/>
            <a:ext cx="79832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ความชุกของภาวะอ้วน(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BMI ≥ 25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กก/ม2 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และหรือภาวะอ้วนลงพุง (รอบเอวเกิน ชาย 90 ซม. หญิง 80 ซม.) ปี 2562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7E893FC-07F0-47DF-96E0-6F6424ED9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89569"/>
              </p:ext>
            </p:extLst>
          </p:nvPr>
        </p:nvGraphicFramePr>
        <p:xfrm>
          <a:off x="2067339" y="1245704"/>
          <a:ext cx="8335617" cy="527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675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129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88</cp:revision>
  <dcterms:created xsi:type="dcterms:W3CDTF">2019-02-26T07:09:19Z</dcterms:created>
  <dcterms:modified xsi:type="dcterms:W3CDTF">2019-03-14T06:24:49Z</dcterms:modified>
</cp:coreProperties>
</file>