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2"/>
    <p:sldId id="284" r:id="rId3"/>
    <p:sldId id="281" r:id="rId4"/>
    <p:sldId id="266" r:id="rId5"/>
    <p:sldId id="280" r:id="rId6"/>
    <p:sldId id="286" r:id="rId7"/>
    <p:sldId id="268" r:id="rId8"/>
    <p:sldId id="258" r:id="rId9"/>
    <p:sldId id="263" r:id="rId10"/>
    <p:sldId id="259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ABA33-AC89-4A69-B5A1-640A96103B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B79B9327-C79F-417B-9814-8B1A74660B6F}">
      <dgm:prSet phldrT="[ข้อความ]" custT="1"/>
      <dgm:spPr/>
      <dgm:t>
        <a:bodyPr/>
        <a:lstStyle/>
        <a:p>
          <a:r>
            <a:rPr lang="en-US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16 </a:t>
          </a:r>
          <a:r>
            <a:rPr lang="th-TH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ม.ค. </a:t>
          </a:r>
          <a:r>
            <a:rPr lang="en-US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2561 </a:t>
          </a:r>
          <a:endParaRPr lang="th-TH" sz="3600" b="1" dirty="0" smtClean="0">
            <a:solidFill>
              <a:schemeClr val="tx1"/>
            </a:solidFill>
            <a:latin typeface="TH Baijam" panose="02000506000000020004" pitchFamily="2" charset="-34"/>
            <a:cs typeface="+mn-cs"/>
          </a:endParaRPr>
        </a:p>
        <a:p>
          <a:r>
            <a:rPr lang="th-TH" sz="3600" b="1" dirty="0" smtClean="0">
              <a:latin typeface="TH Baijam" panose="02000506000000020004" pitchFamily="2" charset="-34"/>
              <a:cs typeface="+mn-cs"/>
            </a:rPr>
            <a:t>มติ ครม. เห็นชอบมาตรการทางภาษี</a:t>
          </a:r>
          <a:endParaRPr lang="th-TH" sz="3600" dirty="0">
            <a:latin typeface="TH Baijam" panose="02000506000000020004" pitchFamily="2" charset="-34"/>
            <a:cs typeface="+mn-cs"/>
          </a:endParaRPr>
        </a:p>
      </dgm:t>
    </dgm:pt>
    <dgm:pt modelId="{F5F57896-E15F-4D37-9A1B-41A55C74020B}" type="parTrans" cxnId="{1EC9D253-E89D-4FEA-8B4C-F2488CE50598}">
      <dgm:prSet/>
      <dgm:spPr/>
      <dgm:t>
        <a:bodyPr/>
        <a:lstStyle/>
        <a:p>
          <a:endParaRPr lang="th-TH" sz="3600">
            <a:latin typeface="TH Baijam" panose="02000506000000020004" pitchFamily="2" charset="-34"/>
            <a:cs typeface="+mn-cs"/>
          </a:endParaRPr>
        </a:p>
      </dgm:t>
    </dgm:pt>
    <dgm:pt modelId="{ABAF2F7A-3F0E-4ED6-8B75-B40C7BFABAF4}" type="sibTrans" cxnId="{1EC9D253-E89D-4FEA-8B4C-F2488CE50598}">
      <dgm:prSet custT="1"/>
      <dgm:spPr/>
      <dgm:t>
        <a:bodyPr/>
        <a:lstStyle/>
        <a:p>
          <a:endParaRPr lang="th-TH" sz="3600">
            <a:latin typeface="TH Baijam" panose="02000506000000020004" pitchFamily="2" charset="-34"/>
            <a:cs typeface="+mn-cs"/>
          </a:endParaRPr>
        </a:p>
      </dgm:t>
    </dgm:pt>
    <dgm:pt modelId="{D964A421-EECE-4EC0-9C05-2AA1BEE450FE}">
      <dgm:prSet phldrT="[ข้อความ]" custT="1"/>
      <dgm:spPr/>
      <dgm:t>
        <a:bodyPr/>
        <a:lstStyle/>
        <a:p>
          <a:r>
            <a:rPr lang="en-US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22 </a:t>
          </a:r>
          <a:r>
            <a:rPr lang="th-TH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พ.ย.</a:t>
          </a:r>
          <a:r>
            <a:rPr lang="en-US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 2561</a:t>
          </a:r>
        </a:p>
        <a:p>
          <a:endParaRPr lang="en-US" sz="3600" b="1" dirty="0" smtClean="0">
            <a:solidFill>
              <a:schemeClr val="tx1"/>
            </a:solidFill>
            <a:latin typeface="TH Baijam" panose="02000506000000020004" pitchFamily="2" charset="-34"/>
            <a:cs typeface="+mn-cs"/>
          </a:endParaRPr>
        </a:p>
        <a:p>
          <a:r>
            <a:rPr lang="en-US" sz="3600" b="1" dirty="0" smtClean="0">
              <a:latin typeface="TH Baijam" panose="02000506000000020004" pitchFamily="2" charset="-34"/>
              <a:cs typeface="+mn-cs"/>
            </a:rPr>
            <a:t> </a:t>
          </a:r>
          <a:r>
            <a:rPr lang="th-TH" sz="3600" b="1" dirty="0" smtClean="0">
              <a:latin typeface="TH Baijam" panose="02000506000000020004" pitchFamily="2" charset="-34"/>
              <a:cs typeface="+mn-cs"/>
            </a:rPr>
            <a:t>รัฐบาลออกเป็นพระราชกฤษฎีกา </a:t>
          </a:r>
          <a:endParaRPr lang="th-TH" sz="3600" dirty="0">
            <a:latin typeface="TH Baijam" panose="02000506000000020004" pitchFamily="2" charset="-34"/>
            <a:cs typeface="+mn-cs"/>
          </a:endParaRPr>
        </a:p>
      </dgm:t>
    </dgm:pt>
    <dgm:pt modelId="{DC9755B6-E504-480B-91C3-04BB06ED5D0A}" type="parTrans" cxnId="{8BBE1B6A-56E6-4534-81C1-B2844EE89CDF}">
      <dgm:prSet/>
      <dgm:spPr/>
      <dgm:t>
        <a:bodyPr/>
        <a:lstStyle/>
        <a:p>
          <a:endParaRPr lang="th-TH" sz="3600">
            <a:latin typeface="TH Baijam" panose="02000506000000020004" pitchFamily="2" charset="-34"/>
            <a:cs typeface="+mn-cs"/>
          </a:endParaRPr>
        </a:p>
      </dgm:t>
    </dgm:pt>
    <dgm:pt modelId="{86DE75D1-A625-4595-9006-67344B407C6E}" type="sibTrans" cxnId="{8BBE1B6A-56E6-4534-81C1-B2844EE89CDF}">
      <dgm:prSet/>
      <dgm:spPr/>
      <dgm:t>
        <a:bodyPr/>
        <a:lstStyle/>
        <a:p>
          <a:endParaRPr lang="th-TH" sz="3600">
            <a:latin typeface="TH Baijam" panose="02000506000000020004" pitchFamily="2" charset="-34"/>
            <a:cs typeface="+mn-cs"/>
          </a:endParaRPr>
        </a:p>
      </dgm:t>
    </dgm:pt>
    <dgm:pt modelId="{BE6B974A-A66C-4CB6-914D-57C0D03CF554}">
      <dgm:prSet phldrT="[ข้อความ]" custT="1"/>
      <dgm:spPr/>
      <dgm:t>
        <a:bodyPr/>
        <a:lstStyle/>
        <a:p>
          <a:r>
            <a:rPr lang="en-US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20 </a:t>
          </a:r>
          <a:r>
            <a:rPr lang="th-TH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เม.ย. </a:t>
          </a:r>
          <a:r>
            <a:rPr lang="en-US" sz="3600" b="1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2561 </a:t>
          </a:r>
        </a:p>
        <a:p>
          <a:r>
            <a:rPr lang="th-TH" sz="3600" b="1" dirty="0" smtClean="0">
              <a:latin typeface="TH Baijam" panose="02000506000000020004" pitchFamily="2" charset="-34"/>
              <a:cs typeface="+mn-cs"/>
            </a:rPr>
            <a:t>กระทรวงสาธารณสุข ออกระเบียบเงินบริจาค</a:t>
          </a:r>
          <a:endParaRPr lang="th-TH" sz="3600" dirty="0">
            <a:latin typeface="TH Baijam" panose="02000506000000020004" pitchFamily="2" charset="-34"/>
            <a:cs typeface="+mn-cs"/>
          </a:endParaRPr>
        </a:p>
      </dgm:t>
    </dgm:pt>
    <dgm:pt modelId="{213CFCF9-B330-417D-BA29-C472AEC103C6}" type="parTrans" cxnId="{D2C08258-0EA3-4FC0-B59D-CA28D2CD2A55}">
      <dgm:prSet/>
      <dgm:spPr/>
      <dgm:t>
        <a:bodyPr/>
        <a:lstStyle/>
        <a:p>
          <a:endParaRPr lang="th-TH" sz="3600">
            <a:latin typeface="TH Baijam" panose="02000506000000020004" pitchFamily="2" charset="-34"/>
            <a:cs typeface="+mn-cs"/>
          </a:endParaRPr>
        </a:p>
      </dgm:t>
    </dgm:pt>
    <dgm:pt modelId="{0A83E9A8-4392-4124-9047-88FEB5410EC2}" type="sibTrans" cxnId="{D2C08258-0EA3-4FC0-B59D-CA28D2CD2A55}">
      <dgm:prSet custT="1"/>
      <dgm:spPr/>
      <dgm:t>
        <a:bodyPr/>
        <a:lstStyle/>
        <a:p>
          <a:endParaRPr lang="th-TH" sz="3600">
            <a:latin typeface="TH Baijam" panose="02000506000000020004" pitchFamily="2" charset="-34"/>
            <a:cs typeface="+mn-cs"/>
          </a:endParaRPr>
        </a:p>
      </dgm:t>
    </dgm:pt>
    <dgm:pt modelId="{B95A7AE1-99C2-4022-AEE6-F04AE7EBDFAB}" type="pres">
      <dgm:prSet presAssocID="{5B9ABA33-AC89-4A69-B5A1-640A96103B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FB8F186B-7214-403B-B80F-72F86142E017}" type="pres">
      <dgm:prSet presAssocID="{B79B9327-C79F-417B-9814-8B1A74660B6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A8500447-D822-4699-9466-E449108C777C}" type="pres">
      <dgm:prSet presAssocID="{ABAF2F7A-3F0E-4ED6-8B75-B40C7BFABAF4}" presName="sibTrans" presStyleLbl="sibTrans2D1" presStyleIdx="0" presStyleCnt="2"/>
      <dgm:spPr/>
      <dgm:t>
        <a:bodyPr/>
        <a:lstStyle/>
        <a:p>
          <a:endParaRPr lang="th-TH"/>
        </a:p>
      </dgm:t>
    </dgm:pt>
    <dgm:pt modelId="{16868E6A-194B-4469-9D02-44115C8CF717}" type="pres">
      <dgm:prSet presAssocID="{ABAF2F7A-3F0E-4ED6-8B75-B40C7BFABAF4}" presName="connectorText" presStyleLbl="sibTrans2D1" presStyleIdx="0" presStyleCnt="2"/>
      <dgm:spPr/>
      <dgm:t>
        <a:bodyPr/>
        <a:lstStyle/>
        <a:p>
          <a:endParaRPr lang="th-TH"/>
        </a:p>
      </dgm:t>
    </dgm:pt>
    <dgm:pt modelId="{FC3282AE-6DC9-4816-96BD-40F795523E43}" type="pres">
      <dgm:prSet presAssocID="{BE6B974A-A66C-4CB6-914D-57C0D03CF55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295984C-464A-4DFD-80E4-95E65EA5EB2C}" type="pres">
      <dgm:prSet presAssocID="{0A83E9A8-4392-4124-9047-88FEB5410EC2}" presName="sibTrans" presStyleLbl="sibTrans2D1" presStyleIdx="1" presStyleCnt="2"/>
      <dgm:spPr/>
      <dgm:t>
        <a:bodyPr/>
        <a:lstStyle/>
        <a:p>
          <a:endParaRPr lang="th-TH"/>
        </a:p>
      </dgm:t>
    </dgm:pt>
    <dgm:pt modelId="{3EC7F0A9-83FA-4F3B-AC4E-7CA920E39659}" type="pres">
      <dgm:prSet presAssocID="{0A83E9A8-4392-4124-9047-88FEB5410EC2}" presName="connectorText" presStyleLbl="sibTrans2D1" presStyleIdx="1" presStyleCnt="2"/>
      <dgm:spPr/>
      <dgm:t>
        <a:bodyPr/>
        <a:lstStyle/>
        <a:p>
          <a:endParaRPr lang="th-TH"/>
        </a:p>
      </dgm:t>
    </dgm:pt>
    <dgm:pt modelId="{5BE5B75D-D23B-4B65-B6F6-4E8C38EBB9D1}" type="pres">
      <dgm:prSet presAssocID="{D964A421-EECE-4EC0-9C05-2AA1BEE450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81B24895-E624-49D7-A850-76A5FAEA5A08}" type="presOf" srcId="{D964A421-EECE-4EC0-9C05-2AA1BEE450FE}" destId="{5BE5B75D-D23B-4B65-B6F6-4E8C38EBB9D1}" srcOrd="0" destOrd="0" presId="urn:microsoft.com/office/officeart/2005/8/layout/process1"/>
    <dgm:cxn modelId="{357DF0B6-80AC-4817-8A44-2FF8350F888F}" type="presOf" srcId="{ABAF2F7A-3F0E-4ED6-8B75-B40C7BFABAF4}" destId="{A8500447-D822-4699-9466-E449108C777C}" srcOrd="0" destOrd="0" presId="urn:microsoft.com/office/officeart/2005/8/layout/process1"/>
    <dgm:cxn modelId="{D7674F6F-A85C-4806-829A-8606D79615E7}" type="presOf" srcId="{ABAF2F7A-3F0E-4ED6-8B75-B40C7BFABAF4}" destId="{16868E6A-194B-4469-9D02-44115C8CF717}" srcOrd="1" destOrd="0" presId="urn:microsoft.com/office/officeart/2005/8/layout/process1"/>
    <dgm:cxn modelId="{06B9AF8D-E8DE-4D1C-B5C7-6F79DE88F0AC}" type="presOf" srcId="{BE6B974A-A66C-4CB6-914D-57C0D03CF554}" destId="{FC3282AE-6DC9-4816-96BD-40F795523E43}" srcOrd="0" destOrd="0" presId="urn:microsoft.com/office/officeart/2005/8/layout/process1"/>
    <dgm:cxn modelId="{65262478-245D-4471-AFA3-A2D3F88C28B5}" type="presOf" srcId="{B79B9327-C79F-417B-9814-8B1A74660B6F}" destId="{FB8F186B-7214-403B-B80F-72F86142E017}" srcOrd="0" destOrd="0" presId="urn:microsoft.com/office/officeart/2005/8/layout/process1"/>
    <dgm:cxn modelId="{1EC9D253-E89D-4FEA-8B4C-F2488CE50598}" srcId="{5B9ABA33-AC89-4A69-B5A1-640A96103BD5}" destId="{B79B9327-C79F-417B-9814-8B1A74660B6F}" srcOrd="0" destOrd="0" parTransId="{F5F57896-E15F-4D37-9A1B-41A55C74020B}" sibTransId="{ABAF2F7A-3F0E-4ED6-8B75-B40C7BFABAF4}"/>
    <dgm:cxn modelId="{8BBE1B6A-56E6-4534-81C1-B2844EE89CDF}" srcId="{5B9ABA33-AC89-4A69-B5A1-640A96103BD5}" destId="{D964A421-EECE-4EC0-9C05-2AA1BEE450FE}" srcOrd="2" destOrd="0" parTransId="{DC9755B6-E504-480B-91C3-04BB06ED5D0A}" sibTransId="{86DE75D1-A625-4595-9006-67344B407C6E}"/>
    <dgm:cxn modelId="{F11BE11C-6A6D-4B3D-A5DB-6791E110E72E}" type="presOf" srcId="{0A83E9A8-4392-4124-9047-88FEB5410EC2}" destId="{E295984C-464A-4DFD-80E4-95E65EA5EB2C}" srcOrd="0" destOrd="0" presId="urn:microsoft.com/office/officeart/2005/8/layout/process1"/>
    <dgm:cxn modelId="{7E0CE20D-0BDA-4A37-8C1C-8AED09A5E29A}" type="presOf" srcId="{0A83E9A8-4392-4124-9047-88FEB5410EC2}" destId="{3EC7F0A9-83FA-4F3B-AC4E-7CA920E39659}" srcOrd="1" destOrd="0" presId="urn:microsoft.com/office/officeart/2005/8/layout/process1"/>
    <dgm:cxn modelId="{5465BDD7-6D15-4F82-AEA8-D8D580A9B627}" type="presOf" srcId="{5B9ABA33-AC89-4A69-B5A1-640A96103BD5}" destId="{B95A7AE1-99C2-4022-AEE6-F04AE7EBDFAB}" srcOrd="0" destOrd="0" presId="urn:microsoft.com/office/officeart/2005/8/layout/process1"/>
    <dgm:cxn modelId="{D2C08258-0EA3-4FC0-B59D-CA28D2CD2A55}" srcId="{5B9ABA33-AC89-4A69-B5A1-640A96103BD5}" destId="{BE6B974A-A66C-4CB6-914D-57C0D03CF554}" srcOrd="1" destOrd="0" parTransId="{213CFCF9-B330-417D-BA29-C472AEC103C6}" sibTransId="{0A83E9A8-4392-4124-9047-88FEB5410EC2}"/>
    <dgm:cxn modelId="{0780C644-08B3-4B15-B963-6F7D18A4F877}" type="presParOf" srcId="{B95A7AE1-99C2-4022-AEE6-F04AE7EBDFAB}" destId="{FB8F186B-7214-403B-B80F-72F86142E017}" srcOrd="0" destOrd="0" presId="urn:microsoft.com/office/officeart/2005/8/layout/process1"/>
    <dgm:cxn modelId="{16F100FB-DD7C-4B61-B135-61945A125DC8}" type="presParOf" srcId="{B95A7AE1-99C2-4022-AEE6-F04AE7EBDFAB}" destId="{A8500447-D822-4699-9466-E449108C777C}" srcOrd="1" destOrd="0" presId="urn:microsoft.com/office/officeart/2005/8/layout/process1"/>
    <dgm:cxn modelId="{A680A441-A5C4-43C9-BD53-AD199DF71E76}" type="presParOf" srcId="{A8500447-D822-4699-9466-E449108C777C}" destId="{16868E6A-194B-4469-9D02-44115C8CF717}" srcOrd="0" destOrd="0" presId="urn:microsoft.com/office/officeart/2005/8/layout/process1"/>
    <dgm:cxn modelId="{D0CDDACF-3605-4557-AFBD-4E34DAACF8F7}" type="presParOf" srcId="{B95A7AE1-99C2-4022-AEE6-F04AE7EBDFAB}" destId="{FC3282AE-6DC9-4816-96BD-40F795523E43}" srcOrd="2" destOrd="0" presId="urn:microsoft.com/office/officeart/2005/8/layout/process1"/>
    <dgm:cxn modelId="{3D646609-CF9A-4C04-9651-B4BAC99F05EC}" type="presParOf" srcId="{B95A7AE1-99C2-4022-AEE6-F04AE7EBDFAB}" destId="{E295984C-464A-4DFD-80E4-95E65EA5EB2C}" srcOrd="3" destOrd="0" presId="urn:microsoft.com/office/officeart/2005/8/layout/process1"/>
    <dgm:cxn modelId="{1A291ABF-1CC4-465C-B9F3-840FC1CBCAC6}" type="presParOf" srcId="{E295984C-464A-4DFD-80E4-95E65EA5EB2C}" destId="{3EC7F0A9-83FA-4F3B-AC4E-7CA920E39659}" srcOrd="0" destOrd="0" presId="urn:microsoft.com/office/officeart/2005/8/layout/process1"/>
    <dgm:cxn modelId="{13E4AF63-F3D6-408C-B670-9064154A7B24}" type="presParOf" srcId="{B95A7AE1-99C2-4022-AEE6-F04AE7EBDFAB}" destId="{5BE5B75D-D23B-4B65-B6F6-4E8C38EBB9D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D50A5-5E76-4D62-9FC0-9C63246CE277}" type="doc">
      <dgm:prSet loTypeId="urn:microsoft.com/office/officeart/2005/8/layout/vList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638060A-09D5-4CB1-8828-AECB162F072B}">
      <dgm:prSet phldrT="[ข้อความ]"/>
      <dgm:spPr/>
      <dgm:t>
        <a:bodyPr/>
        <a:lstStyle/>
        <a:p>
          <a:r>
            <a:rPr lang="th-TH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มติคณะรัฐมนตรี</a:t>
          </a:r>
          <a:endParaRPr lang="en-US" dirty="0"/>
        </a:p>
      </dgm:t>
    </dgm:pt>
    <dgm:pt modelId="{35C08FA2-999D-4554-9CFA-C3CB92EEDBE2}" type="parTrans" cxnId="{3C5E0BC1-FDE9-4B74-B634-6100520ED308}">
      <dgm:prSet/>
      <dgm:spPr/>
      <dgm:t>
        <a:bodyPr/>
        <a:lstStyle/>
        <a:p>
          <a:endParaRPr lang="en-US"/>
        </a:p>
      </dgm:t>
    </dgm:pt>
    <dgm:pt modelId="{31E28343-8064-46FB-A0BE-7AFFB976AC90}" type="sibTrans" cxnId="{3C5E0BC1-FDE9-4B74-B634-6100520ED308}">
      <dgm:prSet/>
      <dgm:spPr/>
      <dgm:t>
        <a:bodyPr/>
        <a:lstStyle/>
        <a:p>
          <a:endParaRPr lang="en-US"/>
        </a:p>
      </dgm:t>
    </dgm:pt>
    <dgm:pt modelId="{224A32C4-ECE8-4E59-B472-08B9742D226F}">
      <dgm:prSet phldrT="[ข้อความ]" custT="1"/>
      <dgm:spPr/>
      <dgm:t>
        <a:bodyPr/>
        <a:lstStyle/>
        <a:p>
          <a:r>
            <a:rPr lang="th-TH" sz="3200" dirty="0" smtClean="0">
              <a:latin typeface="TH SarabunPSK" pitchFamily="34" charset="-34"/>
              <a:cs typeface="TH SarabunPSK" pitchFamily="34" charset="-34"/>
            </a:rPr>
            <a:t>ในการประชุม</a:t>
          </a:r>
          <a:r>
            <a:rPr lang="th-TH" sz="32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rPr>
            <a:t>คณะรัฐมนตรีเมื่อวันที่ 16 มกราคม 2561 คณะรัฐมนตรีได้มีมติเห็นชอบมาตรการทางภาษีเพื่อสนับสนุนการบริจาคให้แก่สถานพยาบาล </a:t>
          </a:r>
          <a:r>
            <a:rPr lang="th-TH" sz="3200" dirty="0" smtClean="0">
              <a:latin typeface="TH SarabunPSK" pitchFamily="34" charset="-34"/>
              <a:cs typeface="TH SarabunPSK" pitchFamily="34" charset="-34"/>
            </a:rPr>
            <a:t>เพื่อช่วยแก้ปัญหาสภาพคล่องทางการเงินและการคลังของสถานพยาบาล อันจะมีส่วนช่วยทำให้สถานพยาบาลสามารถให้บริการสาธารณสุขได้อย่างมีคุณภาพ และเพื่อก่อให้เกิดความเป็นธรรมในการให้บริการด้านสาธารณสุข จึงเห็นควรกำหนดสิทธิประโยชน์ทางภาษีเพื่อจูงใจให้ภาคเอกชนมีส่วนร่วมในการบริจาคเพื่อสนับสนุนการดำเนินงานของสถานพยาบาล</a:t>
          </a:r>
          <a:endParaRPr lang="en-US" sz="3200" dirty="0"/>
        </a:p>
      </dgm:t>
    </dgm:pt>
    <dgm:pt modelId="{9D8380E6-A229-4FFA-AB49-22E6F06C190C}" type="parTrans" cxnId="{5A58F339-0F36-4C7B-9DD8-E156A40E4515}">
      <dgm:prSet/>
      <dgm:spPr/>
      <dgm:t>
        <a:bodyPr/>
        <a:lstStyle/>
        <a:p>
          <a:endParaRPr lang="en-US"/>
        </a:p>
      </dgm:t>
    </dgm:pt>
    <dgm:pt modelId="{48F7628E-0B57-4220-A90F-3679F255C270}" type="sibTrans" cxnId="{5A58F339-0F36-4C7B-9DD8-E156A40E4515}">
      <dgm:prSet/>
      <dgm:spPr/>
      <dgm:t>
        <a:bodyPr/>
        <a:lstStyle/>
        <a:p>
          <a:endParaRPr lang="en-US"/>
        </a:p>
      </dgm:t>
    </dgm:pt>
    <dgm:pt modelId="{CAA50AAF-6E22-48A6-8228-10028BCA0E0D}" type="pres">
      <dgm:prSet presAssocID="{FE0D50A5-5E76-4D62-9FC0-9C63246CE2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C8DBA-9F22-46AA-8D21-C80FD8A9EABD}" type="pres">
      <dgm:prSet presAssocID="{A638060A-09D5-4CB1-8828-AECB162F07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A064-65E4-42BD-80B8-F445BA8703FA}" type="pres">
      <dgm:prSet presAssocID="{A638060A-09D5-4CB1-8828-AECB162F072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58F339-0F36-4C7B-9DD8-E156A40E4515}" srcId="{A638060A-09D5-4CB1-8828-AECB162F072B}" destId="{224A32C4-ECE8-4E59-B472-08B9742D226F}" srcOrd="0" destOrd="0" parTransId="{9D8380E6-A229-4FFA-AB49-22E6F06C190C}" sibTransId="{48F7628E-0B57-4220-A90F-3679F255C270}"/>
    <dgm:cxn modelId="{3C5E0BC1-FDE9-4B74-B634-6100520ED308}" srcId="{FE0D50A5-5E76-4D62-9FC0-9C63246CE277}" destId="{A638060A-09D5-4CB1-8828-AECB162F072B}" srcOrd="0" destOrd="0" parTransId="{35C08FA2-999D-4554-9CFA-C3CB92EEDBE2}" sibTransId="{31E28343-8064-46FB-A0BE-7AFFB976AC90}"/>
    <dgm:cxn modelId="{A860FA16-7B1B-483D-8963-BC7E1C85061B}" type="presOf" srcId="{FE0D50A5-5E76-4D62-9FC0-9C63246CE277}" destId="{CAA50AAF-6E22-48A6-8228-10028BCA0E0D}" srcOrd="0" destOrd="0" presId="urn:microsoft.com/office/officeart/2005/8/layout/vList2"/>
    <dgm:cxn modelId="{E586DD79-078D-4AE6-A725-C3FC49B654C5}" type="presOf" srcId="{224A32C4-ECE8-4E59-B472-08B9742D226F}" destId="{4B3EA064-65E4-42BD-80B8-F445BA8703FA}" srcOrd="0" destOrd="0" presId="urn:microsoft.com/office/officeart/2005/8/layout/vList2"/>
    <dgm:cxn modelId="{C20A6F0D-88A3-4687-AB17-AB0FA14F946C}" type="presOf" srcId="{A638060A-09D5-4CB1-8828-AECB162F072B}" destId="{031C8DBA-9F22-46AA-8D21-C80FD8A9EABD}" srcOrd="0" destOrd="0" presId="urn:microsoft.com/office/officeart/2005/8/layout/vList2"/>
    <dgm:cxn modelId="{B0B53298-2586-48E1-BF37-F81F251D0446}" type="presParOf" srcId="{CAA50AAF-6E22-48A6-8228-10028BCA0E0D}" destId="{031C8DBA-9F22-46AA-8D21-C80FD8A9EABD}" srcOrd="0" destOrd="0" presId="urn:microsoft.com/office/officeart/2005/8/layout/vList2"/>
    <dgm:cxn modelId="{F824A465-EB81-4BEE-831A-E62E5447304F}" type="presParOf" srcId="{CAA50AAF-6E22-48A6-8228-10028BCA0E0D}" destId="{4B3EA064-65E4-42BD-80B8-F445BA8703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33FED-B0D0-4625-8C5E-A2D068E894E8}" type="doc">
      <dgm:prSet loTypeId="urn:microsoft.com/office/officeart/2005/8/layout/vList3#3" loCatId="list" qsTypeId="urn:microsoft.com/office/officeart/2005/8/quickstyle/3d1" qsCatId="3D" csTypeId="urn:microsoft.com/office/officeart/2005/8/colors/accent1_4" csCatId="accent1" phldr="1"/>
      <dgm:spPr/>
    </dgm:pt>
    <dgm:pt modelId="{12211B67-CD06-43EB-A432-E78D77F12240}">
      <dgm:prSet phldrT="[ข้อความ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th-TH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ขั้นตอนการใช้งานระบบบริจาคอิเล็กทรอนิกส์</a:t>
          </a:r>
          <a:r>
            <a: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        </a:t>
          </a:r>
          <a:r>
            <a:rPr lang="th-TH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(</a:t>
          </a:r>
          <a:r>
            <a:rPr lang="en-US" sz="4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e-Donation)</a:t>
          </a:r>
          <a:endParaRPr lang="en-US" sz="4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itchFamily="34" charset="-34"/>
            <a:cs typeface="TH SarabunPSK" pitchFamily="34" charset="-34"/>
          </a:endParaRPr>
        </a:p>
        <a:p>
          <a:pPr>
            <a:lnSpc>
              <a:spcPct val="90000"/>
            </a:lnSpc>
            <a:spcAft>
              <a:spcPts val="0"/>
            </a:spcAft>
          </a:pPr>
          <a:endParaRPr lang="en-US" sz="4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itchFamily="34" charset="-34"/>
            <a:cs typeface="TH SarabunPSK" pitchFamily="34" charset="-34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ที่ </a:t>
          </a:r>
          <a:r>
            <a:rPr lang="th-TH" sz="32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สธ</a:t>
          </a:r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 </a:t>
          </a:r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0206.09.7/</a:t>
          </a:r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ว </a:t>
          </a:r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493 </a:t>
          </a:r>
          <a:r>
            <a:rPr lang="th-TH" sz="32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ลว</a:t>
          </a:r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.</a:t>
          </a:r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12 </a:t>
          </a:r>
          <a:r>
            <a: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มี.ค.</a:t>
          </a:r>
          <a:r>
            <a: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62</a:t>
          </a:r>
        </a:p>
      </dgm:t>
    </dgm:pt>
    <dgm:pt modelId="{C575E9EE-6CFE-472E-93DD-FD0915C56422}" type="parTrans" cxnId="{91286868-5578-41D4-B384-9B3F833607AB}">
      <dgm:prSet/>
      <dgm:spPr/>
      <dgm:t>
        <a:bodyPr/>
        <a:lstStyle/>
        <a:p>
          <a:endParaRPr lang="en-US"/>
        </a:p>
      </dgm:t>
    </dgm:pt>
    <dgm:pt modelId="{14864620-43B6-4C95-986D-94266B68015D}" type="sibTrans" cxnId="{91286868-5578-41D4-B384-9B3F833607AB}">
      <dgm:prSet/>
      <dgm:spPr/>
      <dgm:t>
        <a:bodyPr/>
        <a:lstStyle/>
        <a:p>
          <a:endParaRPr lang="en-US"/>
        </a:p>
      </dgm:t>
    </dgm:pt>
    <dgm:pt modelId="{0463E347-3FF4-4BF4-A621-7EDBB0DC10DA}" type="pres">
      <dgm:prSet presAssocID="{DBE33FED-B0D0-4625-8C5E-A2D068E894E8}" presName="linearFlow" presStyleCnt="0">
        <dgm:presLayoutVars>
          <dgm:dir/>
          <dgm:resizeHandles val="exact"/>
        </dgm:presLayoutVars>
      </dgm:prSet>
      <dgm:spPr/>
    </dgm:pt>
    <dgm:pt modelId="{9CFD2BAD-66CA-46C0-AA4E-F59494B99191}" type="pres">
      <dgm:prSet presAssocID="{12211B67-CD06-43EB-A432-E78D77F12240}" presName="composite" presStyleCnt="0"/>
      <dgm:spPr/>
    </dgm:pt>
    <dgm:pt modelId="{01DDCD32-26B7-4C99-87EA-3F41A76F75C9}" type="pres">
      <dgm:prSet presAssocID="{12211B67-CD06-43EB-A432-E78D77F12240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th-TH"/>
        </a:p>
      </dgm:t>
    </dgm:pt>
    <dgm:pt modelId="{A9EB8EB5-43DC-49D6-909C-2F171BCA6C33}" type="pres">
      <dgm:prSet presAssocID="{12211B67-CD06-43EB-A432-E78D77F12240}" presName="txShp" presStyleLbl="node1" presStyleIdx="0" presStyleCnt="1" custScaleX="108754" custLinFactNeighborX="-3503" custLinFactNeighborY="-9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E2CF5B-C3C3-4DA5-9B4B-C219B727B9B8}" type="presOf" srcId="{DBE33FED-B0D0-4625-8C5E-A2D068E894E8}" destId="{0463E347-3FF4-4BF4-A621-7EDBB0DC10DA}" srcOrd="0" destOrd="0" presId="urn:microsoft.com/office/officeart/2005/8/layout/vList3#3"/>
    <dgm:cxn modelId="{91286868-5578-41D4-B384-9B3F833607AB}" srcId="{DBE33FED-B0D0-4625-8C5E-A2D068E894E8}" destId="{12211B67-CD06-43EB-A432-E78D77F12240}" srcOrd="0" destOrd="0" parTransId="{C575E9EE-6CFE-472E-93DD-FD0915C56422}" sibTransId="{14864620-43B6-4C95-986D-94266B68015D}"/>
    <dgm:cxn modelId="{18091C0B-C072-4C43-8426-39ECB7243B7D}" type="presOf" srcId="{12211B67-CD06-43EB-A432-E78D77F12240}" destId="{A9EB8EB5-43DC-49D6-909C-2F171BCA6C33}" srcOrd="0" destOrd="0" presId="urn:microsoft.com/office/officeart/2005/8/layout/vList3#3"/>
    <dgm:cxn modelId="{54CA3DDE-223E-4A57-A785-671C96A23CB3}" type="presParOf" srcId="{0463E347-3FF4-4BF4-A621-7EDBB0DC10DA}" destId="{9CFD2BAD-66CA-46C0-AA4E-F59494B99191}" srcOrd="0" destOrd="0" presId="urn:microsoft.com/office/officeart/2005/8/layout/vList3#3"/>
    <dgm:cxn modelId="{70EF4029-3EEE-49B6-92D5-50CC36900C61}" type="presParOf" srcId="{9CFD2BAD-66CA-46C0-AA4E-F59494B99191}" destId="{01DDCD32-26B7-4C99-87EA-3F41A76F75C9}" srcOrd="0" destOrd="0" presId="urn:microsoft.com/office/officeart/2005/8/layout/vList3#3"/>
    <dgm:cxn modelId="{CC98AAE8-DEC5-4B31-B18A-BB6D037B8D88}" type="presParOf" srcId="{9CFD2BAD-66CA-46C0-AA4E-F59494B99191}" destId="{A9EB8EB5-43DC-49D6-909C-2F171BCA6C33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F186B-7214-403B-B80F-72F86142E017}">
      <dsp:nvSpPr>
        <dsp:cNvPr id="0" name=""/>
        <dsp:cNvSpPr/>
      </dsp:nvSpPr>
      <dsp:spPr>
        <a:xfrm>
          <a:off x="7477" y="366789"/>
          <a:ext cx="2234824" cy="379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16 </a:t>
          </a:r>
          <a:r>
            <a:rPr lang="th-TH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ม.ค. </a:t>
          </a:r>
          <a:r>
            <a:rPr lang="en-US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2561 </a:t>
          </a:r>
          <a:endParaRPr lang="th-TH" sz="3600" b="1" kern="1200" dirty="0" smtClean="0">
            <a:solidFill>
              <a:schemeClr val="tx1"/>
            </a:solidFill>
            <a:latin typeface="TH Baijam" panose="02000506000000020004" pitchFamily="2" charset="-34"/>
            <a:cs typeface="+mn-cs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b="1" kern="1200" dirty="0" smtClean="0">
              <a:latin typeface="TH Baijam" panose="02000506000000020004" pitchFamily="2" charset="-34"/>
              <a:cs typeface="+mn-cs"/>
            </a:rPr>
            <a:t>มติ ครม. เห็นชอบมาตรการทางภาษี</a:t>
          </a:r>
          <a:endParaRPr lang="th-TH" sz="3600" kern="1200" dirty="0">
            <a:latin typeface="TH Baijam" panose="02000506000000020004" pitchFamily="2" charset="-34"/>
            <a:cs typeface="+mn-cs"/>
          </a:endParaRPr>
        </a:p>
      </dsp:txBody>
      <dsp:txXfrm>
        <a:off x="72933" y="432245"/>
        <a:ext cx="2103912" cy="3661472"/>
      </dsp:txXfrm>
    </dsp:sp>
    <dsp:sp modelId="{A8500447-D822-4699-9466-E449108C777C}">
      <dsp:nvSpPr>
        <dsp:cNvPr id="0" name=""/>
        <dsp:cNvSpPr/>
      </dsp:nvSpPr>
      <dsp:spPr>
        <a:xfrm>
          <a:off x="2465784" y="1985863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3600" kern="1200">
            <a:latin typeface="TH Baijam" panose="02000506000000020004" pitchFamily="2" charset="-34"/>
            <a:cs typeface="+mn-cs"/>
          </a:endParaRPr>
        </a:p>
      </dsp:txBody>
      <dsp:txXfrm>
        <a:off x="2465784" y="2096710"/>
        <a:ext cx="331647" cy="332542"/>
      </dsp:txXfrm>
    </dsp:sp>
    <dsp:sp modelId="{FC3282AE-6DC9-4816-96BD-40F795523E43}">
      <dsp:nvSpPr>
        <dsp:cNvPr id="0" name=""/>
        <dsp:cNvSpPr/>
      </dsp:nvSpPr>
      <dsp:spPr>
        <a:xfrm>
          <a:off x="3136231" y="366789"/>
          <a:ext cx="2234824" cy="379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20 </a:t>
          </a:r>
          <a:r>
            <a:rPr lang="th-TH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เม.ย. </a:t>
          </a:r>
          <a:r>
            <a:rPr lang="en-US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2561 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600" b="1" kern="1200" dirty="0" smtClean="0">
              <a:latin typeface="TH Baijam" panose="02000506000000020004" pitchFamily="2" charset="-34"/>
              <a:cs typeface="+mn-cs"/>
            </a:rPr>
            <a:t>กระทรวงสาธารณสุข ออกระเบียบเงินบริจาค</a:t>
          </a:r>
          <a:endParaRPr lang="th-TH" sz="3600" kern="1200" dirty="0">
            <a:latin typeface="TH Baijam" panose="02000506000000020004" pitchFamily="2" charset="-34"/>
            <a:cs typeface="+mn-cs"/>
          </a:endParaRPr>
        </a:p>
      </dsp:txBody>
      <dsp:txXfrm>
        <a:off x="3201687" y="432245"/>
        <a:ext cx="2103912" cy="3661472"/>
      </dsp:txXfrm>
    </dsp:sp>
    <dsp:sp modelId="{E295984C-464A-4DFD-80E4-95E65EA5EB2C}">
      <dsp:nvSpPr>
        <dsp:cNvPr id="0" name=""/>
        <dsp:cNvSpPr/>
      </dsp:nvSpPr>
      <dsp:spPr>
        <a:xfrm>
          <a:off x="5594538" y="1985863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3600" kern="1200">
            <a:latin typeface="TH Baijam" panose="02000506000000020004" pitchFamily="2" charset="-34"/>
            <a:cs typeface="+mn-cs"/>
          </a:endParaRPr>
        </a:p>
      </dsp:txBody>
      <dsp:txXfrm>
        <a:off x="5594538" y="2096710"/>
        <a:ext cx="331647" cy="332542"/>
      </dsp:txXfrm>
    </dsp:sp>
    <dsp:sp modelId="{5BE5B75D-D23B-4B65-B6F6-4E8C38EBB9D1}">
      <dsp:nvSpPr>
        <dsp:cNvPr id="0" name=""/>
        <dsp:cNvSpPr/>
      </dsp:nvSpPr>
      <dsp:spPr>
        <a:xfrm>
          <a:off x="6264986" y="366789"/>
          <a:ext cx="2234824" cy="379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22 </a:t>
          </a:r>
          <a:r>
            <a:rPr lang="th-TH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พ.ย.</a:t>
          </a:r>
          <a:r>
            <a:rPr lang="en-US" sz="3600" b="1" kern="1200" dirty="0" smtClean="0">
              <a:solidFill>
                <a:schemeClr val="tx1"/>
              </a:solidFill>
              <a:latin typeface="TH Baijam" panose="02000506000000020004" pitchFamily="2" charset="-34"/>
              <a:cs typeface="+mn-cs"/>
            </a:rPr>
            <a:t> 2561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>
            <a:solidFill>
              <a:schemeClr val="tx1"/>
            </a:solidFill>
            <a:latin typeface="TH Baijam" panose="02000506000000020004" pitchFamily="2" charset="-34"/>
            <a:cs typeface="+mn-cs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TH Baijam" panose="02000506000000020004" pitchFamily="2" charset="-34"/>
              <a:cs typeface="+mn-cs"/>
            </a:rPr>
            <a:t> </a:t>
          </a:r>
          <a:r>
            <a:rPr lang="th-TH" sz="3600" b="1" kern="1200" dirty="0" smtClean="0">
              <a:latin typeface="TH Baijam" panose="02000506000000020004" pitchFamily="2" charset="-34"/>
              <a:cs typeface="+mn-cs"/>
            </a:rPr>
            <a:t>รัฐบาลออกเป็นพระราชกฤษฎีกา </a:t>
          </a:r>
          <a:endParaRPr lang="th-TH" sz="3600" kern="1200" dirty="0">
            <a:latin typeface="TH Baijam" panose="02000506000000020004" pitchFamily="2" charset="-34"/>
            <a:cs typeface="+mn-cs"/>
          </a:endParaRPr>
        </a:p>
      </dsp:txBody>
      <dsp:txXfrm>
        <a:off x="6330442" y="432245"/>
        <a:ext cx="2103912" cy="3661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C8DBA-9F22-46AA-8D21-C80FD8A9EABD}">
      <dsp:nvSpPr>
        <dsp:cNvPr id="0" name=""/>
        <dsp:cNvSpPr/>
      </dsp:nvSpPr>
      <dsp:spPr>
        <a:xfrm>
          <a:off x="0" y="34481"/>
          <a:ext cx="8229600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มติคณะรัฐมนตรี</a:t>
          </a:r>
          <a:endParaRPr lang="en-US" sz="2900" kern="1200" dirty="0"/>
        </a:p>
      </dsp:txBody>
      <dsp:txXfrm>
        <a:off x="33955" y="68436"/>
        <a:ext cx="8161690" cy="627655"/>
      </dsp:txXfrm>
    </dsp:sp>
    <dsp:sp modelId="{4B3EA064-65E4-42BD-80B8-F445BA8703FA}">
      <dsp:nvSpPr>
        <dsp:cNvPr id="0" name=""/>
        <dsp:cNvSpPr/>
      </dsp:nvSpPr>
      <dsp:spPr>
        <a:xfrm>
          <a:off x="0" y="730046"/>
          <a:ext cx="8229600" cy="342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3200" kern="1200" dirty="0" smtClean="0">
              <a:latin typeface="TH SarabunPSK" pitchFamily="34" charset="-34"/>
              <a:cs typeface="TH SarabunPSK" pitchFamily="34" charset="-34"/>
            </a:rPr>
            <a:t>ในการประชุม</a:t>
          </a:r>
          <a:r>
            <a:rPr lang="th-TH" sz="3200" b="1" kern="1200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rPr>
            <a:t>คณะรัฐมนตรีเมื่อวันที่ 16 มกราคม 2561 คณะรัฐมนตรีได้มีมติเห็นชอบมาตรการทางภาษีเพื่อสนับสนุนการบริจาคให้แก่สถานพยาบาล </a:t>
          </a:r>
          <a:r>
            <a:rPr lang="th-TH" sz="3200" kern="1200" dirty="0" smtClean="0">
              <a:latin typeface="TH SarabunPSK" pitchFamily="34" charset="-34"/>
              <a:cs typeface="TH SarabunPSK" pitchFamily="34" charset="-34"/>
            </a:rPr>
            <a:t>เพื่อช่วยแก้ปัญหาสภาพคล่องทางการเงินและการคลังของสถานพยาบาล อันจะมีส่วนช่วยทำให้สถานพยาบาลสามารถให้บริการสาธารณสุขได้อย่างมีคุณภาพ และเพื่อก่อให้เกิดความเป็นธรรมในการให้บริการด้านสาธารณสุข จึงเห็นควรกำหนดสิทธิประโยชน์ทางภาษีเพื่อจูงใจให้ภาคเอกชนมีส่วนร่วมในการบริจาคเพื่อสนับสนุนการดำเนินงานของสถานพยาบาล</a:t>
          </a:r>
          <a:endParaRPr lang="en-US" sz="3200" kern="1200" dirty="0"/>
        </a:p>
      </dsp:txBody>
      <dsp:txXfrm>
        <a:off x="0" y="730046"/>
        <a:ext cx="8229600" cy="3421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B8EB5-43DC-49D6-909C-2F171BCA6C33}">
      <dsp:nvSpPr>
        <dsp:cNvPr id="0" name=""/>
        <dsp:cNvSpPr/>
      </dsp:nvSpPr>
      <dsp:spPr>
        <a:xfrm rot="10800000">
          <a:off x="1776571" y="111883"/>
          <a:ext cx="6974770" cy="3227628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3295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ขั้นตอนการใช้งานระบบบริจาคอิเล็กทรอนิกส์</a:t>
          </a:r>
          <a:r>
            <a:rPr lang="en-US" sz="4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        </a:t>
          </a:r>
          <a:r>
            <a:rPr lang="th-TH" sz="4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(</a:t>
          </a:r>
          <a:r>
            <a:rPr lang="en-US" sz="4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e-Donation)</a:t>
          </a:r>
          <a:endParaRPr lang="en-US" sz="4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itchFamily="34" charset="-34"/>
            <a:cs typeface="TH SarabunPSK" pitchFamily="34" charset="-34"/>
          </a:endParaRP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4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H SarabunPSK" pitchFamily="34" charset="-34"/>
            <a:cs typeface="TH SarabunPSK" pitchFamily="34" charset="-34"/>
          </a:endParaRP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ที่ </a:t>
          </a:r>
          <a:r>
            <a:rPr lang="th-TH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สธ</a:t>
          </a: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 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0206.09.7/</a:t>
          </a: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ว 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493 </a:t>
          </a:r>
          <a:r>
            <a:rPr lang="th-TH" sz="3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ลว</a:t>
          </a: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.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12 </a:t>
          </a:r>
          <a:r>
            <a:rPr lang="th-TH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มี.ค.</a:t>
          </a: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rPr>
            <a:t>62</a:t>
          </a:r>
        </a:p>
      </dsp:txBody>
      <dsp:txXfrm rot="10800000">
        <a:off x="2583478" y="111883"/>
        <a:ext cx="6167863" cy="3227628"/>
      </dsp:txXfrm>
    </dsp:sp>
    <dsp:sp modelId="{01DDCD32-26B7-4C99-87EA-3F41A76F75C9}">
      <dsp:nvSpPr>
        <dsp:cNvPr id="0" name=""/>
        <dsp:cNvSpPr/>
      </dsp:nvSpPr>
      <dsp:spPr>
        <a:xfrm>
          <a:off x="668128" y="418185"/>
          <a:ext cx="3227628" cy="32276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66D52-B557-4DEC-8CFB-51FB2D3895E9}" type="datetimeFigureOut">
              <a:rPr lang="th-TH" smtClean="0"/>
              <a:t>04/04/62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71159-2D95-48EE-828C-435BB2A120B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913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1418-9903-4B1C-96FD-C7890FD85A4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BD78-5E33-4F31-965A-9CEE7DD0A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3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211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BBF3-4F2A-4820-9F72-A4C620372D2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6290-9CF5-41D5-B78C-E203EF9E25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8">
            <a:extLst>
              <a:ext uri="{FF2B5EF4-FFF2-40B4-BE49-F238E27FC236}">
                <a16:creationId xmlns="" xmlns:a16="http://schemas.microsoft.com/office/drawing/2014/main" id="{C416D95D-FFF2-4350-BB38-CBBE6004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365126"/>
            <a:ext cx="8126730" cy="695579"/>
          </a:xfrm>
        </p:spPr>
        <p:txBody>
          <a:bodyPr vert="horz" lIns="0" tIns="60949" rIns="0" bIns="60949" rtlCol="0" anchor="ctr">
            <a:noAutofit/>
          </a:bodyPr>
          <a:lstStyle>
            <a:lvl1pPr>
              <a:defRPr lang="en-US" sz="27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 defTabSz="914240"/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4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9143999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4372"/>
            <a:ext cx="78867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950" y="6466115"/>
            <a:ext cx="20574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6115"/>
            <a:ext cx="30861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 smtClean="0"/>
              <a:t>större - a multipurpose PowerPoint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4651" y="6466115"/>
            <a:ext cx="20574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12"/>
          <p:cNvGrpSpPr/>
          <p:nvPr userDrawn="1"/>
        </p:nvGrpSpPr>
        <p:grpSpPr>
          <a:xfrm>
            <a:off x="0" y="6766560"/>
            <a:ext cx="9144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7090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9B0D-8C20-49F1-A684-01D8B437A228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F7E2-3266-4C1F-8EC0-4D09E62CE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2843808" y="5301208"/>
            <a:ext cx="5879691" cy="1125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/>
              <a:t>กองบริหารการคลัง</a:t>
            </a:r>
            <a:r>
              <a:rPr lang="en-US" sz="2800" dirty="0" smtClean="0"/>
              <a:t> </a:t>
            </a:r>
            <a:r>
              <a:rPr lang="th-TH" sz="2800" dirty="0" smtClean="0"/>
              <a:t>สำนักงานปลัดกระทรวงสาธารณสุข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smtClean="0"/>
              <a:t>4</a:t>
            </a:r>
            <a:r>
              <a:rPr lang="th-TH" sz="2800" dirty="0" smtClean="0"/>
              <a:t> เมษายน </a:t>
            </a:r>
            <a:r>
              <a:rPr lang="en-US" sz="2800" dirty="0" smtClean="0"/>
              <a:t>2562</a:t>
            </a:r>
            <a:endParaRPr lang="th-TH" sz="2800" dirty="0"/>
          </a:p>
        </p:txBody>
      </p:sp>
      <p:pic>
        <p:nvPicPr>
          <p:cNvPr id="8" name="Picture 2" descr="E:\S\ทุกงบ\งบดำเนินงาน\61.05.01 งบดำเนินงาน\PP\Logo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65" y="188639"/>
            <a:ext cx="1238064" cy="1224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82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11"/>
          <p:cNvGrpSpPr/>
          <p:nvPr/>
        </p:nvGrpSpPr>
        <p:grpSpPr>
          <a:xfrm>
            <a:off x="0" y="0"/>
            <a:ext cx="9144000" cy="6929462"/>
            <a:chOff x="0" y="0"/>
            <a:chExt cx="9144000" cy="6929462"/>
          </a:xfrm>
        </p:grpSpPr>
        <p:sp>
          <p:nvSpPr>
            <p:cNvPr id="13" name="สี่เหลี่ยมผืนผ้า 12"/>
            <p:cNvSpPr/>
            <p:nvPr/>
          </p:nvSpPr>
          <p:spPr>
            <a:xfrm>
              <a:off x="0" y="785794"/>
              <a:ext cx="9144000" cy="6072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กลุ่ม 18"/>
            <p:cNvGrpSpPr/>
            <p:nvPr/>
          </p:nvGrpSpPr>
          <p:grpSpPr>
            <a:xfrm>
              <a:off x="0" y="0"/>
              <a:ext cx="9144000" cy="928670"/>
              <a:chOff x="0" y="0"/>
              <a:chExt cx="9144000" cy="928670"/>
            </a:xfrm>
          </p:grpSpPr>
          <p:sp>
            <p:nvSpPr>
              <p:cNvPr id="16" name="สี่เหลี่ยมผืนผ้า 15"/>
              <p:cNvSpPr/>
              <p:nvPr/>
            </p:nvSpPr>
            <p:spPr>
              <a:xfrm>
                <a:off x="0" y="0"/>
                <a:ext cx="1714480" cy="78579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เครื่องหมายบั้ง 17"/>
              <p:cNvSpPr/>
              <p:nvPr/>
            </p:nvSpPr>
            <p:spPr>
              <a:xfrm>
                <a:off x="8072430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เครื่องหมายบั้ง 18"/>
              <p:cNvSpPr/>
              <p:nvPr/>
            </p:nvSpPr>
            <p:spPr>
              <a:xfrm rot="10800000">
                <a:off x="121441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เครื่องหมายบั้ง 19"/>
              <p:cNvSpPr/>
              <p:nvPr/>
            </p:nvSpPr>
            <p:spPr>
              <a:xfrm rot="10800000">
                <a:off x="192879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เครื่องหมายบั้ง 20"/>
              <p:cNvSpPr/>
              <p:nvPr/>
            </p:nvSpPr>
            <p:spPr>
              <a:xfrm>
                <a:off x="7358082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2428860" y="0"/>
                <a:ext cx="5500726" cy="92867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สี่เหลี่ยมผืนผ้า 14"/>
            <p:cNvSpPr/>
            <p:nvPr/>
          </p:nvSpPr>
          <p:spPr>
            <a:xfrm>
              <a:off x="0" y="6572296"/>
              <a:ext cx="9144000" cy="3571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latin typeface="TH SarabunPSK" pitchFamily="34" charset="-34"/>
                  <a:cs typeface="TH SarabunPSK" pitchFamily="34" charset="-34"/>
                </a:rPr>
                <a:t>กองบริหารการคลัง สำนักงานปลัดกระทรวงสาธารณสุข</a:t>
              </a:r>
              <a:endParaRPr lang="en-US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8794" y="0"/>
            <a:ext cx="6500858" cy="928670"/>
          </a:xfrm>
        </p:spPr>
        <p:txBody>
          <a:bodyPr>
            <a:noAutofit/>
          </a:bodyPr>
          <a:lstStyle/>
          <a:p>
            <a:r>
              <a:rPr 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ค้นหารายชื่อหน่วยรับบริจาค</a:t>
            </a:r>
            <a:br>
              <a:rPr 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ที่ใช้ระบบบริจาคอิเล็กทรอนิกส์ (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e-Donation)</a:t>
            </a:r>
            <a:endParaRPr lang="en-US" sz="2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http://edonation.rd.go.th/donate/Rep_AppDonate.jsp</a:t>
            </a:r>
            <a:endParaRPr lang="en-US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4" name="Picture 2" descr="C:\Users\MOPH227\Downloads\รายชื่อหน่วยรับบริจาคที่ใช้ระบบบริจาคอิเล็กทรอนิกส์ (e-Donation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571744"/>
            <a:ext cx="3143272" cy="3143272"/>
          </a:xfrm>
          <a:prstGeom prst="rect">
            <a:avLst/>
          </a:prstGeom>
          <a:noFill/>
        </p:spPr>
      </p:pic>
      <p:pic>
        <p:nvPicPr>
          <p:cNvPr id="23" name="Picture 2" descr="E:\S\ทุกงบ\งบดำเนินงาน\61.05.01 งบดำเนินงาน\PP\Logo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65" y="188639"/>
            <a:ext cx="1238064" cy="1224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8478078" y="3201574"/>
            <a:ext cx="705678" cy="3624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th-TH" sz="1800" b="1" dirty="0">
              <a:solidFill>
                <a:srgbClr val="00B0F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8482680" y="3044835"/>
            <a:ext cx="685814" cy="3624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1800" b="1" dirty="0">
              <a:solidFill>
                <a:srgbClr val="00B0F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8478075" y="2567713"/>
            <a:ext cx="705678" cy="3624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th-TH" sz="1800" b="1" dirty="0">
              <a:solidFill>
                <a:srgbClr val="00B0F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8481613" y="2399858"/>
            <a:ext cx="685814" cy="3624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1800" b="1" dirty="0">
              <a:solidFill>
                <a:srgbClr val="00B0F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4" name="Picture 2" descr="à¸à¸¥à¸à¸²à¸£à¸à¹à¸à¸«à¸²à¸£à¸¹à¸à¸ à¸²à¸à¸ªà¸³à¸«à¸£à¸±à¸ à¸£à¸¹à¸à¸à¸­à¸à¸à¸¸à¸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3" y="2113749"/>
            <a:ext cx="4490357" cy="276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7586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3568" y="374799"/>
            <a:ext cx="7772400" cy="821953"/>
          </a:xfrm>
          <a:solidFill>
            <a:schemeClr val="accent1"/>
          </a:solidFill>
        </p:spPr>
        <p:txBody>
          <a:bodyPr/>
          <a:lstStyle/>
          <a:p>
            <a:r>
              <a:rPr lang="th-TH" dirty="0" smtClean="0"/>
              <a:t>ระเบียบวาระการประชุม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8352928" cy="4032448"/>
          </a:xfrm>
        </p:spPr>
        <p:txBody>
          <a:bodyPr>
            <a:normAutofit/>
          </a:bodyPr>
          <a:lstStyle/>
          <a:p>
            <a:pPr algn="l"/>
            <a:r>
              <a:rPr lang="th-TH" dirty="0" smtClean="0">
                <a:solidFill>
                  <a:schemeClr val="tx1"/>
                </a:solidFill>
              </a:rPr>
              <a:t>วาระที่ </a:t>
            </a:r>
            <a:r>
              <a:rPr lang="en-US" dirty="0" smtClean="0">
                <a:solidFill>
                  <a:schemeClr val="tx1"/>
                </a:solidFill>
              </a:rPr>
              <a:t>1 </a:t>
            </a:r>
            <a:r>
              <a:rPr lang="th-TH" dirty="0" smtClean="0">
                <a:solidFill>
                  <a:schemeClr val="tx1"/>
                </a:solidFill>
              </a:rPr>
              <a:t>ประธานแจ้งที่ประชุมทราบ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th-TH" dirty="0" smtClean="0">
                <a:solidFill>
                  <a:schemeClr val="tx1"/>
                </a:solidFill>
              </a:rPr>
              <a:t>วาระที่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th-TH" dirty="0" smtClean="0">
                <a:solidFill>
                  <a:schemeClr val="tx1"/>
                </a:solidFill>
              </a:rPr>
              <a:t>เรื่องเพื่อทราบ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 2.1 </a:t>
            </a:r>
            <a:r>
              <a:rPr lang="th-TH" sz="2800" dirty="0" smtClean="0">
                <a:solidFill>
                  <a:schemeClr val="tx1"/>
                </a:solidFill>
              </a:rPr>
              <a:t>ขั้นตอนการใช้งานระบบบริจาคอิเล็กทรอนิกส์ </a:t>
            </a:r>
            <a:r>
              <a:rPr lang="en-US" sz="2800" dirty="0" smtClean="0">
                <a:solidFill>
                  <a:schemeClr val="tx1"/>
                </a:solidFill>
              </a:rPr>
              <a:t>e-Donation    </a:t>
            </a:r>
            <a:r>
              <a:rPr lang="th-TH" sz="2800" dirty="0" smtClean="0">
                <a:solidFill>
                  <a:schemeClr val="tx1"/>
                </a:solidFill>
              </a:rPr>
              <a:t>   </a:t>
            </a:r>
          </a:p>
          <a:p>
            <a:pPr algn="l"/>
            <a:r>
              <a:rPr lang="th-TH" sz="2800" dirty="0">
                <a:solidFill>
                  <a:schemeClr val="tx1"/>
                </a:solidFill>
              </a:rPr>
              <a:t> </a:t>
            </a:r>
            <a:r>
              <a:rPr lang="th-TH" sz="2800" dirty="0" smtClean="0">
                <a:solidFill>
                  <a:schemeClr val="tx1"/>
                </a:solidFill>
              </a:rPr>
              <a:t>                 โดย ผู้แทนกรมสรรพากร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2.2 </a:t>
            </a:r>
            <a:r>
              <a:rPr lang="th-TH" sz="2800" dirty="0" smtClean="0">
                <a:solidFill>
                  <a:schemeClr val="tx1"/>
                </a:solidFill>
              </a:rPr>
              <a:t>การให้บริการระบบ </a:t>
            </a:r>
            <a:r>
              <a:rPr lang="en-US" sz="2800" dirty="0" smtClean="0">
                <a:solidFill>
                  <a:schemeClr val="tx1"/>
                </a:solidFill>
              </a:rPr>
              <a:t>e-Donation </a:t>
            </a:r>
            <a:r>
              <a:rPr lang="th-TH" sz="2800" dirty="0" smtClean="0">
                <a:solidFill>
                  <a:schemeClr val="tx1"/>
                </a:solidFill>
              </a:rPr>
              <a:t>ของธนาคาร  </a:t>
            </a:r>
          </a:p>
          <a:p>
            <a:pPr algn="l"/>
            <a:r>
              <a:rPr lang="th-TH" sz="2800" dirty="0">
                <a:solidFill>
                  <a:schemeClr val="tx1"/>
                </a:solidFill>
              </a:rPr>
              <a:t> </a:t>
            </a:r>
            <a:r>
              <a:rPr lang="th-TH" sz="2800" dirty="0" smtClean="0">
                <a:solidFill>
                  <a:schemeClr val="tx1"/>
                </a:solidFill>
              </a:rPr>
              <a:t>                 โดย ผู้แทน ธ.ไทยพาณิชย์</a:t>
            </a:r>
          </a:p>
          <a:p>
            <a:pPr algn="l"/>
            <a:r>
              <a:rPr lang="th-TH" dirty="0" smtClean="0">
                <a:solidFill>
                  <a:schemeClr val="tx1"/>
                </a:solidFill>
              </a:rPr>
              <a:t>วาระที่ 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th-TH" dirty="0" smtClean="0">
                <a:solidFill>
                  <a:schemeClr val="tx1"/>
                </a:solidFill>
              </a:rPr>
              <a:t>ถาม-ตอบปัญหา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4" name="Picture 2" descr="E:\S\ทุกงบ\งบดำเนินงาน\61.05.01 งบดำเนินงาน\PP\Logo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65" y="188639"/>
            <a:ext cx="1238064" cy="1224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910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cs typeface="+mn-cs"/>
              </a:rPr>
              <a:t>ความเป็นมา</a:t>
            </a:r>
            <a:endParaRPr lang="th-TH" b="1" dirty="0">
              <a:cs typeface="+mn-cs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27242"/>
              </p:ext>
            </p:extLst>
          </p:nvPr>
        </p:nvGraphicFramePr>
        <p:xfrm>
          <a:off x="179512" y="1600200"/>
          <a:ext cx="85072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E:\S\ทุกงบ\งบดำเนินงาน\61.05.01 งบดำเนินงาน\PP\Logo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065" y="188639"/>
            <a:ext cx="1238064" cy="1224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172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11"/>
          <p:cNvGrpSpPr/>
          <p:nvPr/>
        </p:nvGrpSpPr>
        <p:grpSpPr>
          <a:xfrm>
            <a:off x="0" y="0"/>
            <a:ext cx="9144000" cy="6929462"/>
            <a:chOff x="0" y="0"/>
            <a:chExt cx="9144000" cy="6929462"/>
          </a:xfrm>
        </p:grpSpPr>
        <p:sp>
          <p:nvSpPr>
            <p:cNvPr id="13" name="สี่เหลี่ยมผืนผ้า 12"/>
            <p:cNvSpPr/>
            <p:nvPr/>
          </p:nvSpPr>
          <p:spPr>
            <a:xfrm>
              <a:off x="0" y="785794"/>
              <a:ext cx="9144000" cy="6072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กลุ่ม 18"/>
            <p:cNvGrpSpPr/>
            <p:nvPr/>
          </p:nvGrpSpPr>
          <p:grpSpPr>
            <a:xfrm>
              <a:off x="0" y="0"/>
              <a:ext cx="9144000" cy="928670"/>
              <a:chOff x="0" y="0"/>
              <a:chExt cx="9144000" cy="928670"/>
            </a:xfrm>
          </p:grpSpPr>
          <p:sp>
            <p:nvSpPr>
              <p:cNvPr id="16" name="สี่เหลี่ยมผืนผ้า 15"/>
              <p:cNvSpPr/>
              <p:nvPr/>
            </p:nvSpPr>
            <p:spPr>
              <a:xfrm>
                <a:off x="0" y="0"/>
                <a:ext cx="1714480" cy="78579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เครื่องหมายบั้ง 17"/>
              <p:cNvSpPr/>
              <p:nvPr/>
            </p:nvSpPr>
            <p:spPr>
              <a:xfrm>
                <a:off x="8072430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เครื่องหมายบั้ง 18"/>
              <p:cNvSpPr/>
              <p:nvPr/>
            </p:nvSpPr>
            <p:spPr>
              <a:xfrm rot="10800000">
                <a:off x="121441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เครื่องหมายบั้ง 19"/>
              <p:cNvSpPr/>
              <p:nvPr/>
            </p:nvSpPr>
            <p:spPr>
              <a:xfrm rot="10800000">
                <a:off x="192879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เครื่องหมายบั้ง 20"/>
              <p:cNvSpPr/>
              <p:nvPr/>
            </p:nvSpPr>
            <p:spPr>
              <a:xfrm>
                <a:off x="7358082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2428860" y="0"/>
                <a:ext cx="5500726" cy="92867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สี่เหลี่ยมผืนผ้า 14"/>
            <p:cNvSpPr/>
            <p:nvPr/>
          </p:nvSpPr>
          <p:spPr>
            <a:xfrm>
              <a:off x="0" y="6572296"/>
              <a:ext cx="9144000" cy="3571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latin typeface="TH SarabunPSK" pitchFamily="34" charset="-34"/>
                  <a:cs typeface="TH SarabunPSK" pitchFamily="34" charset="-34"/>
                </a:rPr>
                <a:t>กองบริหารการคลัง สำนักงานปลัดกระทรวงสาธารณสุข</a:t>
              </a:r>
              <a:endParaRPr lang="en-US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8794" y="0"/>
            <a:ext cx="6500858" cy="928670"/>
          </a:xfrm>
        </p:spPr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มติคณะรัฐมนตรี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23" name="ตัวยึดเนื้อหา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62606"/>
              </p:ext>
            </p:extLst>
          </p:nvPr>
        </p:nvGraphicFramePr>
        <p:xfrm>
          <a:off x="428596" y="1285860"/>
          <a:ext cx="8229600" cy="418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วงรี 23"/>
          <p:cNvSpPr/>
          <p:nvPr/>
        </p:nvSpPr>
        <p:spPr>
          <a:xfrm>
            <a:off x="168667" y="0"/>
            <a:ext cx="1605267" cy="1441399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88810" y="54868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th-TH" sz="3200" b="1" dirty="0" smtClean="0">
                <a:cs typeface="+mn-cs"/>
              </a:rPr>
              <a:t>แผนการดำเนินการวางระบบ </a:t>
            </a:r>
            <a:r>
              <a:rPr lang="en-US" sz="3200" b="1" dirty="0" smtClean="0">
                <a:cs typeface="+mn-cs"/>
              </a:rPr>
              <a:t>e-Donation </a:t>
            </a:r>
            <a:r>
              <a:rPr lang="th-TH" sz="3200" b="1" dirty="0" smtClean="0">
                <a:cs typeface="+mn-cs"/>
              </a:rPr>
              <a:t>กระทรวงสาธารณสุข</a:t>
            </a:r>
            <a:br>
              <a:rPr lang="th-TH" sz="3200" b="1" dirty="0" smtClean="0">
                <a:cs typeface="+mn-cs"/>
              </a:rPr>
            </a:br>
            <a:r>
              <a:rPr lang="th-TH" sz="3200" b="1" dirty="0" smtClean="0">
                <a:cs typeface="+mn-cs"/>
              </a:rPr>
              <a:t>(นำเสนอ </a:t>
            </a:r>
            <a:r>
              <a:rPr lang="en-US" sz="3200" b="1" dirty="0" smtClean="0">
                <a:cs typeface="+mn-cs"/>
              </a:rPr>
              <a:t>TBM 16 </a:t>
            </a:r>
            <a:r>
              <a:rPr lang="th-TH" sz="3200" b="1" dirty="0" smtClean="0">
                <a:cs typeface="+mn-cs"/>
              </a:rPr>
              <a:t>มิ.ย. </a:t>
            </a:r>
            <a:r>
              <a:rPr lang="en-US" sz="3200" b="1" dirty="0" smtClean="0">
                <a:cs typeface="+mn-cs"/>
              </a:rPr>
              <a:t>61)</a:t>
            </a:r>
            <a:r>
              <a:rPr lang="th-TH" sz="3200" b="1" dirty="0" smtClean="0">
                <a:cs typeface="+mn-cs"/>
              </a:rPr>
              <a:t> </a:t>
            </a:r>
            <a:endParaRPr lang="th-TH" sz="3200" b="1" dirty="0">
              <a:cs typeface="+mn-cs"/>
            </a:endParaRPr>
          </a:p>
        </p:txBody>
      </p:sp>
      <p:pic>
        <p:nvPicPr>
          <p:cNvPr id="7" name="ตัวแทนเนื้อหา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26" y="1691680"/>
            <a:ext cx="8229600" cy="3404365"/>
          </a:xfrm>
          <a:prstGeom prst="rect">
            <a:avLst/>
          </a:prstGeom>
        </p:spPr>
      </p:pic>
      <p:sp>
        <p:nvSpPr>
          <p:cNvPr id="2" name="สี่เหลี่ยมผืนผ้า 1"/>
          <p:cNvSpPr/>
          <p:nvPr/>
        </p:nvSpPr>
        <p:spPr>
          <a:xfrm>
            <a:off x="472627" y="5096045"/>
            <a:ext cx="8037990" cy="1636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 smtClean="0">
                <a:solidFill>
                  <a:schemeClr val="tx1"/>
                </a:solidFill>
              </a:rPr>
              <a:t>ข้อมูล ณ วันที่  </a:t>
            </a:r>
            <a:r>
              <a:rPr lang="en-US" sz="2400" b="1" dirty="0" smtClean="0">
                <a:solidFill>
                  <a:schemeClr val="tx1"/>
                </a:solidFill>
              </a:rPr>
              <a:t>3 </a:t>
            </a:r>
            <a:r>
              <a:rPr lang="th-TH" sz="2400" b="1" dirty="0" smtClean="0">
                <a:solidFill>
                  <a:schemeClr val="tx1"/>
                </a:solidFill>
              </a:rPr>
              <a:t>เมษายน </a:t>
            </a:r>
            <a:r>
              <a:rPr lang="en-US" sz="2400" b="1" dirty="0" smtClean="0">
                <a:solidFill>
                  <a:schemeClr val="tx1"/>
                </a:solidFill>
              </a:rPr>
              <a:t>2562</a:t>
            </a:r>
            <a:endParaRPr lang="th-TH" sz="2400" b="1" dirty="0" smtClean="0">
              <a:solidFill>
                <a:schemeClr val="tx1"/>
              </a:solidFill>
            </a:endParaRPr>
          </a:p>
          <a:p>
            <a:r>
              <a:rPr lang="th-TH" sz="2400" b="1" dirty="0" smtClean="0">
                <a:solidFill>
                  <a:srgbClr val="FF0000"/>
                </a:solidFill>
              </a:rPr>
              <a:t>     รพ. </a:t>
            </a:r>
            <a:r>
              <a:rPr lang="th-TH" sz="2400" b="1" dirty="0">
                <a:solidFill>
                  <a:srgbClr val="FF0000"/>
                </a:solidFill>
              </a:rPr>
              <a:t>ที่ใช้ระบบบริจาคอิเล็กทรอนิกส์   </a:t>
            </a:r>
            <a:r>
              <a:rPr lang="en-US" sz="2400" b="1" dirty="0">
                <a:solidFill>
                  <a:srgbClr val="FF0000"/>
                </a:solidFill>
              </a:rPr>
              <a:t>1086 </a:t>
            </a:r>
            <a:r>
              <a:rPr lang="th-TH" sz="2400" b="1" dirty="0" smtClean="0">
                <a:solidFill>
                  <a:srgbClr val="FF0000"/>
                </a:solidFill>
              </a:rPr>
              <a:t>แห่ง</a:t>
            </a:r>
          </a:p>
          <a:p>
            <a:r>
              <a:rPr lang="th-TH" sz="2400" b="1" dirty="0" smtClean="0">
                <a:solidFill>
                  <a:srgbClr val="FF0000"/>
                </a:solidFill>
              </a:rPr>
              <a:t>     รพ.</a:t>
            </a:r>
            <a:r>
              <a:rPr lang="th-TH" sz="2400" b="1" dirty="0">
                <a:solidFill>
                  <a:srgbClr val="FF0000"/>
                </a:solidFill>
              </a:rPr>
              <a:t>ที่เข้าร่วมระบบ </a:t>
            </a:r>
            <a:r>
              <a:rPr lang="en-US" sz="2400" b="1" dirty="0">
                <a:solidFill>
                  <a:srgbClr val="FF0000"/>
                </a:solidFill>
              </a:rPr>
              <a:t>e-Donation </a:t>
            </a:r>
            <a:r>
              <a:rPr lang="th-TH" sz="2400" b="1" dirty="0">
                <a:solidFill>
                  <a:srgbClr val="FF0000"/>
                </a:solidFill>
              </a:rPr>
              <a:t>ผ่านสถาบันการเงิน </a:t>
            </a:r>
            <a:r>
              <a:rPr lang="en-US" sz="2400" b="1" dirty="0">
                <a:solidFill>
                  <a:srgbClr val="FF0000"/>
                </a:solidFill>
              </a:rPr>
              <a:t>260 </a:t>
            </a:r>
            <a:r>
              <a:rPr lang="th-TH" sz="2400" b="1" dirty="0">
                <a:solidFill>
                  <a:srgbClr val="FF0000"/>
                </a:solidFill>
              </a:rPr>
              <a:t>แห่ง</a:t>
            </a: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23489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IT๙" pitchFamily="34" charset="-34"/>
                <a:cs typeface="TH SarabunIT๙" pitchFamily="34" charset="-34"/>
              </a:rPr>
              <a:t>ระบบบริจาคอิเล็กทรอนิกส์(</a:t>
            </a:r>
            <a:r>
              <a:rPr lang="en-US" b="1" dirty="0" smtClean="0">
                <a:latin typeface="TH SarabunIT๙" pitchFamily="34" charset="-34"/>
                <a:cs typeface="TH SarabunIT๙" pitchFamily="34" charset="-34"/>
              </a:rPr>
              <a:t>e-Donation)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4" name="กลุ่ม 53"/>
          <p:cNvGrpSpPr/>
          <p:nvPr/>
        </p:nvGrpSpPr>
        <p:grpSpPr>
          <a:xfrm>
            <a:off x="642910" y="2571744"/>
            <a:ext cx="8094947" cy="3500462"/>
            <a:chOff x="3571868" y="2643181"/>
            <a:chExt cx="5014569" cy="3106725"/>
          </a:xfrm>
        </p:grpSpPr>
        <p:sp>
          <p:nvSpPr>
            <p:cNvPr id="59" name="Rectangle 58"/>
            <p:cNvSpPr/>
            <p:nvPr/>
          </p:nvSpPr>
          <p:spPr>
            <a:xfrm>
              <a:off x="4023607" y="4513648"/>
              <a:ext cx="4562829" cy="857256"/>
            </a:xfrm>
            <a:prstGeom prst="rect">
              <a:avLst/>
            </a:prstGeom>
            <a:solidFill>
              <a:srgbClr val="48C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th-TH" sz="2500" b="1" dirty="0" smtClean="0">
                  <a:solidFill>
                    <a:schemeClr val="tx1"/>
                  </a:solidFill>
                </a:rPr>
                <a:t> ใบ</a:t>
              </a:r>
              <a:r>
                <a:rPr lang="th-TH" sz="2500" b="1" dirty="0" smtClean="0">
                  <a:solidFill>
                    <a:schemeClr val="tx1"/>
                  </a:solidFill>
                </a:rPr>
                <a:t>รับเงินบริจาค จำเป็นต้องพิมพ์ทุกครั้งหรือไม่ และสามารถใช้</a:t>
              </a:r>
              <a:r>
                <a:rPr lang="th-TH" sz="2500" b="1" dirty="0" smtClean="0">
                  <a:solidFill>
                    <a:schemeClr val="tx1"/>
                  </a:solidFill>
                </a:rPr>
                <a:t>แทน  </a:t>
              </a:r>
            </a:p>
            <a:p>
              <a:r>
                <a:rPr lang="th-TH" sz="2500" b="1" dirty="0" smtClean="0">
                  <a:solidFill>
                    <a:schemeClr val="tx1"/>
                  </a:solidFill>
                </a:rPr>
                <a:t>  ใบเสร็จรับเงิน</a:t>
              </a:r>
              <a:r>
                <a:rPr lang="th-TH" sz="2500" b="1" dirty="0" smtClean="0">
                  <a:solidFill>
                    <a:schemeClr val="tx1"/>
                  </a:solidFill>
                </a:rPr>
                <a:t>ได้หรือไม่ อย่างไ</a:t>
              </a:r>
              <a:r>
                <a:rPr lang="th-TH" sz="2500" b="1" dirty="0">
                  <a:solidFill>
                    <a:schemeClr val="tx1"/>
                  </a:solidFill>
                </a:rPr>
                <a:t>ร</a:t>
              </a:r>
              <a:endParaRPr lang="en-US" sz="25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06940" y="4024336"/>
              <a:ext cx="4572032" cy="545635"/>
            </a:xfrm>
            <a:prstGeom prst="rect">
              <a:avLst/>
            </a:prstGeom>
            <a:solidFill>
              <a:srgbClr val="F7B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th-TH" sz="27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th-TH" sz="2700" b="1" dirty="0" smtClean="0">
                  <a:solidFill>
                    <a:schemeClr val="tx1"/>
                  </a:solidFill>
                </a:rPr>
                <a:t>หากใช้การบริจาค</a:t>
              </a:r>
              <a:r>
                <a:rPr lang="en-US" sz="2700" b="1" dirty="0" smtClean="0">
                  <a:solidFill>
                    <a:schemeClr val="tx1"/>
                  </a:solidFill>
                </a:rPr>
                <a:t>e</a:t>
              </a:r>
              <a:r>
                <a:rPr lang="en-US" sz="2700" b="1" dirty="0" smtClean="0">
                  <a:solidFill>
                    <a:schemeClr val="tx1"/>
                  </a:solidFill>
                </a:rPr>
                <a:t>-Donation </a:t>
              </a:r>
              <a:r>
                <a:rPr lang="th-TH" sz="2700" b="1" dirty="0" smtClean="0">
                  <a:solidFill>
                    <a:schemeClr val="tx1"/>
                  </a:solidFill>
                </a:rPr>
                <a:t>แล้ว</a:t>
              </a:r>
              <a:r>
                <a:rPr lang="th-TH" sz="2500" b="1" dirty="0" smtClean="0">
                  <a:solidFill>
                    <a:schemeClr val="tx1"/>
                  </a:solidFill>
                </a:rPr>
                <a:t> </a:t>
              </a:r>
              <a:r>
                <a:rPr lang="th-TH" sz="2500" b="1" dirty="0" smtClean="0">
                  <a:solidFill>
                    <a:schemeClr val="tx1"/>
                  </a:solidFill>
                </a:rPr>
                <a:t>จำเป็นต้อง</a:t>
              </a:r>
              <a:r>
                <a:rPr lang="th-TH" sz="2500" b="1" dirty="0" smtClean="0">
                  <a:solidFill>
                    <a:schemeClr val="tx1"/>
                  </a:solidFill>
                </a:rPr>
                <a:t>ออกใบเสร็จหรือไม่</a:t>
              </a:r>
              <a:endParaRPr 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00496" y="2786058"/>
              <a:ext cx="4572032" cy="640915"/>
            </a:xfrm>
            <a:prstGeom prst="rect">
              <a:avLst/>
            </a:prstGeom>
            <a:solidFill>
              <a:srgbClr val="B6E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th-TH" sz="2500" b="1" dirty="0" smtClean="0">
                  <a:solidFill>
                    <a:schemeClr val="accent4">
                      <a:lumMod val="50000"/>
                    </a:schemeClr>
                  </a:solidFill>
                </a:rPr>
                <a:t> หนังสือรับรองการจัดตั้งสถานพยาบาล/หนังสือแต่งตั้งผู้มีอำนาจ </a:t>
              </a:r>
              <a:r>
                <a:rPr lang="th-TH" sz="2500" b="1" dirty="0" smtClean="0">
                  <a:solidFill>
                    <a:schemeClr val="accent4">
                      <a:lumMod val="50000"/>
                    </a:schemeClr>
                  </a:solidFill>
                </a:rPr>
                <a:t> หากไม่มี  </a:t>
              </a:r>
            </a:p>
            <a:p>
              <a:r>
                <a:rPr lang="th-TH" sz="2500" b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th-TH" sz="25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th-TH" sz="2500" b="1" dirty="0" smtClean="0">
                  <a:solidFill>
                    <a:schemeClr val="accent4">
                      <a:lumMod val="50000"/>
                    </a:schemeClr>
                  </a:solidFill>
                </a:rPr>
                <a:t>สามารถใช้เอกสารอะไรแทนได้</a:t>
              </a:r>
              <a:endParaRPr lang="en-US" sz="25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99476" y="3405907"/>
              <a:ext cx="4586961" cy="589383"/>
            </a:xfrm>
            <a:prstGeom prst="rect">
              <a:avLst/>
            </a:prstGeom>
            <a:solidFill>
              <a:srgbClr val="BA8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th-TH" sz="2500" b="1" dirty="0" smtClean="0">
                  <a:solidFill>
                    <a:srgbClr val="0070C0"/>
                  </a:solidFill>
                </a:rPr>
                <a:t> </a:t>
              </a:r>
              <a:r>
                <a:rPr lang="th-TH" sz="2500" b="1" dirty="0" smtClean="0">
                  <a:solidFill>
                    <a:schemeClr val="accent1">
                      <a:lumMod val="50000"/>
                    </a:schemeClr>
                  </a:solidFill>
                </a:rPr>
                <a:t>กรณีชื่อสถานพยาบาลไม่ถูกต้องตรงกันกับข้อมูลกรมสรรพากร</a:t>
              </a:r>
              <a:r>
                <a:rPr lang="th-TH" sz="2500" b="1" dirty="0" smtClean="0">
                  <a:solidFill>
                    <a:schemeClr val="accent1">
                      <a:lumMod val="50000"/>
                    </a:schemeClr>
                  </a:solidFill>
                </a:rPr>
                <a:t>ต้อง </a:t>
              </a:r>
            </a:p>
            <a:p>
              <a:r>
                <a:rPr lang="th-TH" sz="2500" b="1" dirty="0" smtClean="0">
                  <a:solidFill>
                    <a:schemeClr val="accent1">
                      <a:lumMod val="50000"/>
                    </a:schemeClr>
                  </a:solidFill>
                </a:rPr>
                <a:t>  ดำเนินการ</a:t>
              </a:r>
              <a:r>
                <a:rPr lang="th-TH" sz="2500" b="1" dirty="0" smtClean="0">
                  <a:solidFill>
                    <a:schemeClr val="accent1">
                      <a:lumMod val="50000"/>
                    </a:schemeClr>
                  </a:solidFill>
                </a:rPr>
                <a:t>อย่างไรบ้าง</a:t>
              </a:r>
              <a:endParaRPr lang="en-US" sz="25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6" name="Group 56"/>
            <p:cNvGrpSpPr/>
            <p:nvPr/>
          </p:nvGrpSpPr>
          <p:grpSpPr>
            <a:xfrm rot="16200000">
              <a:off x="2197535" y="4017514"/>
              <a:ext cx="3106725" cy="358060"/>
              <a:chOff x="3488292" y="2396188"/>
              <a:chExt cx="5507458" cy="729912"/>
            </a:xfrm>
          </p:grpSpPr>
          <p:grpSp>
            <p:nvGrpSpPr>
              <p:cNvPr id="7" name="Group 55"/>
              <p:cNvGrpSpPr/>
              <p:nvPr/>
            </p:nvGrpSpPr>
            <p:grpSpPr>
              <a:xfrm>
                <a:off x="3488292" y="2398510"/>
                <a:ext cx="1039057" cy="722303"/>
                <a:chOff x="3488292" y="2398510"/>
                <a:chExt cx="1039057" cy="722303"/>
              </a:xfrm>
            </p:grpSpPr>
            <p:sp>
              <p:nvSpPr>
                <p:cNvPr id="21" name="Freeform 8"/>
                <p:cNvSpPr>
                  <a:spLocks/>
                </p:cNvSpPr>
                <p:nvPr/>
              </p:nvSpPr>
              <p:spPr bwMode="auto">
                <a:xfrm rot="15366">
                  <a:off x="3488292" y="2398510"/>
                  <a:ext cx="1039057" cy="722303"/>
                </a:xfrm>
                <a:custGeom>
                  <a:avLst/>
                  <a:gdLst>
                    <a:gd name="T0" fmla="*/ 793 w 939"/>
                    <a:gd name="T1" fmla="*/ 650 h 650"/>
                    <a:gd name="T2" fmla="*/ 0 w 939"/>
                    <a:gd name="T3" fmla="*/ 326 h 650"/>
                    <a:gd name="T4" fmla="*/ 793 w 939"/>
                    <a:gd name="T5" fmla="*/ 0 h 650"/>
                    <a:gd name="T6" fmla="*/ 939 w 939"/>
                    <a:gd name="T7" fmla="*/ 0 h 650"/>
                    <a:gd name="T8" fmla="*/ 939 w 939"/>
                    <a:gd name="T9" fmla="*/ 650 h 650"/>
                    <a:gd name="T10" fmla="*/ 793 w 939"/>
                    <a:gd name="T11" fmla="*/ 650 h 650"/>
                    <a:gd name="connsiteX0" fmla="*/ 8445 w 10000"/>
                    <a:gd name="connsiteY0" fmla="*/ 10000 h 10000"/>
                    <a:gd name="connsiteX1" fmla="*/ 0 w 10000"/>
                    <a:gd name="connsiteY1" fmla="*/ 5015 h 10000"/>
                    <a:gd name="connsiteX2" fmla="*/ 7986 w 10000"/>
                    <a:gd name="connsiteY2" fmla="*/ 167 h 10000"/>
                    <a:gd name="connsiteX3" fmla="*/ 10000 w 10000"/>
                    <a:gd name="connsiteY3" fmla="*/ 0 h 10000"/>
                    <a:gd name="connsiteX4" fmla="*/ 10000 w 10000"/>
                    <a:gd name="connsiteY4" fmla="*/ 10000 h 10000"/>
                    <a:gd name="connsiteX5" fmla="*/ 8445 w 10000"/>
                    <a:gd name="connsiteY5" fmla="*/ 10000 h 10000"/>
                    <a:gd name="connsiteX0" fmla="*/ 8445 w 10000"/>
                    <a:gd name="connsiteY0" fmla="*/ 10000 h 10000"/>
                    <a:gd name="connsiteX1" fmla="*/ 0 w 10000"/>
                    <a:gd name="connsiteY1" fmla="*/ 5015 h 10000"/>
                    <a:gd name="connsiteX2" fmla="*/ 8032 w 10000"/>
                    <a:gd name="connsiteY2" fmla="*/ 101 h 10000"/>
                    <a:gd name="connsiteX3" fmla="*/ 10000 w 10000"/>
                    <a:gd name="connsiteY3" fmla="*/ 0 h 10000"/>
                    <a:gd name="connsiteX4" fmla="*/ 10000 w 10000"/>
                    <a:gd name="connsiteY4" fmla="*/ 10000 h 10000"/>
                    <a:gd name="connsiteX5" fmla="*/ 8445 w 10000"/>
                    <a:gd name="connsiteY5" fmla="*/ 10000 h 10000"/>
                    <a:gd name="connsiteX0" fmla="*/ 8445 w 10000"/>
                    <a:gd name="connsiteY0" fmla="*/ 10000 h 10000"/>
                    <a:gd name="connsiteX1" fmla="*/ 0 w 10000"/>
                    <a:gd name="connsiteY1" fmla="*/ 5015 h 10000"/>
                    <a:gd name="connsiteX2" fmla="*/ 7963 w 10000"/>
                    <a:gd name="connsiteY2" fmla="*/ 69 h 10000"/>
                    <a:gd name="connsiteX3" fmla="*/ 10000 w 10000"/>
                    <a:gd name="connsiteY3" fmla="*/ 0 h 10000"/>
                    <a:gd name="connsiteX4" fmla="*/ 10000 w 10000"/>
                    <a:gd name="connsiteY4" fmla="*/ 10000 h 10000"/>
                    <a:gd name="connsiteX5" fmla="*/ 8445 w 10000"/>
                    <a:gd name="connsiteY5" fmla="*/ 10000 h 10000"/>
                    <a:gd name="connsiteX0" fmla="*/ 8445 w 10023"/>
                    <a:gd name="connsiteY0" fmla="*/ 9931 h 9931"/>
                    <a:gd name="connsiteX1" fmla="*/ 0 w 10023"/>
                    <a:gd name="connsiteY1" fmla="*/ 4946 h 9931"/>
                    <a:gd name="connsiteX2" fmla="*/ 7963 w 10023"/>
                    <a:gd name="connsiteY2" fmla="*/ 0 h 9931"/>
                    <a:gd name="connsiteX3" fmla="*/ 10023 w 10023"/>
                    <a:gd name="connsiteY3" fmla="*/ 62 h 9931"/>
                    <a:gd name="connsiteX4" fmla="*/ 10000 w 10023"/>
                    <a:gd name="connsiteY4" fmla="*/ 9931 h 9931"/>
                    <a:gd name="connsiteX5" fmla="*/ 8445 w 10023"/>
                    <a:gd name="connsiteY5" fmla="*/ 9931 h 9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23" h="9931">
                      <a:moveTo>
                        <a:pt x="8445" y="9931"/>
                      </a:moveTo>
                      <a:lnTo>
                        <a:pt x="0" y="4946"/>
                      </a:lnTo>
                      <a:lnTo>
                        <a:pt x="7963" y="0"/>
                      </a:lnTo>
                      <a:lnTo>
                        <a:pt x="10023" y="62"/>
                      </a:lnTo>
                      <a:cubicBezTo>
                        <a:pt x="10015" y="3352"/>
                        <a:pt x="10008" y="6641"/>
                        <a:pt x="10000" y="9931"/>
                      </a:cubicBezTo>
                      <a:lnTo>
                        <a:pt x="8445" y="9931"/>
                      </a:lnTo>
                      <a:close/>
                    </a:path>
                  </a:pathLst>
                </a:custGeom>
                <a:solidFill>
                  <a:srgbClr val="D4A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 dirty="0">
                    <a:latin typeface="Roboto Thin" charset="0"/>
                  </a:endParaRPr>
                </a:p>
              </p:txBody>
            </p: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 rot="15366">
                  <a:off x="3488309" y="2638056"/>
                  <a:ext cx="298085" cy="233977"/>
                </a:xfrm>
                <a:custGeom>
                  <a:avLst/>
                  <a:gdLst>
                    <a:gd name="T0" fmla="*/ 114 w 114"/>
                    <a:gd name="T1" fmla="*/ 49 h 88"/>
                    <a:gd name="T2" fmla="*/ 107 w 114"/>
                    <a:gd name="T3" fmla="*/ 0 h 88"/>
                    <a:gd name="T4" fmla="*/ 0 w 114"/>
                    <a:gd name="T5" fmla="*/ 44 h 88"/>
                    <a:gd name="T6" fmla="*/ 109 w 114"/>
                    <a:gd name="T7" fmla="*/ 88 h 88"/>
                    <a:gd name="T8" fmla="*/ 114 w 114"/>
                    <a:gd name="T9" fmla="*/ 49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88">
                      <a:moveTo>
                        <a:pt x="114" y="49"/>
                      </a:moveTo>
                      <a:cubicBezTo>
                        <a:pt x="114" y="32"/>
                        <a:pt x="111" y="15"/>
                        <a:pt x="107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9" y="88"/>
                        <a:pt x="109" y="88"/>
                        <a:pt x="109" y="88"/>
                      </a:cubicBezTo>
                      <a:cubicBezTo>
                        <a:pt x="112" y="76"/>
                        <a:pt x="114" y="63"/>
                        <a:pt x="114" y="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 dirty="0">
                    <a:latin typeface="Roboto Thin" charset="0"/>
                  </a:endParaRPr>
                </a:p>
              </p:txBody>
            </p:sp>
          </p:grpSp>
          <p:sp>
            <p:nvSpPr>
              <p:cNvPr id="51" name="Freeform 50"/>
              <p:cNvSpPr>
                <a:spLocks noChangeArrowheads="1"/>
              </p:cNvSpPr>
              <p:nvPr/>
            </p:nvSpPr>
            <p:spPr bwMode="auto">
              <a:xfrm rot="15366">
                <a:off x="5475366" y="2396382"/>
                <a:ext cx="1122786" cy="232089"/>
              </a:xfrm>
              <a:custGeom>
                <a:avLst/>
                <a:gdLst>
                  <a:gd name="connsiteX0" fmla="*/ 0 w 1122786"/>
                  <a:gd name="connsiteY0" fmla="*/ 5018 h 232089"/>
                  <a:gd name="connsiteX1" fmla="*/ 1122786 w 1122786"/>
                  <a:gd name="connsiteY1" fmla="*/ 0 h 232089"/>
                  <a:gd name="connsiteX2" fmla="*/ 1122786 w 1122786"/>
                  <a:gd name="connsiteY2" fmla="*/ 232089 h 232089"/>
                  <a:gd name="connsiteX3" fmla="*/ 0 w 1122786"/>
                  <a:gd name="connsiteY3" fmla="*/ 232089 h 23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2786" h="232089">
                    <a:moveTo>
                      <a:pt x="0" y="5018"/>
                    </a:moveTo>
                    <a:lnTo>
                      <a:pt x="1122786" y="0"/>
                    </a:lnTo>
                    <a:lnTo>
                      <a:pt x="1122786" y="232089"/>
                    </a:lnTo>
                    <a:lnTo>
                      <a:pt x="0" y="23208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 rot="15366">
                <a:off x="5474311" y="2628466"/>
                <a:ext cx="1122786" cy="2395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28" name="Freeform 27"/>
              <p:cNvSpPr>
                <a:spLocks noChangeArrowheads="1"/>
              </p:cNvSpPr>
              <p:nvPr/>
            </p:nvSpPr>
            <p:spPr bwMode="auto">
              <a:xfrm rot="15366">
                <a:off x="5473200" y="2868035"/>
                <a:ext cx="1122786" cy="257870"/>
              </a:xfrm>
              <a:custGeom>
                <a:avLst/>
                <a:gdLst>
                  <a:gd name="connsiteX0" fmla="*/ 0 w 1122786"/>
                  <a:gd name="connsiteY0" fmla="*/ 0 h 257870"/>
                  <a:gd name="connsiteX1" fmla="*/ 1122786 w 1122786"/>
                  <a:gd name="connsiteY1" fmla="*/ 0 h 257870"/>
                  <a:gd name="connsiteX2" fmla="*/ 1122786 w 1122786"/>
                  <a:gd name="connsiteY2" fmla="*/ 252852 h 257870"/>
                  <a:gd name="connsiteX3" fmla="*/ 0 w 1122786"/>
                  <a:gd name="connsiteY3" fmla="*/ 257870 h 25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2786" h="257870">
                    <a:moveTo>
                      <a:pt x="0" y="0"/>
                    </a:moveTo>
                    <a:lnTo>
                      <a:pt x="1122786" y="0"/>
                    </a:lnTo>
                    <a:lnTo>
                      <a:pt x="1122786" y="252852"/>
                    </a:lnTo>
                    <a:lnTo>
                      <a:pt x="0" y="2578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55" name="Freeform 54"/>
              <p:cNvSpPr>
                <a:spLocks noChangeArrowheads="1"/>
              </p:cNvSpPr>
              <p:nvPr/>
            </p:nvSpPr>
            <p:spPr bwMode="auto">
              <a:xfrm rot="15366">
                <a:off x="6595026" y="2396382"/>
                <a:ext cx="1122786" cy="238341"/>
              </a:xfrm>
              <a:custGeom>
                <a:avLst/>
                <a:gdLst>
                  <a:gd name="connsiteX0" fmla="*/ 0 w 1122786"/>
                  <a:gd name="connsiteY0" fmla="*/ 5018 h 238341"/>
                  <a:gd name="connsiteX1" fmla="*/ 1122786 w 1122786"/>
                  <a:gd name="connsiteY1" fmla="*/ 0 h 238341"/>
                  <a:gd name="connsiteX2" fmla="*/ 1122786 w 1122786"/>
                  <a:gd name="connsiteY2" fmla="*/ 238341 h 238341"/>
                  <a:gd name="connsiteX3" fmla="*/ 0 w 1122786"/>
                  <a:gd name="connsiteY3" fmla="*/ 238341 h 23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2786" h="238341">
                    <a:moveTo>
                      <a:pt x="0" y="5018"/>
                    </a:moveTo>
                    <a:lnTo>
                      <a:pt x="1122786" y="0"/>
                    </a:lnTo>
                    <a:lnTo>
                      <a:pt x="1122786" y="238341"/>
                    </a:lnTo>
                    <a:lnTo>
                      <a:pt x="0" y="23834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 rot="15366">
                <a:off x="6593962" y="2634718"/>
                <a:ext cx="1122786" cy="23846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30" name="Freeform 29"/>
              <p:cNvSpPr>
                <a:spLocks noChangeArrowheads="1"/>
              </p:cNvSpPr>
              <p:nvPr/>
            </p:nvSpPr>
            <p:spPr bwMode="auto">
              <a:xfrm rot="15366">
                <a:off x="6592865" y="2873184"/>
                <a:ext cx="1122786" cy="252722"/>
              </a:xfrm>
              <a:custGeom>
                <a:avLst/>
                <a:gdLst>
                  <a:gd name="connsiteX0" fmla="*/ 0 w 1122786"/>
                  <a:gd name="connsiteY0" fmla="*/ 0 h 252722"/>
                  <a:gd name="connsiteX1" fmla="*/ 1122786 w 1122786"/>
                  <a:gd name="connsiteY1" fmla="*/ 0 h 252722"/>
                  <a:gd name="connsiteX2" fmla="*/ 1122786 w 1122786"/>
                  <a:gd name="connsiteY2" fmla="*/ 247703 h 252722"/>
                  <a:gd name="connsiteX3" fmla="*/ 0 w 1122786"/>
                  <a:gd name="connsiteY3" fmla="*/ 252722 h 25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2786" h="252722">
                    <a:moveTo>
                      <a:pt x="0" y="0"/>
                    </a:moveTo>
                    <a:lnTo>
                      <a:pt x="1122786" y="0"/>
                    </a:lnTo>
                    <a:lnTo>
                      <a:pt x="1122786" y="247703"/>
                    </a:lnTo>
                    <a:lnTo>
                      <a:pt x="0" y="25272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 rot="15366">
                <a:off x="8765011" y="2399371"/>
                <a:ext cx="230739" cy="723727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 rot="15366">
                <a:off x="7701724" y="2396823"/>
                <a:ext cx="1208900" cy="239572"/>
              </a:xfrm>
              <a:custGeom>
                <a:avLst/>
                <a:gdLst>
                  <a:gd name="connsiteX0" fmla="*/ 0 w 1208900"/>
                  <a:gd name="connsiteY0" fmla="*/ 4769 h 239572"/>
                  <a:gd name="connsiteX1" fmla="*/ 1066833 w 1208900"/>
                  <a:gd name="connsiteY1" fmla="*/ 0 h 239572"/>
                  <a:gd name="connsiteX2" fmla="*/ 1208900 w 1208900"/>
                  <a:gd name="connsiteY2" fmla="*/ 0 h 239572"/>
                  <a:gd name="connsiteX3" fmla="*/ 1126099 w 1208900"/>
                  <a:gd name="connsiteY3" fmla="*/ 239572 h 239572"/>
                  <a:gd name="connsiteX4" fmla="*/ 0 w 1208900"/>
                  <a:gd name="connsiteY4" fmla="*/ 239572 h 23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8900" h="239572">
                    <a:moveTo>
                      <a:pt x="0" y="4769"/>
                    </a:moveTo>
                    <a:lnTo>
                      <a:pt x="1066833" y="0"/>
                    </a:lnTo>
                    <a:lnTo>
                      <a:pt x="1208900" y="0"/>
                    </a:lnTo>
                    <a:lnTo>
                      <a:pt x="1126099" y="239572"/>
                    </a:lnTo>
                    <a:lnTo>
                      <a:pt x="0" y="23957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 rot="15366">
                <a:off x="7700654" y="2636207"/>
                <a:ext cx="1126099" cy="2395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 rot="15366">
                <a:off x="8880838" y="2657862"/>
                <a:ext cx="57409" cy="2042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 rot="15366">
                <a:off x="4278688" y="2396188"/>
                <a:ext cx="1208947" cy="234758"/>
              </a:xfrm>
              <a:custGeom>
                <a:avLst/>
                <a:gdLst>
                  <a:gd name="connsiteX0" fmla="*/ 37261 w 1208947"/>
                  <a:gd name="connsiteY0" fmla="*/ 5237 h 234758"/>
                  <a:gd name="connsiteX1" fmla="*/ 1208947 w 1208947"/>
                  <a:gd name="connsiteY1" fmla="*/ 0 h 234758"/>
                  <a:gd name="connsiteX2" fmla="*/ 1208947 w 1208947"/>
                  <a:gd name="connsiteY2" fmla="*/ 234758 h 234758"/>
                  <a:gd name="connsiteX3" fmla="*/ 103849 w 1208947"/>
                  <a:gd name="connsiteY3" fmla="*/ 234758 h 234758"/>
                  <a:gd name="connsiteX4" fmla="*/ 38535 w 1208947"/>
                  <a:gd name="connsiteY4" fmla="*/ 192614 h 234758"/>
                  <a:gd name="connsiteX5" fmla="*/ 9798 w 1208947"/>
                  <a:gd name="connsiteY5" fmla="*/ 138430 h 234758"/>
                  <a:gd name="connsiteX6" fmla="*/ 9798 w 1208947"/>
                  <a:gd name="connsiteY6" fmla="*/ 54142 h 234758"/>
                  <a:gd name="connsiteX7" fmla="*/ 21922 w 1208947"/>
                  <a:gd name="connsiteY7" fmla="*/ 32553 h 234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8947" h="234758">
                    <a:moveTo>
                      <a:pt x="37261" y="5237"/>
                    </a:moveTo>
                    <a:lnTo>
                      <a:pt x="1208947" y="0"/>
                    </a:lnTo>
                    <a:lnTo>
                      <a:pt x="1208947" y="234758"/>
                    </a:lnTo>
                    <a:cubicBezTo>
                      <a:pt x="1208947" y="234758"/>
                      <a:pt x="1208947" y="234758"/>
                      <a:pt x="103849" y="234758"/>
                    </a:cubicBezTo>
                    <a:cubicBezTo>
                      <a:pt x="80336" y="234758"/>
                      <a:pt x="51598" y="216696"/>
                      <a:pt x="38535" y="192614"/>
                    </a:cubicBezTo>
                    <a:cubicBezTo>
                      <a:pt x="38535" y="192614"/>
                      <a:pt x="38535" y="192614"/>
                      <a:pt x="9798" y="138430"/>
                    </a:cubicBezTo>
                    <a:cubicBezTo>
                      <a:pt x="-3265" y="117358"/>
                      <a:pt x="-3265" y="78224"/>
                      <a:pt x="9798" y="54142"/>
                    </a:cubicBezTo>
                    <a:cubicBezTo>
                      <a:pt x="9798" y="54142"/>
                      <a:pt x="9798" y="54142"/>
                      <a:pt x="21922" y="3255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 rot="15366">
                <a:off x="4274372" y="2627177"/>
                <a:ext cx="1212212" cy="24299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 rot="15366">
                <a:off x="4276529" y="2867754"/>
                <a:ext cx="1208947" cy="257853"/>
              </a:xfrm>
              <a:custGeom>
                <a:avLst/>
                <a:gdLst>
                  <a:gd name="connsiteX0" fmla="*/ 103849 w 1208947"/>
                  <a:gd name="connsiteY0" fmla="*/ 0 h 257853"/>
                  <a:gd name="connsiteX1" fmla="*/ 1208947 w 1208947"/>
                  <a:gd name="connsiteY1" fmla="*/ 0 h 257853"/>
                  <a:gd name="connsiteX2" fmla="*/ 1208947 w 1208947"/>
                  <a:gd name="connsiteY2" fmla="*/ 252941 h 257853"/>
                  <a:gd name="connsiteX3" fmla="*/ 110032 w 1208947"/>
                  <a:gd name="connsiteY3" fmla="*/ 257853 h 257853"/>
                  <a:gd name="connsiteX4" fmla="*/ 103849 w 1208947"/>
                  <a:gd name="connsiteY4" fmla="*/ 257853 h 257853"/>
                  <a:gd name="connsiteX5" fmla="*/ 38535 w 1208947"/>
                  <a:gd name="connsiteY5" fmla="*/ 218183 h 257853"/>
                  <a:gd name="connsiteX6" fmla="*/ 9798 w 1208947"/>
                  <a:gd name="connsiteY6" fmla="*/ 170013 h 257853"/>
                  <a:gd name="connsiteX7" fmla="*/ 9798 w 1208947"/>
                  <a:gd name="connsiteY7" fmla="*/ 90674 h 257853"/>
                  <a:gd name="connsiteX8" fmla="*/ 38535 w 1208947"/>
                  <a:gd name="connsiteY8" fmla="*/ 39670 h 257853"/>
                  <a:gd name="connsiteX9" fmla="*/ 103849 w 1208947"/>
                  <a:gd name="connsiteY9" fmla="*/ 0 h 25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8947" h="257853">
                    <a:moveTo>
                      <a:pt x="103849" y="0"/>
                    </a:moveTo>
                    <a:cubicBezTo>
                      <a:pt x="103849" y="0"/>
                      <a:pt x="103849" y="0"/>
                      <a:pt x="1208947" y="0"/>
                    </a:cubicBezTo>
                    <a:lnTo>
                      <a:pt x="1208947" y="252941"/>
                    </a:lnTo>
                    <a:lnTo>
                      <a:pt x="110032" y="257853"/>
                    </a:lnTo>
                    <a:lnTo>
                      <a:pt x="103849" y="257853"/>
                    </a:lnTo>
                    <a:cubicBezTo>
                      <a:pt x="80336" y="257853"/>
                      <a:pt x="51598" y="240852"/>
                      <a:pt x="38535" y="218183"/>
                    </a:cubicBezTo>
                    <a:cubicBezTo>
                      <a:pt x="38535" y="218183"/>
                      <a:pt x="38535" y="218183"/>
                      <a:pt x="9798" y="170013"/>
                    </a:cubicBezTo>
                    <a:cubicBezTo>
                      <a:pt x="-3265" y="147345"/>
                      <a:pt x="-3265" y="113342"/>
                      <a:pt x="9798" y="90674"/>
                    </a:cubicBezTo>
                    <a:cubicBezTo>
                      <a:pt x="9798" y="90674"/>
                      <a:pt x="9798" y="90674"/>
                      <a:pt x="38535" y="39670"/>
                    </a:cubicBezTo>
                    <a:cubicBezTo>
                      <a:pt x="51598" y="17001"/>
                      <a:pt x="80336" y="0"/>
                      <a:pt x="103849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 rot="15366">
                <a:off x="7699559" y="2875967"/>
                <a:ext cx="1211381" cy="250133"/>
              </a:xfrm>
              <a:custGeom>
                <a:avLst/>
                <a:gdLst>
                  <a:gd name="connsiteX0" fmla="*/ 0 w 1211381"/>
                  <a:gd name="connsiteY0" fmla="*/ 0 h 250133"/>
                  <a:gd name="connsiteX1" fmla="*/ 1126099 w 1211381"/>
                  <a:gd name="connsiteY1" fmla="*/ 0 h 250133"/>
                  <a:gd name="connsiteX2" fmla="*/ 1182552 w 1211381"/>
                  <a:gd name="connsiteY2" fmla="*/ 164843 h 250133"/>
                  <a:gd name="connsiteX3" fmla="*/ 1184025 w 1211381"/>
                  <a:gd name="connsiteY3" fmla="*/ 164843 h 250133"/>
                  <a:gd name="connsiteX4" fmla="*/ 1211381 w 1211381"/>
                  <a:gd name="connsiteY4" fmla="*/ 244722 h 250133"/>
                  <a:gd name="connsiteX5" fmla="*/ 727 w 1211381"/>
                  <a:gd name="connsiteY5" fmla="*/ 250133 h 250133"/>
                  <a:gd name="connsiteX6" fmla="*/ 727 w 1211381"/>
                  <a:gd name="connsiteY6" fmla="*/ 241780 h 250133"/>
                  <a:gd name="connsiteX7" fmla="*/ 0 w 1211381"/>
                  <a:gd name="connsiteY7" fmla="*/ 241780 h 25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1381" h="250133">
                    <a:moveTo>
                      <a:pt x="0" y="0"/>
                    </a:moveTo>
                    <a:lnTo>
                      <a:pt x="1126099" y="0"/>
                    </a:lnTo>
                    <a:lnTo>
                      <a:pt x="1182552" y="164843"/>
                    </a:lnTo>
                    <a:lnTo>
                      <a:pt x="1184025" y="164843"/>
                    </a:lnTo>
                    <a:lnTo>
                      <a:pt x="1211381" y="244722"/>
                    </a:lnTo>
                    <a:lnTo>
                      <a:pt x="727" y="250133"/>
                    </a:lnTo>
                    <a:lnTo>
                      <a:pt x="727" y="241780"/>
                    </a:lnTo>
                    <a:lnTo>
                      <a:pt x="0" y="2417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350" dirty="0">
                  <a:latin typeface="Roboto Thin" charset="0"/>
                </a:endParaRPr>
              </a:p>
            </p:txBody>
          </p:sp>
        </p:grpSp>
      </p:grpSp>
      <p:pic>
        <p:nvPicPr>
          <p:cNvPr id="42" name="รูปภาพ 41" descr="lectur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214422"/>
            <a:ext cx="1357322" cy="1357322"/>
          </a:xfrm>
          <a:prstGeom prst="rect">
            <a:avLst/>
          </a:prstGeom>
        </p:spPr>
      </p:pic>
      <p:sp>
        <p:nvSpPr>
          <p:cNvPr id="47" name="Pentagon 40"/>
          <p:cNvSpPr/>
          <p:nvPr/>
        </p:nvSpPr>
        <p:spPr>
          <a:xfrm flipH="1">
            <a:off x="2428860" y="1500174"/>
            <a:ext cx="4857784" cy="85725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th-TH" sz="3200" b="1" dirty="0" smtClean="0">
                <a:ln w="11430"/>
                <a:solidFill>
                  <a:srgbClr val="0000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FontAwesome" pitchFamily="2" charset="0"/>
              </a:rPr>
              <a:t>สรุปประเด็นปัญหา</a:t>
            </a:r>
            <a:endParaRPr lang="en-US" sz="3200" b="1" dirty="0">
              <a:ln w="11430"/>
              <a:solidFill>
                <a:srgbClr val="0000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FontAwesome" pitchFamily="2" charset="0"/>
            </a:endParaRPr>
          </a:p>
        </p:txBody>
      </p:sp>
      <p:pic>
        <p:nvPicPr>
          <p:cNvPr id="63" name="รูปภาพ 62" descr="desk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4384" y="0"/>
            <a:ext cx="1243896" cy="12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6"/>
          <p:cNvGrpSpPr/>
          <p:nvPr/>
        </p:nvGrpSpPr>
        <p:grpSpPr>
          <a:xfrm>
            <a:off x="56065" y="10607"/>
            <a:ext cx="9144000" cy="6929462"/>
            <a:chOff x="0" y="0"/>
            <a:chExt cx="9144000" cy="6929462"/>
          </a:xfrm>
        </p:grpSpPr>
        <p:sp>
          <p:nvSpPr>
            <p:cNvPr id="7" name="สี่เหลี่ยมผืนผ้า 6"/>
            <p:cNvSpPr/>
            <p:nvPr/>
          </p:nvSpPr>
          <p:spPr>
            <a:xfrm>
              <a:off x="0" y="785794"/>
              <a:ext cx="9144000" cy="6072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กลุ่ม 18"/>
            <p:cNvGrpSpPr/>
            <p:nvPr/>
          </p:nvGrpSpPr>
          <p:grpSpPr>
            <a:xfrm>
              <a:off x="0" y="0"/>
              <a:ext cx="9144000" cy="928670"/>
              <a:chOff x="0" y="0"/>
              <a:chExt cx="9144000" cy="928670"/>
            </a:xfrm>
          </p:grpSpPr>
          <p:sp>
            <p:nvSpPr>
              <p:cNvPr id="6" name="สี่เหลี่ยมผืนผ้า 5"/>
              <p:cNvSpPr/>
              <p:nvPr/>
            </p:nvSpPr>
            <p:spPr>
              <a:xfrm>
                <a:off x="0" y="0"/>
                <a:ext cx="1714480" cy="78579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เครื่องหมายบั้ง 9"/>
              <p:cNvSpPr/>
              <p:nvPr/>
            </p:nvSpPr>
            <p:spPr>
              <a:xfrm>
                <a:off x="8072430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เครื่องหมายบั้ง 10"/>
              <p:cNvSpPr/>
              <p:nvPr/>
            </p:nvSpPr>
            <p:spPr>
              <a:xfrm rot="10800000">
                <a:off x="121441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เครื่องหมายบั้ง 13"/>
              <p:cNvSpPr/>
              <p:nvPr/>
            </p:nvSpPr>
            <p:spPr>
              <a:xfrm rot="10800000">
                <a:off x="192879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เครื่องหมายบั้ง 14"/>
              <p:cNvSpPr/>
              <p:nvPr/>
            </p:nvSpPr>
            <p:spPr>
              <a:xfrm>
                <a:off x="7358082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สี่เหลี่ยมผืนผ้า 15"/>
              <p:cNvSpPr/>
              <p:nvPr/>
            </p:nvSpPr>
            <p:spPr>
              <a:xfrm>
                <a:off x="2428860" y="0"/>
                <a:ext cx="5500726" cy="92867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สี่เหลี่ยมผืนผ้า 8"/>
            <p:cNvSpPr/>
            <p:nvPr/>
          </p:nvSpPr>
          <p:spPr>
            <a:xfrm>
              <a:off x="0" y="6572296"/>
              <a:ext cx="9144000" cy="3571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latin typeface="TH SarabunPSK" pitchFamily="34" charset="-34"/>
                  <a:cs typeface="TH SarabunPSK" pitchFamily="34" charset="-34"/>
                </a:rPr>
                <a:t>กองบริหารการคลัง สำนักงานปลัดกระทรวงสาธารณสุข</a:t>
              </a:r>
              <a:endParaRPr lang="en-US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aphicFrame>
        <p:nvGraphicFramePr>
          <p:cNvPr id="18" name="ไดอะแกรม 17"/>
          <p:cNvGraphicFramePr/>
          <p:nvPr>
            <p:extLst>
              <p:ext uri="{D42A27DB-BD31-4B8C-83A1-F6EECF244321}">
                <p14:modId xmlns:p14="http://schemas.microsoft.com/office/powerpoint/2010/main" val="1260278362"/>
              </p:ext>
            </p:extLst>
          </p:nvPr>
        </p:nvGraphicFramePr>
        <p:xfrm>
          <a:off x="251520" y="1007297"/>
          <a:ext cx="964413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2" descr="E:\S\ทุกงบ\งบดำเนินงาน\61.05.01 งบดำเนินงาน\PP\Logo cop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065" y="188639"/>
            <a:ext cx="1238064" cy="1224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กลุ่ม 11"/>
          <p:cNvGrpSpPr/>
          <p:nvPr/>
        </p:nvGrpSpPr>
        <p:grpSpPr>
          <a:xfrm>
            <a:off x="0" y="0"/>
            <a:ext cx="9144000" cy="6929462"/>
            <a:chOff x="0" y="0"/>
            <a:chExt cx="9144000" cy="6929462"/>
          </a:xfrm>
        </p:grpSpPr>
        <p:sp>
          <p:nvSpPr>
            <p:cNvPr id="13" name="สี่เหลี่ยมผืนผ้า 12"/>
            <p:cNvSpPr/>
            <p:nvPr/>
          </p:nvSpPr>
          <p:spPr>
            <a:xfrm>
              <a:off x="0" y="785794"/>
              <a:ext cx="9144000" cy="6072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กลุ่ม 18"/>
            <p:cNvGrpSpPr/>
            <p:nvPr/>
          </p:nvGrpSpPr>
          <p:grpSpPr>
            <a:xfrm>
              <a:off x="0" y="0"/>
              <a:ext cx="9144000" cy="928670"/>
              <a:chOff x="0" y="0"/>
              <a:chExt cx="9144000" cy="928670"/>
            </a:xfrm>
          </p:grpSpPr>
          <p:sp>
            <p:nvSpPr>
              <p:cNvPr id="16" name="สี่เหลี่ยมผืนผ้า 15"/>
              <p:cNvSpPr/>
              <p:nvPr/>
            </p:nvSpPr>
            <p:spPr>
              <a:xfrm>
                <a:off x="0" y="0"/>
                <a:ext cx="1714480" cy="78579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เครื่องหมายบั้ง 17"/>
              <p:cNvSpPr/>
              <p:nvPr/>
            </p:nvSpPr>
            <p:spPr>
              <a:xfrm>
                <a:off x="8072430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เครื่องหมายบั้ง 18"/>
              <p:cNvSpPr/>
              <p:nvPr/>
            </p:nvSpPr>
            <p:spPr>
              <a:xfrm rot="10800000">
                <a:off x="121441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เครื่องหมายบั้ง 19"/>
              <p:cNvSpPr/>
              <p:nvPr/>
            </p:nvSpPr>
            <p:spPr>
              <a:xfrm rot="10800000">
                <a:off x="192879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เครื่องหมายบั้ง 20"/>
              <p:cNvSpPr/>
              <p:nvPr/>
            </p:nvSpPr>
            <p:spPr>
              <a:xfrm>
                <a:off x="7358082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2428860" y="0"/>
                <a:ext cx="5500726" cy="92867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สี่เหลี่ยมผืนผ้า 14"/>
            <p:cNvSpPr/>
            <p:nvPr/>
          </p:nvSpPr>
          <p:spPr>
            <a:xfrm>
              <a:off x="0" y="6572296"/>
              <a:ext cx="9144000" cy="3571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latin typeface="TH SarabunPSK" pitchFamily="34" charset="-34"/>
                  <a:cs typeface="TH SarabunPSK" pitchFamily="34" charset="-34"/>
                </a:rPr>
                <a:t>กองบริหารการคลัง สำนักงานปลัดกระทรวงสาธารณสุข</a:t>
              </a:r>
              <a:endParaRPr lang="en-US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8794" y="0"/>
            <a:ext cx="6500858" cy="928670"/>
          </a:xfrm>
        </p:spPr>
        <p:txBody>
          <a:bodyPr>
            <a:normAutofit/>
          </a:bodyPr>
          <a:lstStyle/>
          <a:p>
            <a:pPr lvl="0"/>
            <a:r>
              <a:rPr lang="th-T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ระบบบริจาคอิเล็กทรอนิกส์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e-Donation)</a:t>
            </a:r>
            <a:endParaRPr lang="en-US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43" y="1500174"/>
            <a:ext cx="8848013" cy="476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 descr="E:\S\ทุกงบ\งบดำเนินงาน\61.05.01 งบดำเนินงาน\PP\Logo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65" y="188639"/>
            <a:ext cx="1238064" cy="1224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11"/>
          <p:cNvGrpSpPr/>
          <p:nvPr/>
        </p:nvGrpSpPr>
        <p:grpSpPr>
          <a:xfrm>
            <a:off x="0" y="-243408"/>
            <a:ext cx="9144000" cy="6929462"/>
            <a:chOff x="0" y="0"/>
            <a:chExt cx="9144000" cy="6929462"/>
          </a:xfrm>
        </p:grpSpPr>
        <p:sp>
          <p:nvSpPr>
            <p:cNvPr id="13" name="สี่เหลี่ยมผืนผ้า 12"/>
            <p:cNvSpPr/>
            <p:nvPr/>
          </p:nvSpPr>
          <p:spPr>
            <a:xfrm>
              <a:off x="0" y="785794"/>
              <a:ext cx="9144000" cy="6072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กลุ่ม 18"/>
            <p:cNvGrpSpPr/>
            <p:nvPr/>
          </p:nvGrpSpPr>
          <p:grpSpPr>
            <a:xfrm>
              <a:off x="0" y="0"/>
              <a:ext cx="9144000" cy="928670"/>
              <a:chOff x="0" y="0"/>
              <a:chExt cx="9144000" cy="928670"/>
            </a:xfrm>
          </p:grpSpPr>
          <p:sp>
            <p:nvSpPr>
              <p:cNvPr id="16" name="สี่เหลี่ยมผืนผ้า 15"/>
              <p:cNvSpPr/>
              <p:nvPr/>
            </p:nvSpPr>
            <p:spPr>
              <a:xfrm>
                <a:off x="0" y="0"/>
                <a:ext cx="1714480" cy="78579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เครื่องหมายบั้ง 17"/>
              <p:cNvSpPr/>
              <p:nvPr/>
            </p:nvSpPr>
            <p:spPr>
              <a:xfrm>
                <a:off x="8072430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เครื่องหมายบั้ง 18"/>
              <p:cNvSpPr/>
              <p:nvPr/>
            </p:nvSpPr>
            <p:spPr>
              <a:xfrm rot="10800000">
                <a:off x="121441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เครื่องหมายบั้ง 19"/>
              <p:cNvSpPr/>
              <p:nvPr/>
            </p:nvSpPr>
            <p:spPr>
              <a:xfrm rot="10800000">
                <a:off x="1928794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เครื่องหมายบั้ง 20"/>
              <p:cNvSpPr/>
              <p:nvPr/>
            </p:nvSpPr>
            <p:spPr>
              <a:xfrm>
                <a:off x="7358082" y="0"/>
                <a:ext cx="1071570" cy="92867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2428860" y="0"/>
                <a:ext cx="5500726" cy="92867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สี่เหลี่ยมผืนผ้า 14"/>
            <p:cNvSpPr/>
            <p:nvPr/>
          </p:nvSpPr>
          <p:spPr>
            <a:xfrm>
              <a:off x="0" y="6572296"/>
              <a:ext cx="9144000" cy="3571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latin typeface="TH SarabunPSK" pitchFamily="34" charset="-34"/>
                  <a:cs typeface="TH SarabunPSK" pitchFamily="34" charset="-34"/>
                </a:rPr>
                <a:t>กองบริหารการคลัง สำนักงานปลัดกระทรวงสาธารณสุข</a:t>
              </a:r>
              <a:endParaRPr lang="en-US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8794" y="0"/>
            <a:ext cx="6500858" cy="928670"/>
          </a:xfrm>
        </p:spPr>
        <p:txBody>
          <a:bodyPr>
            <a:normAutofit/>
          </a:bodyPr>
          <a:lstStyle/>
          <a:p>
            <a:pPr lvl="0"/>
            <a:r>
              <a:rPr lang="th-T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ระบบบริจาคอิเล็กทรอนิกส์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e-Donation)</a:t>
            </a:r>
            <a:endParaRPr lang="en-US" sz="4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801632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 descr="E:\S\ทุกงบ\งบดำเนินงาน\61.05.01 งบดำเนินงาน\PP\Logo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23" y="-229721"/>
            <a:ext cx="1238064" cy="1224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374</Words>
  <Application>Microsoft Office PowerPoint</Application>
  <PresentationFormat>นำเสนอทางหน้าจอ (4:3)</PresentationFormat>
  <Paragraphs>49</Paragraphs>
  <Slides>11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21" baseType="lpstr">
      <vt:lpstr>Angsana New</vt:lpstr>
      <vt:lpstr>Arial</vt:lpstr>
      <vt:lpstr>Calibri</vt:lpstr>
      <vt:lpstr>Cordia New</vt:lpstr>
      <vt:lpstr>FontAwesome</vt:lpstr>
      <vt:lpstr>Roboto Thin</vt:lpstr>
      <vt:lpstr>TH Baijam</vt:lpstr>
      <vt:lpstr>TH SarabunIT๙</vt:lpstr>
      <vt:lpstr>TH SarabunPSK</vt:lpstr>
      <vt:lpstr>ชุดรูปแบบของ Office</vt:lpstr>
      <vt:lpstr>งานนำเสนอ PowerPoint</vt:lpstr>
      <vt:lpstr>ระเบียบวาระการประชุม</vt:lpstr>
      <vt:lpstr>ความเป็นมา</vt:lpstr>
      <vt:lpstr>มติคณะรัฐมนตรี</vt:lpstr>
      <vt:lpstr>แผนการดำเนินการวางระบบ e-Donation กระทรวงสาธารณสุข (นำเสนอ TBM 16 มิ.ย. 61) </vt:lpstr>
      <vt:lpstr>ระบบบริจาคอิเล็กทรอนิกส์(e-Donation)</vt:lpstr>
      <vt:lpstr>งานนำเสนอ PowerPoint</vt:lpstr>
      <vt:lpstr>ระบบบริจาคอิเล็กทรอนิกส์  (e-Donation)</vt:lpstr>
      <vt:lpstr>ระบบบริจาคอิเล็กทรอนิกส์  (e-Donation)</vt:lpstr>
      <vt:lpstr>ค้นหารายชื่อหน่วยรับบริจาค ที่ใช้ระบบบริจาคอิเล็กทรอนิกส์ (e-Donation)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MOPH227</dc:creator>
  <cp:lastModifiedBy>GGG</cp:lastModifiedBy>
  <cp:revision>46</cp:revision>
  <cp:lastPrinted>2019-04-03T11:21:45Z</cp:lastPrinted>
  <dcterms:created xsi:type="dcterms:W3CDTF">2019-01-14T04:33:14Z</dcterms:created>
  <dcterms:modified xsi:type="dcterms:W3CDTF">2019-04-04T06:12:04Z</dcterms:modified>
</cp:coreProperties>
</file>