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90" r:id="rId8"/>
    <p:sldId id="291" r:id="rId9"/>
    <p:sldId id="265" r:id="rId10"/>
    <p:sldId id="292" r:id="rId11"/>
    <p:sldId id="270" r:id="rId12"/>
    <p:sldId id="293" r:id="rId13"/>
    <p:sldId id="294" r:id="rId14"/>
    <p:sldId id="295" r:id="rId15"/>
    <p:sldId id="272" r:id="rId16"/>
    <p:sldId id="274" r:id="rId17"/>
    <p:sldId id="296" r:id="rId18"/>
    <p:sldId id="278" r:id="rId19"/>
    <p:sldId id="297" r:id="rId20"/>
    <p:sldId id="288" r:id="rId21"/>
    <p:sldId id="298" r:id="rId22"/>
    <p:sldId id="266" r:id="rId23"/>
    <p:sldId id="267" r:id="rId24"/>
    <p:sldId id="26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301" r:id="rId33"/>
    <p:sldId id="302" r:id="rId34"/>
    <p:sldId id="299" r:id="rId3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20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>
      <p:cViewPr>
        <p:scale>
          <a:sx n="114" d="100"/>
          <a:sy n="114" d="100"/>
        </p:scale>
        <p:origin x="-8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AB6A-067B-4E59-8507-834DE472FABD}" type="datetimeFigureOut">
              <a:rPr lang="th-TH" smtClean="0"/>
              <a:t>14/09/56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E09-8A53-4C7B-9DFC-8B2F944494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490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AB6A-067B-4E59-8507-834DE472FABD}" type="datetimeFigureOut">
              <a:rPr lang="th-TH" smtClean="0"/>
              <a:t>14/09/56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E09-8A53-4C7B-9DFC-8B2F944494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774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AB6A-067B-4E59-8507-834DE472FABD}" type="datetimeFigureOut">
              <a:rPr lang="th-TH" smtClean="0"/>
              <a:t>14/09/56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E09-8A53-4C7B-9DFC-8B2F944494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763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AB6A-067B-4E59-8507-834DE472FABD}" type="datetimeFigureOut">
              <a:rPr lang="th-TH" smtClean="0"/>
              <a:t>14/09/56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E09-8A53-4C7B-9DFC-8B2F944494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013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AB6A-067B-4E59-8507-834DE472FABD}" type="datetimeFigureOut">
              <a:rPr lang="th-TH" smtClean="0"/>
              <a:t>14/09/56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E09-8A53-4C7B-9DFC-8B2F944494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522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AB6A-067B-4E59-8507-834DE472FABD}" type="datetimeFigureOut">
              <a:rPr lang="th-TH" smtClean="0"/>
              <a:t>14/09/56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E09-8A53-4C7B-9DFC-8B2F944494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341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AB6A-067B-4E59-8507-834DE472FABD}" type="datetimeFigureOut">
              <a:rPr lang="th-TH" smtClean="0"/>
              <a:t>14/09/56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E09-8A53-4C7B-9DFC-8B2F944494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83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AB6A-067B-4E59-8507-834DE472FABD}" type="datetimeFigureOut">
              <a:rPr lang="th-TH" smtClean="0"/>
              <a:t>14/09/56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E09-8A53-4C7B-9DFC-8B2F944494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AB6A-067B-4E59-8507-834DE472FABD}" type="datetimeFigureOut">
              <a:rPr lang="th-TH" smtClean="0"/>
              <a:t>14/09/56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E09-8A53-4C7B-9DFC-8B2F944494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65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AB6A-067B-4E59-8507-834DE472FABD}" type="datetimeFigureOut">
              <a:rPr lang="th-TH" smtClean="0"/>
              <a:t>14/09/56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E09-8A53-4C7B-9DFC-8B2F944494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95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AB6A-067B-4E59-8507-834DE472FABD}" type="datetimeFigureOut">
              <a:rPr lang="th-TH" smtClean="0"/>
              <a:t>14/09/56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E09-8A53-4C7B-9DFC-8B2F944494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477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AB6A-067B-4E59-8507-834DE472FABD}" type="datetimeFigureOut">
              <a:rPr lang="th-TH" smtClean="0"/>
              <a:t>14/09/56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1E09-8A53-4C7B-9DFC-8B2F944494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412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215" y="1340768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en-US" sz="6300" b="1" dirty="0" smtClean="0">
                <a:solidFill>
                  <a:srgbClr val="2007B9"/>
                </a:solidFill>
                <a:latin typeface="Algerian" pitchFamily="82" charset="0"/>
              </a:rPr>
              <a:t>JHCIS Super Admin</a:t>
            </a:r>
            <a:endParaRPr lang="th-TH" sz="6300" b="1" dirty="0">
              <a:solidFill>
                <a:srgbClr val="2007B9"/>
              </a:solidFill>
              <a:latin typeface="Algerian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36" y="2852936"/>
            <a:ext cx="3181151" cy="255887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015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ข้อมูล</a:t>
            </a:r>
            <a:r>
              <a:rPr lang="th-TH" dirty="0" smtClean="0"/>
              <a:t>สาธารณสุข</a:t>
            </a:r>
            <a:endParaRPr lang="th-TH" dirty="0"/>
          </a:p>
        </p:txBody>
      </p:sp>
      <p:sp>
        <p:nvSpPr>
          <p:cNvPr id="4" name="Isosceles Triangle 3"/>
          <p:cNvSpPr/>
          <p:nvPr/>
        </p:nvSpPr>
        <p:spPr>
          <a:xfrm>
            <a:off x="3203848" y="1484784"/>
            <a:ext cx="2952328" cy="2304256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3672166" y="328498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95536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586378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2123728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Isosceles Triangle 8"/>
          <p:cNvSpPr/>
          <p:nvPr/>
        </p:nvSpPr>
        <p:spPr>
          <a:xfrm>
            <a:off x="3888190" y="4769950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Isosceles Triangle 9"/>
          <p:cNvSpPr/>
          <p:nvPr/>
        </p:nvSpPr>
        <p:spPr>
          <a:xfrm>
            <a:off x="5580112" y="4769947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Isosceles Triangle 10"/>
          <p:cNvSpPr/>
          <p:nvPr/>
        </p:nvSpPr>
        <p:spPr>
          <a:xfrm>
            <a:off x="7308304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1960" y="578898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4148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2340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899592" y="476995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Isosceles Triangle 17"/>
          <p:cNvSpPr/>
          <p:nvPr/>
        </p:nvSpPr>
        <p:spPr>
          <a:xfrm>
            <a:off x="2627784" y="478146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Isosceles Triangle 18"/>
          <p:cNvSpPr/>
          <p:nvPr/>
        </p:nvSpPr>
        <p:spPr>
          <a:xfrm>
            <a:off x="4391980" y="478146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Isosceles Triangle 19"/>
          <p:cNvSpPr/>
          <p:nvPr/>
        </p:nvSpPr>
        <p:spPr>
          <a:xfrm>
            <a:off x="6084168" y="478146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Isosceles Triangle 20"/>
          <p:cNvSpPr/>
          <p:nvPr/>
        </p:nvSpPr>
        <p:spPr>
          <a:xfrm>
            <a:off x="7815093" y="4783297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Isosceles Triangle 25"/>
          <p:cNvSpPr/>
          <p:nvPr/>
        </p:nvSpPr>
        <p:spPr>
          <a:xfrm>
            <a:off x="7416316" y="1700808"/>
            <a:ext cx="1260140" cy="1463536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รพช</a:t>
            </a:r>
            <a:endParaRPr lang="th-TH" dirty="0"/>
          </a:p>
        </p:txBody>
      </p:sp>
      <p:sp>
        <p:nvSpPr>
          <p:cNvPr id="27" name="Down Arrow 26"/>
          <p:cNvSpPr/>
          <p:nvPr/>
        </p:nvSpPr>
        <p:spPr>
          <a:xfrm rot="5400000">
            <a:off x="6426206" y="1923128"/>
            <a:ext cx="360040" cy="162018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Isosceles Triangle 27"/>
          <p:cNvSpPr/>
          <p:nvPr/>
        </p:nvSpPr>
        <p:spPr>
          <a:xfrm>
            <a:off x="7758354" y="1700808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Down Arrow 31"/>
          <p:cNvSpPr/>
          <p:nvPr/>
        </p:nvSpPr>
        <p:spPr>
          <a:xfrm rot="14250804">
            <a:off x="1824936" y="3565900"/>
            <a:ext cx="360040" cy="1620180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Down Arrow 33"/>
          <p:cNvSpPr/>
          <p:nvPr/>
        </p:nvSpPr>
        <p:spPr>
          <a:xfrm rot="13624166">
            <a:off x="3355475" y="3866318"/>
            <a:ext cx="360040" cy="121408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Down Arrow 34"/>
          <p:cNvSpPr/>
          <p:nvPr/>
        </p:nvSpPr>
        <p:spPr>
          <a:xfrm rot="10800000">
            <a:off x="4497543" y="4050976"/>
            <a:ext cx="360040" cy="650027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Down Arrow 35"/>
          <p:cNvSpPr/>
          <p:nvPr/>
        </p:nvSpPr>
        <p:spPr>
          <a:xfrm rot="8016245">
            <a:off x="5628451" y="3837683"/>
            <a:ext cx="360040" cy="121408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Down Arrow 36"/>
          <p:cNvSpPr/>
          <p:nvPr/>
        </p:nvSpPr>
        <p:spPr>
          <a:xfrm rot="7046047">
            <a:off x="7069577" y="3512121"/>
            <a:ext cx="360040" cy="173029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Isosceles Triangle 28"/>
          <p:cNvSpPr/>
          <p:nvPr/>
        </p:nvSpPr>
        <p:spPr>
          <a:xfrm>
            <a:off x="3991352" y="2817869"/>
            <a:ext cx="362754" cy="46898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Isosceles Triangle 29"/>
          <p:cNvSpPr/>
          <p:nvPr/>
        </p:nvSpPr>
        <p:spPr>
          <a:xfrm>
            <a:off x="4497278" y="2817869"/>
            <a:ext cx="362754" cy="46898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Isosceles Triangle 30"/>
          <p:cNvSpPr/>
          <p:nvPr/>
        </p:nvSpPr>
        <p:spPr>
          <a:xfrm>
            <a:off x="5001334" y="2817869"/>
            <a:ext cx="362754" cy="46898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Isosceles Triangle 32"/>
          <p:cNvSpPr/>
          <p:nvPr/>
        </p:nvSpPr>
        <p:spPr>
          <a:xfrm>
            <a:off x="4241926" y="2348880"/>
            <a:ext cx="362754" cy="46898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Isosceles Triangle 37"/>
          <p:cNvSpPr/>
          <p:nvPr/>
        </p:nvSpPr>
        <p:spPr>
          <a:xfrm>
            <a:off x="4756204" y="2348880"/>
            <a:ext cx="362754" cy="46898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56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sosceles Triangle 45"/>
          <p:cNvSpPr/>
          <p:nvPr/>
        </p:nvSpPr>
        <p:spPr>
          <a:xfrm>
            <a:off x="3475211" y="476672"/>
            <a:ext cx="2680965" cy="2158783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Isosceles Triangle 3"/>
          <p:cNvSpPr/>
          <p:nvPr/>
        </p:nvSpPr>
        <p:spPr>
          <a:xfrm>
            <a:off x="1843758" y="2626461"/>
            <a:ext cx="2212635" cy="2088232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2192805" y="4011520"/>
            <a:ext cx="151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971600" y="5229201"/>
            <a:ext cx="1043850" cy="115780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Isosceles Triangle 7"/>
          <p:cNvSpPr/>
          <p:nvPr/>
        </p:nvSpPr>
        <p:spPr>
          <a:xfrm>
            <a:off x="2123728" y="5229201"/>
            <a:ext cx="1043850" cy="115780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Isosceles Triangle 8"/>
          <p:cNvSpPr/>
          <p:nvPr/>
        </p:nvSpPr>
        <p:spPr>
          <a:xfrm>
            <a:off x="3275856" y="5229200"/>
            <a:ext cx="1043850" cy="115780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3360041" y="60134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26" name="Isosceles Triangle 25"/>
          <p:cNvSpPr/>
          <p:nvPr/>
        </p:nvSpPr>
        <p:spPr>
          <a:xfrm>
            <a:off x="4572337" y="4045824"/>
            <a:ext cx="1260140" cy="1175504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รพช</a:t>
            </a:r>
            <a:endParaRPr lang="th-TH" dirty="0"/>
          </a:p>
        </p:txBody>
      </p:sp>
      <p:sp>
        <p:nvSpPr>
          <p:cNvPr id="27" name="Down Arrow 26"/>
          <p:cNvSpPr/>
          <p:nvPr/>
        </p:nvSpPr>
        <p:spPr>
          <a:xfrm rot="5400000">
            <a:off x="4324674" y="4019882"/>
            <a:ext cx="180020" cy="732706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Isosceles Triangle 23"/>
          <p:cNvSpPr/>
          <p:nvPr/>
        </p:nvSpPr>
        <p:spPr>
          <a:xfrm>
            <a:off x="2608171" y="2638278"/>
            <a:ext cx="683810" cy="64670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TextBox 37"/>
          <p:cNvSpPr txBox="1"/>
          <p:nvPr/>
        </p:nvSpPr>
        <p:spPr>
          <a:xfrm>
            <a:off x="2177601" y="60134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5473" y="60134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42" name="Bent-Up Arrow 41"/>
          <p:cNvSpPr/>
          <p:nvPr/>
        </p:nvSpPr>
        <p:spPr>
          <a:xfrm>
            <a:off x="3285990" y="2731879"/>
            <a:ext cx="1646050" cy="409089"/>
          </a:xfrm>
          <a:prstGeom prst="bentUp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 44"/>
          <p:cNvSpPr/>
          <p:nvPr/>
        </p:nvSpPr>
        <p:spPr>
          <a:xfrm>
            <a:off x="3755419" y="1988840"/>
            <a:ext cx="21595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สาธารณสุขจังหวัด</a:t>
            </a:r>
            <a:endParaRPr lang="en-US" b="1" cap="none" spc="0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0" name="Down Arrow 29"/>
          <p:cNvSpPr/>
          <p:nvPr/>
        </p:nvSpPr>
        <p:spPr>
          <a:xfrm rot="10981012">
            <a:off x="2551899" y="4746133"/>
            <a:ext cx="236684" cy="44628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Down Arrow 30"/>
          <p:cNvSpPr/>
          <p:nvPr/>
        </p:nvSpPr>
        <p:spPr>
          <a:xfrm rot="12725758">
            <a:off x="1505104" y="4765771"/>
            <a:ext cx="236684" cy="44628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Down Arrow 31"/>
          <p:cNvSpPr/>
          <p:nvPr/>
        </p:nvSpPr>
        <p:spPr>
          <a:xfrm rot="10533058">
            <a:off x="3679438" y="4720612"/>
            <a:ext cx="236684" cy="44628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98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sosceles Triangle 45"/>
          <p:cNvSpPr/>
          <p:nvPr/>
        </p:nvSpPr>
        <p:spPr>
          <a:xfrm>
            <a:off x="3475211" y="476672"/>
            <a:ext cx="2680965" cy="2158783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Isosceles Triangle 3"/>
          <p:cNvSpPr/>
          <p:nvPr/>
        </p:nvSpPr>
        <p:spPr>
          <a:xfrm>
            <a:off x="1843758" y="2626461"/>
            <a:ext cx="2212635" cy="2088232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2192805" y="4011520"/>
            <a:ext cx="151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971600" y="5229201"/>
            <a:ext cx="1043850" cy="115780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Isosceles Triangle 7"/>
          <p:cNvSpPr/>
          <p:nvPr/>
        </p:nvSpPr>
        <p:spPr>
          <a:xfrm>
            <a:off x="2123728" y="5229201"/>
            <a:ext cx="1043850" cy="115780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Isosceles Triangle 8"/>
          <p:cNvSpPr/>
          <p:nvPr/>
        </p:nvSpPr>
        <p:spPr>
          <a:xfrm>
            <a:off x="3275856" y="5229200"/>
            <a:ext cx="1043850" cy="115780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3360041" y="60134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26" name="Isosceles Triangle 25"/>
          <p:cNvSpPr/>
          <p:nvPr/>
        </p:nvSpPr>
        <p:spPr>
          <a:xfrm>
            <a:off x="4572337" y="4045824"/>
            <a:ext cx="1260140" cy="1175504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รพช</a:t>
            </a:r>
            <a:endParaRPr lang="th-TH" dirty="0"/>
          </a:p>
        </p:txBody>
      </p:sp>
      <p:sp>
        <p:nvSpPr>
          <p:cNvPr id="27" name="Down Arrow 26"/>
          <p:cNvSpPr/>
          <p:nvPr/>
        </p:nvSpPr>
        <p:spPr>
          <a:xfrm rot="5400000">
            <a:off x="4324674" y="4019882"/>
            <a:ext cx="180020" cy="732706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Isosceles Triangle 23"/>
          <p:cNvSpPr/>
          <p:nvPr/>
        </p:nvSpPr>
        <p:spPr>
          <a:xfrm>
            <a:off x="2608171" y="2638278"/>
            <a:ext cx="683810" cy="64670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TextBox 37"/>
          <p:cNvSpPr txBox="1"/>
          <p:nvPr/>
        </p:nvSpPr>
        <p:spPr>
          <a:xfrm>
            <a:off x="2177601" y="60134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5473" y="60134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42" name="Bent-Up Arrow 41"/>
          <p:cNvSpPr/>
          <p:nvPr/>
        </p:nvSpPr>
        <p:spPr>
          <a:xfrm>
            <a:off x="3285990" y="2731879"/>
            <a:ext cx="1646050" cy="409089"/>
          </a:xfrm>
          <a:prstGeom prst="bentUp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 44"/>
          <p:cNvSpPr/>
          <p:nvPr/>
        </p:nvSpPr>
        <p:spPr>
          <a:xfrm>
            <a:off x="3755419" y="1988840"/>
            <a:ext cx="21595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สาธารณสุขจังหวัด</a:t>
            </a:r>
            <a:endParaRPr lang="en-US" b="1" cap="none" spc="0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0" name="Down Arrow 29"/>
          <p:cNvSpPr/>
          <p:nvPr/>
        </p:nvSpPr>
        <p:spPr>
          <a:xfrm rot="10981012">
            <a:off x="2551899" y="4746133"/>
            <a:ext cx="236684" cy="44628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Down Arrow 30"/>
          <p:cNvSpPr/>
          <p:nvPr/>
        </p:nvSpPr>
        <p:spPr>
          <a:xfrm rot="12725758">
            <a:off x="1505104" y="4765771"/>
            <a:ext cx="236684" cy="44628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Down Arrow 31"/>
          <p:cNvSpPr/>
          <p:nvPr/>
        </p:nvSpPr>
        <p:spPr>
          <a:xfrm rot="10533058">
            <a:off x="3679438" y="4720612"/>
            <a:ext cx="236684" cy="44628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loud 18"/>
          <p:cNvSpPr/>
          <p:nvPr/>
        </p:nvSpPr>
        <p:spPr>
          <a:xfrm>
            <a:off x="3602404" y="764704"/>
            <a:ext cx="2357266" cy="129614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sosceles Triangle 45"/>
          <p:cNvSpPr/>
          <p:nvPr/>
        </p:nvSpPr>
        <p:spPr>
          <a:xfrm>
            <a:off x="3131840" y="1628800"/>
            <a:ext cx="3744416" cy="3169718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 44"/>
          <p:cNvSpPr/>
          <p:nvPr/>
        </p:nvSpPr>
        <p:spPr>
          <a:xfrm>
            <a:off x="3924265" y="3934422"/>
            <a:ext cx="21595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b="1" dirty="0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สาธารณสุขจังหวัด</a:t>
            </a:r>
            <a:endParaRPr lang="en-US" b="1" cap="none" spc="0" dirty="0">
              <a:ln w="1905"/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Cloud 1"/>
          <p:cNvSpPr/>
          <p:nvPr/>
        </p:nvSpPr>
        <p:spPr>
          <a:xfrm>
            <a:off x="3275855" y="1716596"/>
            <a:ext cx="3240360" cy="2073810"/>
          </a:xfrm>
          <a:prstGeom prst="cloud">
            <a:avLst/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17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sosceles Triangle 45"/>
          <p:cNvSpPr/>
          <p:nvPr/>
        </p:nvSpPr>
        <p:spPr>
          <a:xfrm>
            <a:off x="3131840" y="1628800"/>
            <a:ext cx="3744416" cy="3169718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 44"/>
          <p:cNvSpPr/>
          <p:nvPr/>
        </p:nvSpPr>
        <p:spPr>
          <a:xfrm>
            <a:off x="3924265" y="3934422"/>
            <a:ext cx="21595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b="1" dirty="0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สาธารณสุขจังหวัด</a:t>
            </a:r>
            <a:endParaRPr lang="en-US" b="1" cap="none" spc="0" dirty="0">
              <a:ln w="1905"/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Cloud 1"/>
          <p:cNvSpPr/>
          <p:nvPr/>
        </p:nvSpPr>
        <p:spPr>
          <a:xfrm>
            <a:off x="3275855" y="1716596"/>
            <a:ext cx="3240360" cy="2073810"/>
          </a:xfrm>
          <a:prstGeom prst="cloud">
            <a:avLst/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3954685" y="2420888"/>
            <a:ext cx="1908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 center</a:t>
            </a:r>
            <a:endParaRPr 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60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/>
      <p:bldP spid="2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sosceles Triangle 45"/>
          <p:cNvSpPr/>
          <p:nvPr/>
        </p:nvSpPr>
        <p:spPr>
          <a:xfrm>
            <a:off x="2915816" y="2491530"/>
            <a:ext cx="3744416" cy="3169718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 44"/>
          <p:cNvSpPr/>
          <p:nvPr/>
        </p:nvSpPr>
        <p:spPr>
          <a:xfrm>
            <a:off x="3636234" y="4797152"/>
            <a:ext cx="21595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b="1" dirty="0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สาธารณสุขจังหวัด</a:t>
            </a:r>
            <a:endParaRPr lang="en-US" b="1" cap="none" spc="0" dirty="0">
              <a:ln w="1905"/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Cloud 1"/>
          <p:cNvSpPr/>
          <p:nvPr/>
        </p:nvSpPr>
        <p:spPr>
          <a:xfrm>
            <a:off x="2987824" y="2579326"/>
            <a:ext cx="3240360" cy="2073810"/>
          </a:xfrm>
          <a:prstGeom prst="cloud">
            <a:avLst/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3662700" y="3283618"/>
            <a:ext cx="1908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 center</a:t>
            </a:r>
            <a:endParaRPr 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2280" y="2290842"/>
            <a:ext cx="1152128" cy="57606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สนย.</a:t>
            </a:r>
            <a:endParaRPr lang="th-TH" dirty="0"/>
          </a:p>
        </p:txBody>
      </p:sp>
      <p:sp>
        <p:nvSpPr>
          <p:cNvPr id="7" name="Rounded Rectangle 6"/>
          <p:cNvSpPr/>
          <p:nvPr/>
        </p:nvSpPr>
        <p:spPr>
          <a:xfrm>
            <a:off x="1115616" y="2492896"/>
            <a:ext cx="1152128" cy="57606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สปสช.</a:t>
            </a:r>
            <a:endParaRPr lang="th-TH" dirty="0"/>
          </a:p>
        </p:txBody>
      </p:sp>
      <p:sp>
        <p:nvSpPr>
          <p:cNvPr id="8" name="Rounded Rectangle 7"/>
          <p:cNvSpPr/>
          <p:nvPr/>
        </p:nvSpPr>
        <p:spPr>
          <a:xfrm>
            <a:off x="2123728" y="1031705"/>
            <a:ext cx="2304257" cy="57606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ผู้ตรวจราชการ</a:t>
            </a:r>
            <a:endParaRPr lang="th-TH" dirty="0"/>
          </a:p>
        </p:txBody>
      </p:sp>
      <p:sp>
        <p:nvSpPr>
          <p:cNvPr id="9" name="Rounded Rectangle 8"/>
          <p:cNvSpPr/>
          <p:nvPr/>
        </p:nvSpPr>
        <p:spPr>
          <a:xfrm>
            <a:off x="4979015" y="1031705"/>
            <a:ext cx="2526977" cy="57606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กระทรวงสาธารณสุข</a:t>
            </a:r>
            <a:endParaRPr lang="th-TH" dirty="0"/>
          </a:p>
        </p:txBody>
      </p:sp>
      <p:sp>
        <p:nvSpPr>
          <p:cNvPr id="3" name="Right Arrow 2"/>
          <p:cNvSpPr/>
          <p:nvPr/>
        </p:nvSpPr>
        <p:spPr>
          <a:xfrm rot="11233912">
            <a:off x="2411761" y="2636912"/>
            <a:ext cx="685541" cy="304488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ight Arrow 10"/>
          <p:cNvSpPr/>
          <p:nvPr/>
        </p:nvSpPr>
        <p:spPr>
          <a:xfrm rot="14695208">
            <a:off x="3293464" y="1932884"/>
            <a:ext cx="685541" cy="304488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ight Arrow 11"/>
          <p:cNvSpPr/>
          <p:nvPr/>
        </p:nvSpPr>
        <p:spPr>
          <a:xfrm rot="18041683">
            <a:off x="5147143" y="1930360"/>
            <a:ext cx="685541" cy="304488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ight Arrow 12"/>
          <p:cNvSpPr/>
          <p:nvPr/>
        </p:nvSpPr>
        <p:spPr>
          <a:xfrm rot="21208885">
            <a:off x="6243252" y="2530825"/>
            <a:ext cx="685541" cy="304488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909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/>
      <p:bldP spid="2" grpId="0" animBg="1"/>
      <p:bldP spid="5" grpId="0"/>
      <p:bldP spid="6" grpId="0" animBg="1"/>
      <p:bldP spid="7" grpId="0" animBg="1"/>
      <p:bldP spid="8" grpId="0" animBg="1"/>
      <p:bldP spid="9" grpId="0" animBg="1"/>
      <p:bldP spid="3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899592" y="908720"/>
            <a:ext cx="7344816" cy="3888432"/>
          </a:xfrm>
          <a:prstGeom prst="cloud">
            <a:avLst/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ounded Rectangle 3"/>
          <p:cNvSpPr/>
          <p:nvPr/>
        </p:nvSpPr>
        <p:spPr>
          <a:xfrm>
            <a:off x="6516216" y="2878561"/>
            <a:ext cx="1152128" cy="57606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สนย.</a:t>
            </a:r>
            <a:endParaRPr lang="th-TH" dirty="0"/>
          </a:p>
        </p:txBody>
      </p:sp>
      <p:sp>
        <p:nvSpPr>
          <p:cNvPr id="8" name="Rounded Rectangle 7"/>
          <p:cNvSpPr/>
          <p:nvPr/>
        </p:nvSpPr>
        <p:spPr>
          <a:xfrm>
            <a:off x="1290167" y="2936599"/>
            <a:ext cx="1152128" cy="57606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สปสช.</a:t>
            </a:r>
            <a:endParaRPr lang="th-TH" dirty="0"/>
          </a:p>
        </p:txBody>
      </p:sp>
      <p:sp>
        <p:nvSpPr>
          <p:cNvPr id="9" name="Rounded Rectangle 8"/>
          <p:cNvSpPr/>
          <p:nvPr/>
        </p:nvSpPr>
        <p:spPr>
          <a:xfrm>
            <a:off x="2051720" y="1619424"/>
            <a:ext cx="2304257" cy="57606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ผู้ตรวจราชการ</a:t>
            </a:r>
            <a:endParaRPr lang="th-TH" dirty="0"/>
          </a:p>
        </p:txBody>
      </p:sp>
      <p:sp>
        <p:nvSpPr>
          <p:cNvPr id="10" name="Rounded Rectangle 9"/>
          <p:cNvSpPr/>
          <p:nvPr/>
        </p:nvSpPr>
        <p:spPr>
          <a:xfrm>
            <a:off x="4474959" y="1619424"/>
            <a:ext cx="2526977" cy="57606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กระทรวงสาธารณสุข</a:t>
            </a:r>
            <a:endParaRPr lang="th-TH" dirty="0"/>
          </a:p>
        </p:txBody>
      </p:sp>
      <p:sp>
        <p:nvSpPr>
          <p:cNvPr id="15" name="Rectangle 14"/>
          <p:cNvSpPr/>
          <p:nvPr/>
        </p:nvSpPr>
        <p:spPr>
          <a:xfrm>
            <a:off x="2603289" y="2420888"/>
            <a:ext cx="36358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Information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59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899592" y="908720"/>
            <a:ext cx="7344816" cy="3888432"/>
          </a:xfrm>
          <a:prstGeom prst="cloud">
            <a:avLst/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/>
          <p:cNvSpPr/>
          <p:nvPr/>
        </p:nvSpPr>
        <p:spPr>
          <a:xfrm>
            <a:off x="2603289" y="2420888"/>
            <a:ext cx="36358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Information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1640" y="5019632"/>
            <a:ext cx="1728192" cy="64161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การตัดสินใจ</a:t>
            </a:r>
            <a:endParaRPr lang="th-TH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04320" y="5019934"/>
            <a:ext cx="1647800" cy="64131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การวางแผน</a:t>
            </a:r>
            <a:endParaRPr lang="th-TH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6660232" y="5019934"/>
            <a:ext cx="1296144" cy="64131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งานวิชาการ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0039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950074" y="1484784"/>
            <a:ext cx="36358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Information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835696" y="2852936"/>
            <a:ext cx="1728192" cy="64161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การตัดสินใจ</a:t>
            </a:r>
            <a:endParaRPr lang="th-TH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4004320" y="2852936"/>
            <a:ext cx="1647800" cy="64131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การวางแผน</a:t>
            </a:r>
            <a:endParaRPr lang="th-TH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6084168" y="2853238"/>
            <a:ext cx="1296144" cy="64131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งานวิชาการ</a:t>
            </a:r>
            <a:endParaRPr lang="th-TH" sz="2400" dirty="0"/>
          </a:p>
        </p:txBody>
      </p:sp>
      <p:sp>
        <p:nvSpPr>
          <p:cNvPr id="2" name="Down Arrow 1"/>
          <p:cNvSpPr/>
          <p:nvPr/>
        </p:nvSpPr>
        <p:spPr>
          <a:xfrm>
            <a:off x="4355976" y="3789040"/>
            <a:ext cx="1008112" cy="1728192"/>
          </a:xfrm>
          <a:prstGeom prst="downArrow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80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2492896"/>
            <a:ext cx="6336704" cy="144016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/>
          <p:cNvSpPr/>
          <p:nvPr/>
        </p:nvSpPr>
        <p:spPr>
          <a:xfrm>
            <a:off x="2885954" y="1484784"/>
            <a:ext cx="37640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Information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835696" y="2852936"/>
            <a:ext cx="1728192" cy="64161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การ</a:t>
            </a:r>
            <a:r>
              <a:rPr lang="th-TH" sz="2400" dirty="0" smtClean="0"/>
              <a:t>ตัดสินใจ</a:t>
            </a:r>
            <a:endParaRPr lang="th-TH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4004320" y="2852936"/>
            <a:ext cx="1647800" cy="64131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การวางแผน</a:t>
            </a:r>
            <a:endParaRPr lang="th-TH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6084168" y="2853238"/>
            <a:ext cx="1296144" cy="64131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งานวิชาการ</a:t>
            </a:r>
            <a:endParaRPr lang="th-TH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835697" y="5085184"/>
            <a:ext cx="2168623" cy="7920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/>
                </a:solidFill>
                <a:cs typeface="+mj-cs"/>
              </a:rPr>
              <a:t>งานนโยบาย 20 </a:t>
            </a:r>
            <a:r>
              <a:rPr lang="en-US" dirty="0" smtClean="0">
                <a:solidFill>
                  <a:schemeClr val="bg1"/>
                </a:solidFill>
                <a:cs typeface="+mj-cs"/>
              </a:rPr>
              <a:t>%</a:t>
            </a:r>
            <a:endParaRPr lang="th-TH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11960" y="5085184"/>
            <a:ext cx="3168352" cy="792088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cs typeface="+mj-cs"/>
              </a:rPr>
              <a:t>งานประจำ 80</a:t>
            </a:r>
            <a:r>
              <a:rPr lang="en-US" dirty="0" smtClean="0">
                <a:cs typeface="+mj-cs"/>
              </a:rPr>
              <a:t> %</a:t>
            </a:r>
            <a:endParaRPr lang="th-TH" dirty="0">
              <a:cs typeface="+mj-cs"/>
            </a:endParaRPr>
          </a:p>
        </p:txBody>
      </p:sp>
      <p:sp>
        <p:nvSpPr>
          <p:cNvPr id="5" name="Down Arrow 4"/>
          <p:cNvSpPr/>
          <p:nvPr/>
        </p:nvSpPr>
        <p:spPr>
          <a:xfrm rot="2514639">
            <a:off x="2892199" y="4183746"/>
            <a:ext cx="706037" cy="804191"/>
          </a:xfrm>
          <a:prstGeom prst="downArrow">
            <a:avLst/>
          </a:prstGeom>
          <a:solidFill>
            <a:srgbClr val="FFFF00"/>
          </a:solidFill>
          <a:ln>
            <a:solidFill>
              <a:srgbClr val="FF006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Down Arrow 11"/>
          <p:cNvSpPr/>
          <p:nvPr/>
        </p:nvSpPr>
        <p:spPr>
          <a:xfrm rot="19362593">
            <a:off x="4952330" y="4183746"/>
            <a:ext cx="706037" cy="804191"/>
          </a:xfrm>
          <a:prstGeom prst="downArrow">
            <a:avLst/>
          </a:prstGeom>
          <a:solidFill>
            <a:srgbClr val="FFFF00"/>
          </a:solidFill>
          <a:ln>
            <a:solidFill>
              <a:srgbClr val="FF0066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22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th-TH" dirty="0" smtClean="0"/>
              <a:t>ข้อมูล</a:t>
            </a:r>
            <a:r>
              <a:rPr lang="th-TH" dirty="0" smtClean="0"/>
              <a:t>สาธารณสุข</a:t>
            </a:r>
            <a:endParaRPr lang="th-TH" dirty="0"/>
          </a:p>
        </p:txBody>
      </p:sp>
      <p:sp>
        <p:nvSpPr>
          <p:cNvPr id="4" name="Isosceles Triangle 3"/>
          <p:cNvSpPr/>
          <p:nvPr/>
        </p:nvSpPr>
        <p:spPr>
          <a:xfrm>
            <a:off x="2987824" y="1628800"/>
            <a:ext cx="3462121" cy="2808311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3749645" y="340983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586378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</p:spTree>
    <p:extLst>
      <p:ext uri="{BB962C8B-B14F-4D97-AF65-F5344CB8AC3E}">
        <p14:creationId xmlns:p14="http://schemas.microsoft.com/office/powerpoint/2010/main" val="5579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958181"/>
            <a:ext cx="4762500" cy="3810000"/>
          </a:xfrm>
        </p:spPr>
      </p:pic>
      <p:sp>
        <p:nvSpPr>
          <p:cNvPr id="7" name="Rounded Rectangle 6"/>
          <p:cNvSpPr/>
          <p:nvPr/>
        </p:nvSpPr>
        <p:spPr>
          <a:xfrm>
            <a:off x="1835697" y="692696"/>
            <a:ext cx="2168623" cy="7920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/>
                </a:solidFill>
                <a:cs typeface="+mj-cs"/>
              </a:rPr>
              <a:t>งานนโยบาย 20 </a:t>
            </a:r>
            <a:r>
              <a:rPr lang="en-US" dirty="0" smtClean="0">
                <a:solidFill>
                  <a:schemeClr val="bg1"/>
                </a:solidFill>
                <a:cs typeface="+mj-cs"/>
              </a:rPr>
              <a:t>%</a:t>
            </a:r>
            <a:endParaRPr lang="th-TH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11960" y="692696"/>
            <a:ext cx="3168352" cy="792088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cs typeface="+mj-cs"/>
              </a:rPr>
              <a:t>งานประจำ 80</a:t>
            </a:r>
            <a:r>
              <a:rPr lang="en-US" dirty="0" smtClean="0">
                <a:cs typeface="+mj-cs"/>
              </a:rPr>
              <a:t> %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16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835697" y="692696"/>
            <a:ext cx="2168623" cy="7920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bg1"/>
                </a:solidFill>
                <a:cs typeface="+mj-cs"/>
              </a:rPr>
              <a:t>งานนโยบาย 20 </a:t>
            </a:r>
            <a:r>
              <a:rPr lang="en-US" dirty="0" smtClean="0">
                <a:solidFill>
                  <a:schemeClr val="bg1"/>
                </a:solidFill>
                <a:cs typeface="+mj-cs"/>
              </a:rPr>
              <a:t>%</a:t>
            </a:r>
            <a:endParaRPr lang="th-TH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11960" y="692696"/>
            <a:ext cx="3168352" cy="79208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cs typeface="+mj-cs"/>
              </a:rPr>
              <a:t>งานประจำ 80</a:t>
            </a:r>
            <a:r>
              <a:rPr lang="en-US" dirty="0" smtClean="0">
                <a:cs typeface="+mj-cs"/>
              </a:rPr>
              <a:t> %</a:t>
            </a:r>
            <a:endParaRPr lang="th-TH" dirty="0">
              <a:cs typeface="+mj-cs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77306"/>
            <a:ext cx="6567654" cy="3083942"/>
          </a:xfr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02228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011" y="404664"/>
            <a:ext cx="7772400" cy="1470025"/>
          </a:xfrm>
        </p:spPr>
        <p:txBody>
          <a:bodyPr>
            <a:noAutofit/>
          </a:bodyPr>
          <a:lstStyle/>
          <a:p>
            <a:r>
              <a:rPr lang="en-US" sz="6300" dirty="0" smtClean="0">
                <a:latin typeface="Angsana New" pitchFamily="18" charset="-34"/>
                <a:cs typeface="Angsana New" pitchFamily="18" charset="-34"/>
              </a:rPr>
              <a:t>JHCIS Super Admin</a:t>
            </a:r>
            <a:endParaRPr lang="th-TH" sz="63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36" y="1700808"/>
            <a:ext cx="3181151" cy="25588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7498" y="4509120"/>
            <a:ext cx="4738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บทบาทหน้าที่ </a:t>
            </a:r>
            <a:r>
              <a:rPr lang="en-US" dirty="0" smtClean="0"/>
              <a:t>Super Admin </a:t>
            </a:r>
            <a:r>
              <a:rPr lang="th-TH" dirty="0" smtClean="0"/>
              <a:t>ระดับอำเภอ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750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5" y="764703"/>
            <a:ext cx="6120679" cy="1008113"/>
          </a:xfr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3600" dirty="0"/>
              <a:t>บทบาทหน้าที่ </a:t>
            </a:r>
            <a:r>
              <a:rPr lang="en-US" sz="3600" dirty="0"/>
              <a:t>Super Admin </a:t>
            </a:r>
            <a:r>
              <a:rPr lang="th-TH" sz="3600" dirty="0"/>
              <a:t>ระดับอำเภอ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1434269" cy="11537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2833772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ควบคุมกำกับดูแลข้อมูลระดับอำเภอ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3347312"/>
            <a:ext cx="5690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การดูแลแก้ไขปัญหาระบบโปรแกรม </a:t>
            </a:r>
            <a:r>
              <a:rPr lang="en-US" dirty="0" smtClean="0"/>
              <a:t>JHCIS </a:t>
            </a:r>
            <a:r>
              <a:rPr lang="th-TH" dirty="0" smtClean="0"/>
              <a:t>แก่เครือข่าย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1692036" y="3870532"/>
            <a:ext cx="5580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การพัฒนาบุคลากรด้านการดูแลระบบข้อมูลแก่เครือข่าย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337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5" y="764703"/>
            <a:ext cx="6120679" cy="1008113"/>
          </a:xfr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3600" dirty="0"/>
              <a:t>ควบคุมกำกับดูแลข้อมูลระดับอำเภอ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1434269" cy="1153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2204864"/>
            <a:ext cx="7056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การดูแลโปรแกรม </a:t>
            </a:r>
            <a:r>
              <a:rPr lang="en-US" dirty="0" smtClean="0"/>
              <a:t>JHCIS </a:t>
            </a:r>
            <a:r>
              <a:rPr lang="th-TH" dirty="0" smtClean="0"/>
              <a:t>ตามมาตรฐานจังหวัด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มาตรฐาน เวอร์ชั่น </a:t>
            </a:r>
            <a:r>
              <a:rPr lang="en-US" dirty="0" smtClean="0"/>
              <a:t>JHCIS </a:t>
            </a:r>
            <a:r>
              <a:rPr lang="th-TH" dirty="0" smtClean="0"/>
              <a:t>ตามที่จังหวัดประกาศ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มาตรฐานโครงสร้าง </a:t>
            </a:r>
            <a:r>
              <a:rPr lang="en-US" dirty="0" smtClean="0"/>
              <a:t>Database</a:t>
            </a:r>
          </a:p>
          <a:p>
            <a:r>
              <a:rPr lang="en-US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สเปคเครื่อง </a:t>
            </a:r>
            <a:r>
              <a:rPr lang="en-US" dirty="0" smtClean="0"/>
              <a:t>JHCIS SERVER</a:t>
            </a:r>
          </a:p>
          <a:p>
            <a:r>
              <a:rPr lang="en-US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โปรแกรมที่ขัดแย้งหรือไม่ควรติดตั้งไว้ในเครื่อง </a:t>
            </a:r>
            <a:r>
              <a:rPr lang="en-US" dirty="0" smtClean="0"/>
              <a:t>Server</a:t>
            </a:r>
          </a:p>
          <a:p>
            <a:r>
              <a:rPr lang="en-US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โปรแกรมที่ควรติดตั้งไว้ในเครื่อง </a:t>
            </a:r>
            <a:r>
              <a:rPr lang="en-US" dirty="0" smtClean="0"/>
              <a:t>Server</a:t>
            </a:r>
          </a:p>
          <a:p>
            <a:r>
              <a:rPr lang="en-US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ควบคุมการใช้ </a:t>
            </a:r>
            <a:r>
              <a:rPr lang="en-US" dirty="0" smtClean="0"/>
              <a:t>Query </a:t>
            </a:r>
            <a:r>
              <a:rPr lang="th-TH" dirty="0" smtClean="0"/>
              <a:t>หรือ </a:t>
            </a:r>
            <a:r>
              <a:rPr lang="en-US" dirty="0" smtClean="0"/>
              <a:t>Script </a:t>
            </a:r>
            <a:r>
              <a:rPr lang="th-TH" dirty="0" smtClean="0"/>
              <a:t>หรือ </a:t>
            </a:r>
            <a:r>
              <a:rPr lang="en-US" dirty="0" smtClean="0"/>
              <a:t>Tool </a:t>
            </a:r>
            <a:r>
              <a:rPr lang="th-TH" dirty="0" smtClean="0"/>
              <a:t>ที่	  	    เกี่ยวข้องกับ </a:t>
            </a:r>
            <a:r>
              <a:rPr lang="en-US" dirty="0" smtClean="0"/>
              <a:t>JHCIS Database</a:t>
            </a:r>
          </a:p>
          <a:p>
            <a:r>
              <a:rPr lang="en-US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กำกับดูแลการส่งข้อมูล 21 แฟ้ม/ 43 แฟ้ม</a:t>
            </a:r>
            <a:endParaRPr lang="en-US" dirty="0" smtClean="0"/>
          </a:p>
          <a:p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27492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5" y="764703"/>
            <a:ext cx="6120679" cy="1008113"/>
          </a:xfr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3600" dirty="0"/>
              <a:t>ควบคุมกำกับดูแลข้อมูลระดับอำเภอ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1434269" cy="1153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2204864"/>
            <a:ext cx="70567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มาตรฐาน เวอร์ชั่น </a:t>
            </a:r>
            <a:r>
              <a:rPr lang="en-US" dirty="0"/>
              <a:t>JHCIS </a:t>
            </a:r>
            <a:r>
              <a:rPr lang="th-TH" dirty="0"/>
              <a:t>ตามที่จังหวัดประกาศ</a:t>
            </a:r>
            <a:endParaRPr lang="en-US" dirty="0"/>
          </a:p>
          <a:p>
            <a:r>
              <a:rPr lang="th-TH" dirty="0"/>
              <a:t>	</a:t>
            </a:r>
            <a:r>
              <a:rPr lang="en-US" dirty="0" smtClean="0"/>
              <a:t>* update version </a:t>
            </a:r>
            <a:r>
              <a:rPr lang="th-TH" dirty="0" smtClean="0"/>
              <a:t>เมื่อมีการประกาศทาง </a:t>
            </a:r>
            <a:r>
              <a:rPr lang="en-US" dirty="0" smtClean="0"/>
              <a:t>E-office</a:t>
            </a:r>
          </a:p>
          <a:p>
            <a:r>
              <a:rPr lang="en-US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แล้วเสร็จภายใน .... วัน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หากมีปัญหาจะแก้ไขไปข้างหน้า ไม่แก้ย้อนหลัง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ดูแลการติดตั้งโปรแกรม </a:t>
            </a:r>
            <a:r>
              <a:rPr lang="en-US" dirty="0" smtClean="0"/>
              <a:t>JHCIS </a:t>
            </a:r>
            <a:r>
              <a:rPr lang="th-TH" dirty="0" smtClean="0"/>
              <a:t>ให้ถูกต้องครบถ้วนตาม</a:t>
            </a:r>
          </a:p>
          <a:p>
            <a:r>
              <a:rPr lang="th-TH" dirty="0"/>
              <a:t>	</a:t>
            </a:r>
            <a:r>
              <a:rPr lang="th-TH" dirty="0" smtClean="0"/>
              <a:t>    </a:t>
            </a:r>
            <a:r>
              <a:rPr lang="th-TH" dirty="0"/>
              <a:t>มาตรฐานศูนย์เทค</a:t>
            </a:r>
            <a:r>
              <a:rPr lang="th-TH" dirty="0" smtClean="0"/>
              <a:t>ฯ</a:t>
            </a:r>
          </a:p>
          <a:p>
            <a:r>
              <a:rPr lang="en-US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ออกติดตามนิเทศน์งานสม่ำเสมอ(ควรทำแผน)</a:t>
            </a:r>
            <a:endParaRPr lang="en-US" dirty="0"/>
          </a:p>
          <a:p>
            <a:r>
              <a:rPr lang="th-TH" dirty="0" smtClean="0"/>
              <a:t>     </a:t>
            </a:r>
            <a:r>
              <a:rPr lang="en-US" dirty="0"/>
              <a:t>	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4045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5" y="764703"/>
            <a:ext cx="6120679" cy="1008113"/>
          </a:xfr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3600" dirty="0"/>
              <a:t>ควบคุมกำกับดูแลข้อมูลระดับอำเภอ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1434269" cy="1153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2204864"/>
            <a:ext cx="70567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 </a:t>
            </a:r>
            <a:r>
              <a:rPr lang="th-TH" dirty="0" smtClean="0"/>
              <a:t>มาตรฐาน</a:t>
            </a:r>
            <a:r>
              <a:rPr lang="th-TH" dirty="0"/>
              <a:t>โครงสร้าง </a:t>
            </a:r>
            <a:r>
              <a:rPr lang="en-US" dirty="0"/>
              <a:t>Database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ตรวจสอบ </a:t>
            </a:r>
            <a:r>
              <a:rPr lang="en-US" dirty="0" smtClean="0"/>
              <a:t>triggers </a:t>
            </a:r>
            <a:r>
              <a:rPr lang="th-TH" dirty="0" smtClean="0"/>
              <a:t>ใช้คำสั่ง </a:t>
            </a:r>
            <a:r>
              <a:rPr lang="en-US" dirty="0" smtClean="0"/>
              <a:t>show triggers;</a:t>
            </a:r>
          </a:p>
          <a:p>
            <a:r>
              <a:rPr lang="th-TH" dirty="0"/>
              <a:t>	 </a:t>
            </a:r>
            <a:r>
              <a:rPr lang="th-TH" dirty="0" smtClean="0"/>
              <a:t>   ถ้ามีให้ลบออก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ตรวจสอบจำนวน </a:t>
            </a:r>
            <a:r>
              <a:rPr lang="en-US" dirty="0" smtClean="0"/>
              <a:t>tables </a:t>
            </a:r>
            <a:r>
              <a:rPr lang="th-TH" dirty="0" smtClean="0"/>
              <a:t>ใน </a:t>
            </a:r>
            <a:r>
              <a:rPr lang="en-US" dirty="0" err="1" smtClean="0"/>
              <a:t>Jhcisdb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	   </a:t>
            </a:r>
            <a:r>
              <a:rPr lang="th-TH" dirty="0" smtClean="0"/>
              <a:t>ถ้ามีจำนวนมากผิดปกติ แจ้ง</a:t>
            </a:r>
            <a:r>
              <a:rPr lang="en-US" dirty="0"/>
              <a:t> </a:t>
            </a:r>
            <a:r>
              <a:rPr lang="th-TH" dirty="0" smtClean="0"/>
              <a:t>สสอ. </a:t>
            </a:r>
            <a:r>
              <a:rPr lang="th-TH" dirty="0"/>
              <a:t> </a:t>
            </a:r>
            <a:r>
              <a:rPr lang="en-US" dirty="0" smtClean="0"/>
              <a:t>-&gt; </a:t>
            </a:r>
            <a:r>
              <a:rPr lang="th-TH" dirty="0" smtClean="0"/>
              <a:t>สสจ.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ตรวจสอบชนิดฐานข้อมูลต้องเป็น </a:t>
            </a:r>
            <a:r>
              <a:rPr lang="en-US" dirty="0" err="1" smtClean="0"/>
              <a:t>InnoDB</a:t>
            </a:r>
            <a:r>
              <a:rPr lang="en-US" dirty="0" smtClean="0"/>
              <a:t> </a:t>
            </a:r>
            <a:r>
              <a:rPr lang="th-TH" dirty="0" smtClean="0"/>
              <a:t>เท่านั้น</a:t>
            </a:r>
          </a:p>
          <a:p>
            <a:r>
              <a:rPr lang="th-TH" dirty="0"/>
              <a:t> </a:t>
            </a:r>
            <a:r>
              <a:rPr lang="th-TH" dirty="0" smtClean="0"/>
              <a:t>     	</a:t>
            </a:r>
            <a:r>
              <a:rPr lang="en-US" dirty="0" smtClean="0"/>
              <a:t>* </a:t>
            </a:r>
            <a:r>
              <a:rPr lang="th-TH" dirty="0" smtClean="0"/>
              <a:t>คำแนะนำเพิ่มเติมจาก ทีม </a:t>
            </a:r>
            <a:r>
              <a:rPr lang="en-US" dirty="0" smtClean="0"/>
              <a:t>Admin</a:t>
            </a:r>
          </a:p>
          <a:p>
            <a:r>
              <a:rPr lang="en-US" dirty="0"/>
              <a:t>	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25656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5" y="764703"/>
            <a:ext cx="6120679" cy="1008113"/>
          </a:xfr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3600" dirty="0"/>
              <a:t>ควบคุมกำกับดูแลข้อมูลระดับอำเภอ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1434269" cy="1153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2204864"/>
            <a:ext cx="70567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สเปคเครื่อง </a:t>
            </a:r>
            <a:r>
              <a:rPr lang="en-US" dirty="0"/>
              <a:t>JHCIS SERVER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ให้ซื้อเครื่อง </a:t>
            </a:r>
            <a:r>
              <a:rPr lang="en-US" dirty="0" smtClean="0"/>
              <a:t>Brand Name </a:t>
            </a:r>
            <a:r>
              <a:rPr lang="th-TH" dirty="0" smtClean="0"/>
              <a:t>เช่น </a:t>
            </a:r>
            <a:r>
              <a:rPr lang="en-US" dirty="0" smtClean="0"/>
              <a:t>HP, Dell, Asus</a:t>
            </a:r>
          </a:p>
          <a:p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th-TH" dirty="0" smtClean="0"/>
              <a:t>ไม่ซื้อเครื่องประกอบ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en-US" dirty="0"/>
              <a:t> </a:t>
            </a:r>
            <a:r>
              <a:rPr lang="th-TH" dirty="0" smtClean="0"/>
              <a:t>ติดตั้งระบบปฏิบัติการ </a:t>
            </a:r>
            <a:r>
              <a:rPr lang="en-US" dirty="0" smtClean="0"/>
              <a:t>Windows7 </a:t>
            </a:r>
            <a:r>
              <a:rPr lang="th-TH" dirty="0" smtClean="0"/>
              <a:t>สูงกว่า </a:t>
            </a:r>
            <a:r>
              <a:rPr lang="en-US" dirty="0" smtClean="0"/>
              <a:t>Basic</a:t>
            </a:r>
          </a:p>
          <a:p>
            <a:r>
              <a:rPr lang="en-US" dirty="0"/>
              <a:t>	</a:t>
            </a:r>
            <a:r>
              <a:rPr lang="en-US" dirty="0" smtClean="0"/>
              <a:t>*  Ram </a:t>
            </a:r>
            <a:r>
              <a:rPr lang="th-TH" dirty="0" smtClean="0"/>
              <a:t>แนะนำ 4</a:t>
            </a:r>
            <a:r>
              <a:rPr lang="en-US" dirty="0" smtClean="0"/>
              <a:t>GB</a:t>
            </a:r>
            <a:r>
              <a:rPr lang="th-TH" dirty="0" smtClean="0"/>
              <a:t>  (2</a:t>
            </a:r>
            <a:r>
              <a:rPr lang="en-US" dirty="0" smtClean="0"/>
              <a:t>GB</a:t>
            </a:r>
            <a:r>
              <a:rPr lang="th-TH" dirty="0" smtClean="0"/>
              <a:t>ก็ได้)</a:t>
            </a:r>
          </a:p>
          <a:p>
            <a:r>
              <a:rPr lang="th-TH" dirty="0"/>
              <a:t>	</a:t>
            </a:r>
            <a:r>
              <a:rPr lang="en-US" dirty="0" smtClean="0"/>
              <a:t>*  CPU </a:t>
            </a:r>
            <a:r>
              <a:rPr lang="en-US" dirty="0" err="1" smtClean="0"/>
              <a:t>intel,AMD</a:t>
            </a:r>
            <a:r>
              <a:rPr lang="en-US" dirty="0" smtClean="0"/>
              <a:t> 2 </a:t>
            </a:r>
            <a:r>
              <a:rPr lang="en-US" dirty="0" err="1" smtClean="0"/>
              <a:t>Ghz</a:t>
            </a:r>
            <a:r>
              <a:rPr lang="en-US" dirty="0" smtClean="0"/>
              <a:t> </a:t>
            </a:r>
            <a:r>
              <a:rPr lang="th-TH" dirty="0" smtClean="0"/>
              <a:t>ขึ้นไป</a:t>
            </a:r>
            <a:endParaRPr lang="en-US" dirty="0" smtClean="0"/>
          </a:p>
          <a:p>
            <a:r>
              <a:rPr lang="en-US" dirty="0" smtClean="0"/>
              <a:t>	*  HDD </a:t>
            </a:r>
            <a:r>
              <a:rPr lang="th-TH" dirty="0" smtClean="0"/>
              <a:t>มากกว่า 100 </a:t>
            </a:r>
            <a:r>
              <a:rPr lang="en-US" dirty="0" smtClean="0"/>
              <a:t>GB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10686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5" y="764703"/>
            <a:ext cx="6120679" cy="1008113"/>
          </a:xfr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3600" dirty="0"/>
              <a:t>ควบคุมกำกับดูแลข้อมูลระดับอำเภอ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1434269" cy="1153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204864"/>
            <a:ext cx="720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โปรแกรม</a:t>
            </a:r>
            <a:r>
              <a:rPr lang="th-TH" dirty="0"/>
              <a:t>ที่ขัดแย้งหรือไม่ควรติดตั้งไว้ในเครื่อง </a:t>
            </a:r>
            <a:r>
              <a:rPr lang="en-US" dirty="0"/>
              <a:t>Server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en-US" dirty="0" err="1" smtClean="0"/>
              <a:t>Dsulveillance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* Games </a:t>
            </a:r>
            <a:r>
              <a:rPr lang="th-TH" dirty="0" smtClean="0"/>
              <a:t>ต่าง ๆ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en-US" dirty="0" err="1" smtClean="0"/>
              <a:t>Vep</a:t>
            </a:r>
            <a:r>
              <a:rPr lang="en-US" dirty="0" smtClean="0"/>
              <a:t> Alert </a:t>
            </a:r>
            <a:r>
              <a:rPr lang="th-TH" dirty="0" smtClean="0"/>
              <a:t>เนื่องจากมี </a:t>
            </a:r>
            <a:r>
              <a:rPr lang="en-US" dirty="0" smtClean="0"/>
              <a:t>MySQL </a:t>
            </a:r>
            <a:r>
              <a:rPr lang="th-TH" dirty="0" smtClean="0"/>
              <a:t>รันเบื้องหลังตลอดเวลา</a:t>
            </a:r>
          </a:p>
          <a:p>
            <a:r>
              <a:rPr lang="th-TH" dirty="0"/>
              <a:t>	</a:t>
            </a:r>
            <a:r>
              <a:rPr lang="en-US" dirty="0" smtClean="0"/>
              <a:t>*  </a:t>
            </a:r>
            <a:r>
              <a:rPr lang="th-TH" dirty="0" smtClean="0"/>
              <a:t>โปรแกรม </a:t>
            </a:r>
            <a:r>
              <a:rPr lang="en-US" dirty="0" smtClean="0"/>
              <a:t>Entertain </a:t>
            </a:r>
            <a:r>
              <a:rPr lang="th-TH" dirty="0" smtClean="0"/>
              <a:t>ต่าง ๆ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ขอความเห็นที่ทีมผู้เข้ารับการอบรม</a:t>
            </a:r>
          </a:p>
          <a:p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16930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5" y="764703"/>
            <a:ext cx="6120679" cy="1008113"/>
          </a:xfr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3600" dirty="0"/>
              <a:t>ควบคุมกำกับดูแลข้อมูลระดับอำเภอ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1434269" cy="1153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204864"/>
            <a:ext cx="72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โปรแกรมที่ควร</a:t>
            </a:r>
            <a:r>
              <a:rPr lang="th-TH" dirty="0"/>
              <a:t>ติดตั้งไว้ในเครื่อง </a:t>
            </a:r>
            <a:r>
              <a:rPr lang="en-US" dirty="0"/>
              <a:t>Server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en-US" dirty="0" err="1" smtClean="0"/>
              <a:t>Takis</a:t>
            </a:r>
            <a:r>
              <a:rPr lang="en-US" dirty="0" smtClean="0"/>
              <a:t> Client </a:t>
            </a:r>
            <a:r>
              <a:rPr lang="th-TH" dirty="0" smtClean="0"/>
              <a:t>เวอร์ชั่นปัจจุบัน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/>
              <a:t> </a:t>
            </a:r>
            <a:r>
              <a:rPr lang="en-US" dirty="0" err="1" smtClean="0"/>
              <a:t>NaviCat</a:t>
            </a:r>
            <a:endParaRPr lang="th-TH" dirty="0" smtClean="0"/>
          </a:p>
          <a:p>
            <a:r>
              <a:rPr lang="th-TH" dirty="0"/>
              <a:t>	</a:t>
            </a:r>
            <a:r>
              <a:rPr lang="en-US" dirty="0" smtClean="0"/>
              <a:t>* USB antivirus</a:t>
            </a:r>
            <a:endParaRPr lang="th-TH" dirty="0" smtClean="0"/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en-US" dirty="0" err="1" smtClean="0"/>
              <a:t>RightToJhcis</a:t>
            </a:r>
            <a:r>
              <a:rPr lang="en-US" dirty="0" smtClean="0"/>
              <a:t> </a:t>
            </a:r>
            <a:r>
              <a:rPr lang="th-TH" dirty="0" smtClean="0"/>
              <a:t>เวอร์ชั่นปัจจุบัน</a:t>
            </a:r>
          </a:p>
          <a:p>
            <a:r>
              <a:rPr lang="en-US" dirty="0"/>
              <a:t>	</a:t>
            </a:r>
            <a:r>
              <a:rPr lang="en-US" dirty="0" smtClean="0"/>
              <a:t>* J-Support </a:t>
            </a:r>
            <a:r>
              <a:rPr lang="th-TH" dirty="0" smtClean="0"/>
              <a:t>กำลังพัฒนาโดยคุณ กิตติ รัตนศิลา สสจ.ชพ.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 โปรแกรมสามัญประจำเครื่องที่ขนาดไม่ใหญ่มากนัก เช่น </a:t>
            </a:r>
            <a:endParaRPr lang="en-US" dirty="0" smtClean="0"/>
          </a:p>
          <a:p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dirty="0" err="1" smtClean="0"/>
              <a:t>Foxit</a:t>
            </a:r>
            <a:r>
              <a:rPr lang="en-US" dirty="0" smtClean="0"/>
              <a:t> Reader </a:t>
            </a:r>
            <a:r>
              <a:rPr lang="th-TH" dirty="0" smtClean="0"/>
              <a:t>สำหรับอ่าน </a:t>
            </a:r>
            <a:r>
              <a:rPr lang="en-US" dirty="0" err="1" smtClean="0"/>
              <a:t>pdf</a:t>
            </a:r>
            <a:r>
              <a:rPr lang="en-US" dirty="0" smtClean="0"/>
              <a:t>, </a:t>
            </a:r>
            <a:r>
              <a:rPr lang="en-US" dirty="0" err="1" smtClean="0"/>
              <a:t>winzip</a:t>
            </a:r>
            <a:r>
              <a:rPr lang="en-US" dirty="0" smtClean="0"/>
              <a:t>, </a:t>
            </a:r>
            <a:r>
              <a:rPr lang="en-US" dirty="0" err="1" smtClean="0"/>
              <a:t>winrar</a:t>
            </a:r>
            <a:r>
              <a:rPr lang="en-US" dirty="0" smtClean="0"/>
              <a:t>,</a:t>
            </a:r>
          </a:p>
          <a:p>
            <a:r>
              <a:rPr lang="en-US" dirty="0"/>
              <a:t>	 </a:t>
            </a:r>
            <a:r>
              <a:rPr lang="en-US" dirty="0" smtClean="0"/>
              <a:t>   ACDsee, </a:t>
            </a:r>
            <a:r>
              <a:rPr lang="en-US" dirty="0" err="1" smtClean="0"/>
              <a:t>Mozzillafirefox</a:t>
            </a:r>
            <a:r>
              <a:rPr lang="en-US" dirty="0" smtClean="0"/>
              <a:t>, </a:t>
            </a:r>
            <a:r>
              <a:rPr lang="en-US" dirty="0" err="1" smtClean="0"/>
              <a:t>GoogleChrome</a:t>
            </a:r>
            <a:endParaRPr lang="th-TH" dirty="0" smtClean="0"/>
          </a:p>
          <a:p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23494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>
            <a:off x="2987824" y="1124744"/>
            <a:ext cx="3462121" cy="2808311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ข้อมูล</a:t>
            </a:r>
            <a:r>
              <a:rPr lang="th-TH" dirty="0" smtClean="0"/>
              <a:t>สาธารณสุข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736657" y="306895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95536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586378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2123728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Isosceles Triangle 8"/>
          <p:cNvSpPr/>
          <p:nvPr/>
        </p:nvSpPr>
        <p:spPr>
          <a:xfrm>
            <a:off x="3888190" y="4769950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Isosceles Triangle 9"/>
          <p:cNvSpPr/>
          <p:nvPr/>
        </p:nvSpPr>
        <p:spPr>
          <a:xfrm>
            <a:off x="5580112" y="4769947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Isosceles Triangle 10"/>
          <p:cNvSpPr/>
          <p:nvPr/>
        </p:nvSpPr>
        <p:spPr>
          <a:xfrm>
            <a:off x="7308304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1960" y="578898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4148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2340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</p:spTree>
    <p:extLst>
      <p:ext uri="{BB962C8B-B14F-4D97-AF65-F5344CB8AC3E}">
        <p14:creationId xmlns:p14="http://schemas.microsoft.com/office/powerpoint/2010/main" val="39425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5" y="764703"/>
            <a:ext cx="6120679" cy="1008113"/>
          </a:xfr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3600" dirty="0"/>
              <a:t>ควบคุมกำกับดูแลข้อมูลระดับอำเภอ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1434269" cy="1153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2204864"/>
            <a:ext cx="7056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ควบคุมการใช้ </a:t>
            </a:r>
            <a:r>
              <a:rPr lang="en-US" dirty="0"/>
              <a:t>Query </a:t>
            </a:r>
            <a:r>
              <a:rPr lang="th-TH" dirty="0"/>
              <a:t>หรือ </a:t>
            </a:r>
            <a:r>
              <a:rPr lang="en-US" dirty="0"/>
              <a:t>Script </a:t>
            </a:r>
            <a:r>
              <a:rPr lang="th-TH" dirty="0"/>
              <a:t>หรือ </a:t>
            </a:r>
            <a:r>
              <a:rPr lang="en-US" dirty="0"/>
              <a:t>Tool </a:t>
            </a:r>
            <a:r>
              <a:rPr lang="th-TH" dirty="0"/>
              <a:t>ที่	  	    เกี่ยวข้องกับ </a:t>
            </a:r>
            <a:r>
              <a:rPr lang="en-US" dirty="0"/>
              <a:t>JHCIS Database</a:t>
            </a:r>
          </a:p>
          <a:p>
            <a:r>
              <a:rPr lang="th-TH" dirty="0"/>
              <a:t>	</a:t>
            </a:r>
            <a:r>
              <a:rPr lang="en-US" dirty="0" smtClean="0"/>
              <a:t>*</a:t>
            </a:r>
            <a:r>
              <a:rPr lang="th-TH" dirty="0" smtClean="0"/>
              <a:t> ไม่ควรใช้ </a:t>
            </a:r>
            <a:r>
              <a:rPr lang="en-US" dirty="0" smtClean="0"/>
              <a:t>Update Query </a:t>
            </a:r>
            <a:r>
              <a:rPr lang="th-TH" dirty="0" smtClean="0"/>
              <a:t>ถ้าไม่จำเป็นควรปรึกษาก่อน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ไม่นำ </a:t>
            </a:r>
            <a:r>
              <a:rPr lang="en-US" dirty="0" smtClean="0"/>
              <a:t>Script </a:t>
            </a:r>
            <a:r>
              <a:rPr lang="th-TH" dirty="0" smtClean="0"/>
              <a:t>หรือ </a:t>
            </a:r>
            <a:r>
              <a:rPr lang="en-US" dirty="0" smtClean="0"/>
              <a:t>Tool </a:t>
            </a:r>
            <a:r>
              <a:rPr lang="th-TH" dirty="0" smtClean="0"/>
              <a:t>ต่าง ๆ ที่มีผลอย่างใดอย่างหนึ่ง</a:t>
            </a:r>
          </a:p>
          <a:p>
            <a:r>
              <a:rPr lang="th-TH" dirty="0"/>
              <a:t>	 </a:t>
            </a:r>
            <a:r>
              <a:rPr lang="th-TH" dirty="0" smtClean="0"/>
              <a:t>   กับโปรแกรม </a:t>
            </a:r>
            <a:r>
              <a:rPr lang="en-US" dirty="0" smtClean="0"/>
              <a:t>JHCIS </a:t>
            </a:r>
            <a:r>
              <a:rPr lang="th-TH" dirty="0" smtClean="0"/>
              <a:t>มาใช้โดยไม่ปรึกษา สสจ.ชุมพร</a:t>
            </a:r>
          </a:p>
          <a:p>
            <a:r>
              <a:rPr lang="th-TH" dirty="0"/>
              <a:t>	 </a:t>
            </a:r>
            <a:r>
              <a:rPr lang="th-TH" dirty="0" smtClean="0"/>
              <a:t>   หมายเหตุ ถ้าทดลองแล้วดีก็จะได้แบ่งปันกันใช้ ถ้าไม่ดีก็</a:t>
            </a:r>
          </a:p>
          <a:p>
            <a:r>
              <a:rPr lang="th-TH" dirty="0"/>
              <a:t>	 </a:t>
            </a:r>
            <a:r>
              <a:rPr lang="th-TH" dirty="0" smtClean="0"/>
              <a:t>   จำกัดความเสียหายไม่ให้เกิดขึ้นในวงกว้าง และหาทางแก้ไข	    ได้ง่ายสะดวกรวดเร็ว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การทดลองต่าง ๆ ควรทำในเครื่องจำลองเท่านั้น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ควรรักษาวงจรความไว้วางใจซึ่งกันและกัน เราคือพี่น้องกัน</a:t>
            </a:r>
          </a:p>
        </p:txBody>
      </p:sp>
    </p:spTree>
    <p:extLst>
      <p:ext uri="{BB962C8B-B14F-4D97-AF65-F5344CB8AC3E}">
        <p14:creationId xmlns:p14="http://schemas.microsoft.com/office/powerpoint/2010/main" val="31812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5" y="764703"/>
            <a:ext cx="6120679" cy="1008113"/>
          </a:xfr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3600" dirty="0"/>
              <a:t>การพัฒนาบุคลากรด้านการดูแลระบบ</a:t>
            </a:r>
            <a:r>
              <a:rPr lang="th-TH" sz="3600" dirty="0" smtClean="0"/>
              <a:t>ข้อมูล</a:t>
            </a:r>
            <a:endParaRPr lang="th-TH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1434269" cy="1153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0943" y="2204864"/>
            <a:ext cx="7056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การพัฒนาบุคลากรด้านการดูแลระบบข้อมูลแก่เครือข่าย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การจัดอบรมให้ความรู้บุคลากรในการบันทึกข้อมูล</a:t>
            </a:r>
          </a:p>
          <a:p>
            <a:r>
              <a:rPr lang="th-TH" dirty="0"/>
              <a:t>	</a:t>
            </a:r>
            <a:r>
              <a:rPr lang="th-TH" dirty="0" smtClean="0"/>
              <a:t>    อย่างถูกต้องครบถ้วนทันเวลา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แนะนำการบันทึกข้อมูลบริการเองโดย</a:t>
            </a:r>
            <a:r>
              <a:rPr lang="th-TH" dirty="0" smtClean="0"/>
              <a:t>เจ้าหน้าที่</a:t>
            </a:r>
            <a:endParaRPr lang="th-TH" dirty="0" smtClean="0"/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การบันทึกข้อมูลบริการควรบันทึกทันทีหลังให้บริการเสร็จ</a:t>
            </a:r>
          </a:p>
          <a:p>
            <a:r>
              <a:rPr lang="th-TH" dirty="0"/>
              <a:t>	</a:t>
            </a:r>
            <a:r>
              <a:rPr lang="en-US" dirty="0" smtClean="0"/>
              <a:t>*</a:t>
            </a:r>
            <a:r>
              <a:rPr lang="th-TH" dirty="0" smtClean="0"/>
              <a:t> ระวังเรื่องการบันทึกข้อมูลผิดพลาดโดยพนักงานคีย์ข้อมูล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การให้ความรู้ควรพัฒนาเจ้าหน้าที่เป็นหลักส่วนพนักงาน</a:t>
            </a:r>
          </a:p>
          <a:p>
            <a:r>
              <a:rPr lang="th-TH" dirty="0"/>
              <a:t>	</a:t>
            </a:r>
            <a:r>
              <a:rPr lang="th-TH" dirty="0" smtClean="0"/>
              <a:t>    คีย์ข้อมูลควรให้เป็นเพียงผู้ช่วยเจ้าหน้าที่ในการทำงานให้</a:t>
            </a:r>
          </a:p>
          <a:p>
            <a:r>
              <a:rPr lang="th-TH" dirty="0"/>
              <a:t>	 </a:t>
            </a:r>
            <a:r>
              <a:rPr lang="th-TH" dirty="0" smtClean="0"/>
              <a:t>   สะดวกรวดเร็วขึ้น อย่าฝากชีวิตไว้กับน้องคีย์ข้อมูล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7667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5" y="764703"/>
            <a:ext cx="6120679" cy="1008113"/>
          </a:xfr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3600" dirty="0" smtClean="0"/>
              <a:t>การแก้ไขปัญหา</a:t>
            </a:r>
            <a:endParaRPr lang="th-TH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1434269" cy="1153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0943" y="3573016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เราเป็นแค่เพียง </a:t>
            </a:r>
            <a:r>
              <a:rPr lang="en-US" dirty="0" smtClean="0"/>
              <a:t>Operator </a:t>
            </a:r>
            <a:r>
              <a:rPr lang="th-TH" dirty="0" smtClean="0"/>
              <a:t>ไม่ใช่ </a:t>
            </a:r>
            <a:r>
              <a:rPr lang="en-US" dirty="0" smtClean="0"/>
              <a:t>Manager </a:t>
            </a:r>
            <a:endParaRPr lang="th-TH" dirty="0"/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รวบรวมนำเสนอ สาธารณสุขอำเภอ 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ปัญหาที่สาธารณสุขอำเภอแก้ไขไม่ได้ ส่งต่อให้ </a:t>
            </a:r>
          </a:p>
          <a:p>
            <a:r>
              <a:rPr lang="th-TH" dirty="0"/>
              <a:t>	 </a:t>
            </a:r>
            <a:r>
              <a:rPr lang="th-TH" dirty="0" smtClean="0"/>
              <a:t>   สาธารณสุขจังหวัด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สาธารณสุขจังหวัดนำเข้าที่ประชุม กวป.</a:t>
            </a:r>
          </a:p>
          <a:p>
            <a:r>
              <a:rPr lang="th-TH" dirty="0"/>
              <a:t>	</a:t>
            </a:r>
            <a:r>
              <a:rPr lang="en-US" dirty="0" smtClean="0"/>
              <a:t>* </a:t>
            </a:r>
            <a:r>
              <a:rPr lang="th-TH" dirty="0" smtClean="0"/>
              <a:t>สาธารณสุขจังหวัดแก้ไขไม่ได้ ส่งต่อให้ ผู้ตรวจเขตฯ</a:t>
            </a:r>
            <a:endParaRPr lang="th-TH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7236296" y="2348880"/>
            <a:ext cx="1512168" cy="72008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หน่วยบริการ</a:t>
            </a:r>
            <a:endParaRPr lang="th-TH" dirty="0"/>
          </a:p>
        </p:txBody>
      </p:sp>
      <p:sp>
        <p:nvSpPr>
          <p:cNvPr id="6" name="Rounded Rectangle 5"/>
          <p:cNvSpPr/>
          <p:nvPr/>
        </p:nvSpPr>
        <p:spPr>
          <a:xfrm>
            <a:off x="5292080" y="2364897"/>
            <a:ext cx="980198" cy="72008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สสอ.</a:t>
            </a:r>
            <a:endParaRPr lang="th-TH" dirty="0"/>
          </a:p>
        </p:txBody>
      </p:sp>
      <p:sp>
        <p:nvSpPr>
          <p:cNvPr id="7" name="Rounded Rectangle 6"/>
          <p:cNvSpPr/>
          <p:nvPr/>
        </p:nvSpPr>
        <p:spPr>
          <a:xfrm>
            <a:off x="3203848" y="2364897"/>
            <a:ext cx="1080120" cy="72008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สสจ.</a:t>
            </a:r>
            <a:endParaRPr lang="th-TH" dirty="0"/>
          </a:p>
        </p:txBody>
      </p:sp>
      <p:sp>
        <p:nvSpPr>
          <p:cNvPr id="9" name="Rounded Rectangle 8"/>
          <p:cNvSpPr/>
          <p:nvPr/>
        </p:nvSpPr>
        <p:spPr>
          <a:xfrm>
            <a:off x="1043608" y="2364897"/>
            <a:ext cx="1110810" cy="72008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เขต.</a:t>
            </a:r>
            <a:endParaRPr lang="th-TH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6444208" y="2564904"/>
            <a:ext cx="576064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ight Arrow 10"/>
          <p:cNvSpPr/>
          <p:nvPr/>
        </p:nvSpPr>
        <p:spPr>
          <a:xfrm rot="10800000">
            <a:off x="4499992" y="2564904"/>
            <a:ext cx="576064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ight Arrow 11"/>
          <p:cNvSpPr/>
          <p:nvPr/>
        </p:nvSpPr>
        <p:spPr>
          <a:xfrm rot="10800000">
            <a:off x="2339752" y="2580921"/>
            <a:ext cx="576064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94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คุณคือ คนสำคัญ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28" y="1279301"/>
            <a:ext cx="5233144" cy="45259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15816" y="5805264"/>
            <a:ext cx="3143809" cy="769441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Super Admin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98003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เราทำงานเป็นทีม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9" y="1600200"/>
            <a:ext cx="6797441" cy="4525963"/>
          </a:xfrm>
          <a:effectLst>
            <a:glow rad="139700">
              <a:schemeClr val="accent5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15816" y="4315743"/>
            <a:ext cx="3482364" cy="769441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/>
              <a:t>WE ARE TEAM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9773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ข้อมูล</a:t>
            </a:r>
            <a:r>
              <a:rPr lang="th-TH" dirty="0" smtClean="0"/>
              <a:t>สาธารณสุข</a:t>
            </a:r>
            <a:endParaRPr lang="th-TH" dirty="0"/>
          </a:p>
        </p:txBody>
      </p:sp>
      <p:sp>
        <p:nvSpPr>
          <p:cNvPr id="6" name="Isosceles Triangle 5"/>
          <p:cNvSpPr/>
          <p:nvPr/>
        </p:nvSpPr>
        <p:spPr>
          <a:xfrm>
            <a:off x="395536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586378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2123728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Isosceles Triangle 8"/>
          <p:cNvSpPr/>
          <p:nvPr/>
        </p:nvSpPr>
        <p:spPr>
          <a:xfrm>
            <a:off x="3888190" y="4769950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Isosceles Triangle 9"/>
          <p:cNvSpPr/>
          <p:nvPr/>
        </p:nvSpPr>
        <p:spPr>
          <a:xfrm>
            <a:off x="5580112" y="4769947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Isosceles Triangle 10"/>
          <p:cNvSpPr/>
          <p:nvPr/>
        </p:nvSpPr>
        <p:spPr>
          <a:xfrm>
            <a:off x="7308304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1960" y="578898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4148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2340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899592" y="476995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Isosceles Triangle 17"/>
          <p:cNvSpPr/>
          <p:nvPr/>
        </p:nvSpPr>
        <p:spPr>
          <a:xfrm>
            <a:off x="2627784" y="478146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Isosceles Triangle 18"/>
          <p:cNvSpPr/>
          <p:nvPr/>
        </p:nvSpPr>
        <p:spPr>
          <a:xfrm>
            <a:off x="4391980" y="478146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Isosceles Triangle 19"/>
          <p:cNvSpPr/>
          <p:nvPr/>
        </p:nvSpPr>
        <p:spPr>
          <a:xfrm>
            <a:off x="6084168" y="478146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Isosceles Triangle 20"/>
          <p:cNvSpPr/>
          <p:nvPr/>
        </p:nvSpPr>
        <p:spPr>
          <a:xfrm>
            <a:off x="7815093" y="4783297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Isosceles Triangle 21"/>
          <p:cNvSpPr/>
          <p:nvPr/>
        </p:nvSpPr>
        <p:spPr>
          <a:xfrm>
            <a:off x="2987824" y="1069514"/>
            <a:ext cx="3462121" cy="2808311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/>
          <p:cNvSpPr txBox="1"/>
          <p:nvPr/>
        </p:nvSpPr>
        <p:spPr>
          <a:xfrm>
            <a:off x="3736657" y="301372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</p:spTree>
    <p:extLst>
      <p:ext uri="{BB962C8B-B14F-4D97-AF65-F5344CB8AC3E}">
        <p14:creationId xmlns:p14="http://schemas.microsoft.com/office/powerpoint/2010/main" val="42907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ข้อมูล</a:t>
            </a:r>
            <a:r>
              <a:rPr lang="th-TH" dirty="0" smtClean="0"/>
              <a:t>สาธารณสุข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749645" y="307008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95536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586378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2123728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Isosceles Triangle 8"/>
          <p:cNvSpPr/>
          <p:nvPr/>
        </p:nvSpPr>
        <p:spPr>
          <a:xfrm>
            <a:off x="3888190" y="4769950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Isosceles Triangle 9"/>
          <p:cNvSpPr/>
          <p:nvPr/>
        </p:nvSpPr>
        <p:spPr>
          <a:xfrm>
            <a:off x="5580112" y="4769947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Isosceles Triangle 10"/>
          <p:cNvSpPr/>
          <p:nvPr/>
        </p:nvSpPr>
        <p:spPr>
          <a:xfrm>
            <a:off x="7308304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1960" y="578898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4148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2340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899592" y="476995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Isosceles Triangle 17"/>
          <p:cNvSpPr/>
          <p:nvPr/>
        </p:nvSpPr>
        <p:spPr>
          <a:xfrm>
            <a:off x="2627784" y="478146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Isosceles Triangle 18"/>
          <p:cNvSpPr/>
          <p:nvPr/>
        </p:nvSpPr>
        <p:spPr>
          <a:xfrm>
            <a:off x="4391980" y="478146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Isosceles Triangle 19"/>
          <p:cNvSpPr/>
          <p:nvPr/>
        </p:nvSpPr>
        <p:spPr>
          <a:xfrm>
            <a:off x="6084168" y="478146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Isosceles Triangle 20"/>
          <p:cNvSpPr/>
          <p:nvPr/>
        </p:nvSpPr>
        <p:spPr>
          <a:xfrm>
            <a:off x="7815093" y="4783297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Isosceles Triangle 25"/>
          <p:cNvSpPr/>
          <p:nvPr/>
        </p:nvSpPr>
        <p:spPr>
          <a:xfrm>
            <a:off x="2987824" y="1052736"/>
            <a:ext cx="3462121" cy="2808311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TextBox 26"/>
          <p:cNvSpPr txBox="1"/>
          <p:nvPr/>
        </p:nvSpPr>
        <p:spPr>
          <a:xfrm>
            <a:off x="3736657" y="299695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  <p:sp>
        <p:nvSpPr>
          <p:cNvPr id="3" name="Right Arrow 2"/>
          <p:cNvSpPr/>
          <p:nvPr/>
        </p:nvSpPr>
        <p:spPr>
          <a:xfrm rot="20055724">
            <a:off x="1202249" y="4373945"/>
            <a:ext cx="1786292" cy="260077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Right Arrow 27"/>
          <p:cNvSpPr/>
          <p:nvPr/>
        </p:nvSpPr>
        <p:spPr>
          <a:xfrm rot="12410102">
            <a:off x="6509064" y="4297562"/>
            <a:ext cx="1622735" cy="260077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ight Arrow 29"/>
          <p:cNvSpPr/>
          <p:nvPr/>
        </p:nvSpPr>
        <p:spPr>
          <a:xfrm rot="16200000">
            <a:off x="4351152" y="4223831"/>
            <a:ext cx="658251" cy="260077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ight Arrow 31"/>
          <p:cNvSpPr/>
          <p:nvPr/>
        </p:nvSpPr>
        <p:spPr>
          <a:xfrm rot="19589638">
            <a:off x="2899869" y="4280082"/>
            <a:ext cx="1055924" cy="260077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ight Arrow 33"/>
          <p:cNvSpPr/>
          <p:nvPr/>
        </p:nvSpPr>
        <p:spPr>
          <a:xfrm rot="14166256">
            <a:off x="5701042" y="4304755"/>
            <a:ext cx="781182" cy="260077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89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ข้อมูล</a:t>
            </a:r>
            <a:r>
              <a:rPr lang="th-TH" dirty="0" smtClean="0"/>
              <a:t>สาธารณสุข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1816280" y="4056986"/>
            <a:ext cx="22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1331640" y="2492897"/>
            <a:ext cx="3462121" cy="2808311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2080473" y="443711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6372200" y="3765664"/>
            <a:ext cx="1260140" cy="1463536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รพช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620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ข้อมูล</a:t>
            </a:r>
            <a:r>
              <a:rPr lang="th-TH" dirty="0" smtClean="0"/>
              <a:t>สาธารณสุข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1816280" y="4056986"/>
            <a:ext cx="22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1331640" y="2492897"/>
            <a:ext cx="3462121" cy="2808311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2080473" y="443711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6372200" y="3765664"/>
            <a:ext cx="1260140" cy="1463536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รพช</a:t>
            </a:r>
            <a:endParaRPr lang="th-TH" dirty="0"/>
          </a:p>
        </p:txBody>
      </p:sp>
      <p:sp>
        <p:nvSpPr>
          <p:cNvPr id="3" name="Isosceles Triangle 2"/>
          <p:cNvSpPr/>
          <p:nvPr/>
        </p:nvSpPr>
        <p:spPr>
          <a:xfrm>
            <a:off x="6732240" y="3738426"/>
            <a:ext cx="522058" cy="627217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69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ข้อมูล</a:t>
            </a:r>
            <a:r>
              <a:rPr lang="th-TH" dirty="0" smtClean="0"/>
              <a:t>สาธารณสุข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1816280" y="4056986"/>
            <a:ext cx="22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1331640" y="2492897"/>
            <a:ext cx="3462121" cy="2808311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2080473" y="443711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6372200" y="3765664"/>
            <a:ext cx="1260140" cy="1463536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รพช</a:t>
            </a:r>
            <a:endParaRPr lang="th-TH" dirty="0"/>
          </a:p>
        </p:txBody>
      </p:sp>
      <p:sp>
        <p:nvSpPr>
          <p:cNvPr id="3" name="Isosceles Triangle 2"/>
          <p:cNvSpPr/>
          <p:nvPr/>
        </p:nvSpPr>
        <p:spPr>
          <a:xfrm>
            <a:off x="6732240" y="3738426"/>
            <a:ext cx="522058" cy="627217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Down Arrow 7"/>
          <p:cNvSpPr/>
          <p:nvPr/>
        </p:nvSpPr>
        <p:spPr>
          <a:xfrm rot="5400000">
            <a:off x="5410780" y="3375533"/>
            <a:ext cx="360040" cy="162018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04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ข้อมูล</a:t>
            </a:r>
            <a:r>
              <a:rPr lang="th-TH" dirty="0" smtClean="0"/>
              <a:t>สาธารณสุข</a:t>
            </a:r>
            <a:endParaRPr lang="th-TH" dirty="0"/>
          </a:p>
        </p:txBody>
      </p:sp>
      <p:sp>
        <p:nvSpPr>
          <p:cNvPr id="4" name="Isosceles Triangle 3"/>
          <p:cNvSpPr/>
          <p:nvPr/>
        </p:nvSpPr>
        <p:spPr>
          <a:xfrm>
            <a:off x="3203848" y="1484784"/>
            <a:ext cx="2952328" cy="2304256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3669452" y="307008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/>
                </a:solidFill>
              </a:rPr>
              <a:t>สาธารณสุขอำเภอ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95536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586378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2123728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Isosceles Triangle 8"/>
          <p:cNvSpPr/>
          <p:nvPr/>
        </p:nvSpPr>
        <p:spPr>
          <a:xfrm>
            <a:off x="3888190" y="4769950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Isosceles Triangle 9"/>
          <p:cNvSpPr/>
          <p:nvPr/>
        </p:nvSpPr>
        <p:spPr>
          <a:xfrm>
            <a:off x="5580112" y="4769947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Isosceles Triangle 10"/>
          <p:cNvSpPr/>
          <p:nvPr/>
        </p:nvSpPr>
        <p:spPr>
          <a:xfrm>
            <a:off x="7308304" y="4769951"/>
            <a:ext cx="1584176" cy="1617057"/>
          </a:xfrm>
          <a:prstGeom prst="triangl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1960" y="578898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4148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2340" y="578397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1">
                    <a:lumMod val="95000"/>
                  </a:schemeClr>
                </a:solidFill>
              </a:rPr>
              <a:t>รพ.สต.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899592" y="476995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Isosceles Triangle 17"/>
          <p:cNvSpPr/>
          <p:nvPr/>
        </p:nvSpPr>
        <p:spPr>
          <a:xfrm>
            <a:off x="2627784" y="478146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Isosceles Triangle 18"/>
          <p:cNvSpPr/>
          <p:nvPr/>
        </p:nvSpPr>
        <p:spPr>
          <a:xfrm>
            <a:off x="4391980" y="478146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Isosceles Triangle 19"/>
          <p:cNvSpPr/>
          <p:nvPr/>
        </p:nvSpPr>
        <p:spPr>
          <a:xfrm>
            <a:off x="6084168" y="4781461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Isosceles Triangle 20"/>
          <p:cNvSpPr/>
          <p:nvPr/>
        </p:nvSpPr>
        <p:spPr>
          <a:xfrm>
            <a:off x="7815093" y="4783297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Isosceles Triangle 25"/>
          <p:cNvSpPr/>
          <p:nvPr/>
        </p:nvSpPr>
        <p:spPr>
          <a:xfrm>
            <a:off x="7416316" y="1700808"/>
            <a:ext cx="1260140" cy="1463536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รพช</a:t>
            </a:r>
            <a:endParaRPr lang="th-TH" dirty="0"/>
          </a:p>
        </p:txBody>
      </p:sp>
      <p:sp>
        <p:nvSpPr>
          <p:cNvPr id="27" name="Down Arrow 26"/>
          <p:cNvSpPr/>
          <p:nvPr/>
        </p:nvSpPr>
        <p:spPr>
          <a:xfrm rot="5400000">
            <a:off x="6426206" y="1923128"/>
            <a:ext cx="360040" cy="162018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Isosceles Triangle 27"/>
          <p:cNvSpPr/>
          <p:nvPr/>
        </p:nvSpPr>
        <p:spPr>
          <a:xfrm>
            <a:off x="7758354" y="1700808"/>
            <a:ext cx="576064" cy="603269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Down Arrow 31"/>
          <p:cNvSpPr/>
          <p:nvPr/>
        </p:nvSpPr>
        <p:spPr>
          <a:xfrm rot="14250804">
            <a:off x="1824936" y="3565900"/>
            <a:ext cx="360040" cy="1620180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Down Arrow 33"/>
          <p:cNvSpPr/>
          <p:nvPr/>
        </p:nvSpPr>
        <p:spPr>
          <a:xfrm rot="13624166">
            <a:off x="3355475" y="3866318"/>
            <a:ext cx="360040" cy="121408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Down Arrow 34"/>
          <p:cNvSpPr/>
          <p:nvPr/>
        </p:nvSpPr>
        <p:spPr>
          <a:xfrm rot="10800000">
            <a:off x="4497543" y="4050976"/>
            <a:ext cx="360040" cy="650027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Down Arrow 35"/>
          <p:cNvSpPr/>
          <p:nvPr/>
        </p:nvSpPr>
        <p:spPr>
          <a:xfrm rot="8016245">
            <a:off x="5628451" y="3837683"/>
            <a:ext cx="360040" cy="121408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Down Arrow 36"/>
          <p:cNvSpPr/>
          <p:nvPr/>
        </p:nvSpPr>
        <p:spPr>
          <a:xfrm rot="7046047">
            <a:off x="7069577" y="3512121"/>
            <a:ext cx="360040" cy="173029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12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371</Words>
  <Application>Microsoft Office PowerPoint</Application>
  <PresentationFormat>On-screen Show (4:3)</PresentationFormat>
  <Paragraphs>190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JHCIS Super Admin</vt:lpstr>
      <vt:lpstr>ข้อมูลสาธารณสุข</vt:lpstr>
      <vt:lpstr>ข้อมูลสาธารณสุข</vt:lpstr>
      <vt:lpstr>ข้อมูลสาธารณสุข</vt:lpstr>
      <vt:lpstr>ข้อมูลสาธารณสุข</vt:lpstr>
      <vt:lpstr>ข้อมูลสาธารณสุข</vt:lpstr>
      <vt:lpstr>ข้อมูลสาธารณสุข</vt:lpstr>
      <vt:lpstr>ข้อมูลสาธารณสุข</vt:lpstr>
      <vt:lpstr>ข้อมูลสาธารณสุข</vt:lpstr>
      <vt:lpstr>ข้อมูลสาธารณสุข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JHCIS Super Admin</vt:lpstr>
      <vt:lpstr>บทบาทหน้าที่ Super Admin ระดับอำเภอ</vt:lpstr>
      <vt:lpstr>ควบคุมกำกับดูแลข้อมูลระดับอำเภอ</vt:lpstr>
      <vt:lpstr>ควบคุมกำกับดูแลข้อมูลระดับอำเภอ</vt:lpstr>
      <vt:lpstr>ควบคุมกำกับดูแลข้อมูลระดับอำเภอ</vt:lpstr>
      <vt:lpstr>ควบคุมกำกับดูแลข้อมูลระดับอำเภอ</vt:lpstr>
      <vt:lpstr>ควบคุมกำกับดูแลข้อมูลระดับอำเภอ</vt:lpstr>
      <vt:lpstr>ควบคุมกำกับดูแลข้อมูลระดับอำเภอ</vt:lpstr>
      <vt:lpstr>ควบคุมกำกับดูแลข้อมูลระดับอำเภอ</vt:lpstr>
      <vt:lpstr>การพัฒนาบุคลากรด้านการดูแลระบบข้อมูล</vt:lpstr>
      <vt:lpstr>การแก้ไขปัญหา</vt:lpstr>
      <vt:lpstr>คุณคือ คนสำคัญ</vt:lpstr>
      <vt:lpstr>เราทำงานเป็นทีม</vt:lpstr>
    </vt:vector>
  </TitlesOfParts>
  <Company>JhcisAdmin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JHCIS Super Admin</dc:title>
  <dc:creator>John Doe</dc:creator>
  <cp:lastModifiedBy>MIMIPOC</cp:lastModifiedBy>
  <cp:revision>43</cp:revision>
  <dcterms:created xsi:type="dcterms:W3CDTF">2013-09-12T08:19:00Z</dcterms:created>
  <dcterms:modified xsi:type="dcterms:W3CDTF">2013-09-14T06:26:33Z</dcterms:modified>
</cp:coreProperties>
</file>