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77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34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55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8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3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2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98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11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09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19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21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80F4-B1B5-4D5B-8065-D84812B1FA26}" type="datetimeFigureOut">
              <a:rPr lang="th-TH" smtClean="0"/>
              <a:t>18/03/62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34F-75D5-4B69-BFAB-410BCA7536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140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396044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th-TH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ทางการบริหารจัดการบริการสร้างเสริมสุขภาพและป้องกันโรค</a:t>
            </a:r>
            <a:r>
              <a:rPr lang="en-US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ที่เป็นปัญหาพื้นที่ระดับเขต/จังหวัด </a:t>
            </a:r>
            <a:r>
              <a:rPr lang="en-US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(PPA)</a:t>
            </a:r>
            <a:br>
              <a:rPr lang="en-US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ปีงบประมาณ 2562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38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720081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PPA&amp;QOF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9232"/>
            <a:ext cx="8712968" cy="527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720081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PPA&amp;QOF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98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8013" y="1600200"/>
            <a:ext cx="7080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  <a:t/>
            </a:r>
            <a:b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</a:br>
            <a:endParaRPr kumimoji="0" lang="th-TH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Kanit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37096"/>
              </p:ext>
            </p:extLst>
          </p:nvPr>
        </p:nvGraphicFramePr>
        <p:xfrm>
          <a:off x="467544" y="1093460"/>
          <a:ext cx="8496943" cy="5632023"/>
        </p:xfrm>
        <a:graphic>
          <a:graphicData uri="http://schemas.openxmlformats.org/drawingml/2006/table">
            <a:tbl>
              <a:tblPr/>
              <a:tblGrid>
                <a:gridCol w="3384376"/>
                <a:gridCol w="792088"/>
                <a:gridCol w="720080"/>
                <a:gridCol w="792088"/>
                <a:gridCol w="720080"/>
                <a:gridCol w="864096"/>
                <a:gridCol w="648072"/>
                <a:gridCol w="576063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ตัวชี้วัด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QOF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ศรีฯ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ราษฎร์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เด็กแรกเกิดน้ำหนักน้อยกว่า 2,500 กรัม </a:t>
                      </a:r>
                      <a:r>
                        <a:rPr 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(</a:t>
                      </a:r>
                      <a:r>
                        <a:rPr lang="th-TH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ไม่เกินร้อยละ 9)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5.78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4.92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5.01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4.85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5.59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6.59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7.49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ความครอบคลุมการคัดกรองพัฒนาการ ในเด็กปฐมวัย (42 เดือน) (ไม่น้อยกว่าร้อยละ 70)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58.34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86.73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72.83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60.39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65.78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87.84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66.05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การตรวจพบสงสัยพัฒนาการล่าช้า ในเด็กปฐมวัย (42 เดือน) (ไม่น้อยกว่าร้อยละ 20)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19.20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49.93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39.34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23.27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26.98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39.01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40.02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ความครอบคลุมของเด็กปฐมวัย (42 เดือน) ได้รับการชั่งน้ำหนัก วัดส่วนสูง (ไม่น้อยกว่าร้อยละ 70)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94.44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99.79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14.18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13.01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12.83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7.96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99.18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34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เด็กปฐมวัย (42 เดือน) สูงดีสมส่วน (ไม่น้อยกว่าร้อยละ 50)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56.85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50.77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64.21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68.15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66.02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57.07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34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ความครอบคลุมของเด็กวัยเรียน (ป.6) ได้รับการชั่งน้ำหนัก วัดส่วนสูง (ไม่น้อยกว่าร้อยละ 70)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76.65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84.54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77.67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91.80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80.21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77.53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79.69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34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เด็กวัยเรียน (ป.6) สูงดีสมส่วน (ไม่น้อยกว่าร้อยละ 56)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58.17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60.74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59.46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59.42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57.29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61.04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59.03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34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เด็กวัยเรียน (ป.6) ได้รับการคัดกรองสุขภาพช่องปาก (ไม่น้อยกว่าร้อยละ 70)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53.29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81.56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68.06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65.15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59.82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62.27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67.43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34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เด็กวัยเรียน (ป.6) ฟันดีไม่มีผุ (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cavity free) (</a:t>
                      </a:r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ไม่น้อยกว่าร้อยละ 60)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73.04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72.77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67.29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86.44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73.30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65.22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72.73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8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720081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PPA&amp;QOF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98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8013" y="1600200"/>
            <a:ext cx="7080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  <a:t/>
            </a:r>
            <a:b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</a:br>
            <a:endParaRPr kumimoji="0" lang="th-TH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Kanit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426"/>
              </p:ext>
            </p:extLst>
          </p:nvPr>
        </p:nvGraphicFramePr>
        <p:xfrm>
          <a:off x="467544" y="1093460"/>
          <a:ext cx="8496943" cy="1764686"/>
        </p:xfrm>
        <a:graphic>
          <a:graphicData uri="http://schemas.openxmlformats.org/drawingml/2006/table">
            <a:tbl>
              <a:tblPr/>
              <a:tblGrid>
                <a:gridCol w="3384376"/>
                <a:gridCol w="792088"/>
                <a:gridCol w="720080"/>
                <a:gridCol w="792088"/>
                <a:gridCol w="720080"/>
                <a:gridCol w="864096"/>
                <a:gridCol w="648072"/>
                <a:gridCol w="576063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ตัวชี้วัด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QOF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ศรีฯ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ราษฎร์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4B39"/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</a:t>
                      </a:r>
                      <a:r>
                        <a:rPr lang="th-TH" sz="16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ครอบคลุมการคัดกรองดัชนีมวลกายในวัยทำงาน อายุ 30-44 ปี (ไม่น้อยกว่าร้อยละ 50)</a:t>
                      </a:r>
                      <a:endParaRPr lang="th-TH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54.15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70.70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61.45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32.88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61.44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73.77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60.13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วัยทำงาน อายุ 30-44 ปี มีค่าดัชนีมวลกายปกติ (ไม่น้อยกว่าร้อยละ 47)</a:t>
                      </a:r>
                      <a:endParaRPr lang="th-TH" sz="16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46.86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55.49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46.26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57.36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46.49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47.98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48.42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5914" y="3429000"/>
            <a:ext cx="6686446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ตัวชี้วัด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QOF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จังหวัดชุมพรไม่ผ่าน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ตัวชีวัด คือ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1.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ความ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ครอบคลุมการคัดกรองพัฒนาการ ในเด็กปฐมวัย (42 เดือน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2.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เด็ก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วัยเรียน (ป.6) ได้รับการคัดกรองสุขภาพช่อง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ปาก</a:t>
            </a:r>
          </a:p>
        </p:txBody>
      </p:sp>
    </p:spTree>
    <p:extLst>
      <p:ext uri="{BB962C8B-B14F-4D97-AF65-F5344CB8AC3E}">
        <p14:creationId xmlns:p14="http://schemas.microsoft.com/office/powerpoint/2010/main" val="15616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720081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PPA&amp;QOF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98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8013" y="1600200"/>
            <a:ext cx="7080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  <a:t/>
            </a:r>
            <a:b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</a:br>
            <a:endParaRPr kumimoji="0" lang="th-TH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Kanit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7495"/>
              </p:ext>
            </p:extLst>
          </p:nvPr>
        </p:nvGraphicFramePr>
        <p:xfrm>
          <a:off x="467544" y="1045525"/>
          <a:ext cx="8496943" cy="4255683"/>
        </p:xfrm>
        <a:graphic>
          <a:graphicData uri="http://schemas.openxmlformats.org/drawingml/2006/table">
            <a:tbl>
              <a:tblPr/>
              <a:tblGrid>
                <a:gridCol w="3384376"/>
                <a:gridCol w="792088"/>
                <a:gridCol w="720080"/>
                <a:gridCol w="792088"/>
                <a:gridCol w="720080"/>
                <a:gridCol w="864096"/>
                <a:gridCol w="648072"/>
                <a:gridCol w="576063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ตัวชี้วัดค่า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K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ศรีฯ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ราษฎร์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ความครอบคลุมการคัดกรองพัฒนาการ ในเด็ก 9, 18, 30 และ 42 เดือน (ไม่น้อยกว่าร้อยละ 70)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63.38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86.89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74.10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58.11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68.15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86.73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65.89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</a:t>
                      </a:r>
                      <a:r>
                        <a:rPr lang="th-TH" sz="16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ตรวจพบสงสัยพัฒนาการล่าช้า ในเด็ก 9, 18, 30 และ 42 เดือน (ไม่น้อยกว่าร้อยละ 20)</a:t>
                      </a:r>
                      <a:endParaRPr lang="th-TH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17.11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45.00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32.75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21.50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25.78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33.93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38.85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ความครอบคลุมของเด็ก 0-5 ปี ได้รับการชั่งน้ำหนัก วัดส่วนสูง (ไม่น้อยกว่าร้อยละ 70)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63.16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97.56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93.48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84.06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93.95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91.99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92.35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 0-5 ปี สูงดีสมส่วน (ไม่น้อยกว่าร้อยละ 50)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32.47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57.82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54.70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45.70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57.66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48.27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49.22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ผู้สูงอายุได้รับการประเมินความสามารถในการทำกิจวัตรประจำวัน (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ADL) (</a:t>
                      </a:r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ไม่น้อยกว่าร้อยละ 80)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49.24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73.10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60.29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46.06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73.67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62.16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92145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ผู้สูงอายุได้รับการคัดกรอง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Geriatic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Syndrome </a:t>
                      </a:r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ทั้ง 4 ข้อ (ไม่น้อยกว่าร้อยละ 40)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23.69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56.66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28.91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22.07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57.83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54.37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46.42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720081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PPA&amp;QOF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98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8013" y="1600200"/>
            <a:ext cx="7080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  <a:t/>
            </a:r>
            <a:br>
              <a:rPr kumimoji="0" lang="th-TH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Kanit"/>
                <a:cs typeface="Angsana New" pitchFamily="18" charset="-34"/>
              </a:rPr>
            </a:br>
            <a:endParaRPr kumimoji="0" lang="th-TH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Kanit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88363"/>
              </p:ext>
            </p:extLst>
          </p:nvPr>
        </p:nvGraphicFramePr>
        <p:xfrm>
          <a:off x="467544" y="1093460"/>
          <a:ext cx="8496943" cy="2911976"/>
        </p:xfrm>
        <a:graphic>
          <a:graphicData uri="http://schemas.openxmlformats.org/drawingml/2006/table">
            <a:tbl>
              <a:tblPr/>
              <a:tblGrid>
                <a:gridCol w="3384376"/>
                <a:gridCol w="792088"/>
                <a:gridCol w="720080"/>
                <a:gridCol w="792088"/>
                <a:gridCol w="720080"/>
                <a:gridCol w="864096"/>
                <a:gridCol w="648072"/>
                <a:gridCol w="576063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ตัวชี้วัด</a:t>
                      </a:r>
                      <a:r>
                        <a:rPr lang="th-TH" sz="2000" b="1" baseline="0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PPA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นคร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ศรีฯ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กระบี่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พังงา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ภูเก็ต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</a:t>
                      </a:r>
                      <a:r>
                        <a:rPr lang="th-TH" sz="2000" b="1" dirty="0" smtClean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ราษฎร์</a:t>
                      </a:r>
                      <a:endParaRPr lang="th-TH" sz="2000" b="1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dirty="0">
                          <a:solidFill>
                            <a:srgbClr val="FFFF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</a:p>
                  </a:txBody>
                  <a:tcPr marL="66435" marR="66435" marT="66435" marB="66435" anchor="b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เด็กไทยช่วงวัย 9,18,30 และ 42 เดือนที่ตรวจพบสงสัยพัฒนาการล่าช้า ได้รับการส่งเสริม กระตุ้น แก้ไขและติดตามภายใน 30 วัน (ไม่น้อยกว่าร้อยละ 60)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37.19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53.24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33.55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42.94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45.68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53.23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30.61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หญิงตั้งครรภ์คนไทยทุกสิทธิ ได้รับ</a:t>
                      </a:r>
                      <a:r>
                        <a:rPr lang="th-TH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การอัลต</a:t>
                      </a:r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ร้า</a:t>
                      </a:r>
                      <a:r>
                        <a:rPr lang="th-TH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ซาวด์</a:t>
                      </a:r>
                      <a:r>
                        <a:rPr lang="th-TH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อย่างน้อย 1 ครั้ง (ไม่น้อยกว่าร้อยละ 60)</a:t>
                      </a:r>
                      <a:endParaRPr lang="th-TH" sz="1600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61.11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59.21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31.58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67.54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64.79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40.80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72.02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51227"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เด็กนักเรียนชั้นประถมศึกษาปีที่ 1 ได้รับการเคลือบหลุมร่องฟันสำหรับฟันกรามถาวรซี่ที่ 6 โดยวัสดุเคลือบหลุมร่องฟัน (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sealant) (</a:t>
                      </a:r>
                      <a:r>
                        <a:rPr lang="th-TH" sz="16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ไม่น้อยกว่าร้อยละ 15)</a:t>
                      </a:r>
                      <a:endParaRPr lang="th-TH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7.52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5.49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00A65A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25.44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3.95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5.26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8.96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h-TH" sz="1800" b="1" dirty="0">
                          <a:solidFill>
                            <a:srgbClr val="D24B39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10.31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4293096"/>
            <a:ext cx="7340471" cy="2246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ตัวชี้วัด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PPA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จังหวัดชุมพรไม่ผ่าน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ตัวชีวัด คือ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1.</a:t>
            </a:r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เด็กไทย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ช่วงวัย 9,18,30 และ 42 เดือนที่ตรวจพบสงสัยพัฒนาการล่าช้า </a:t>
            </a:r>
            <a:endParaRPr lang="th-TH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ได้รับ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การส่งเสริม กระตุ้น แก้ไขและติดตามภายใน 30 วัน </a:t>
            </a:r>
            <a:endParaRPr lang="th-TH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</a:t>
            </a:r>
            <a:r>
              <a:rPr lang="th-TH" b="1" u="none" strike="no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เด็กนักเรียนชั้นประถมศึกษาปีที่ 1 ได้รับการเคลือบหลุมร่องฟันสำหรับ</a:t>
            </a:r>
          </a:p>
          <a:p>
            <a:r>
              <a:rPr lang="th-TH" b="1" u="none" strike="no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ฟันกรามถาวรซี่ที่ 6 โดยวัสดุเคลือบหลุมร่องฟัน (</a:t>
            </a:r>
            <a:r>
              <a:rPr lang="en-US" b="1" u="none" strike="no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sealant) </a:t>
            </a:r>
            <a:endParaRPr lang="th-TH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44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754</Words>
  <Application>Microsoft Office PowerPoint</Application>
  <PresentationFormat>นำเสนอทางหน้าจอ (4:3)</PresentationFormat>
  <Paragraphs>214</Paragraphs>
  <Slides>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ชุดรูปแบบของ Office</vt:lpstr>
      <vt:lpstr>ทางการบริหารจัดการบริการสร้างเสริมสุขภาพและป้องกันโรค ที่เป็นปัญหาพื้นที่ระดับเขต/จังหวัด (PPA) ปีงบประมาณ 2562 </vt:lpstr>
      <vt:lpstr>การดำเนินงาน PPA&amp;QOF</vt:lpstr>
      <vt:lpstr>การดำเนินงาน PPA&amp;QOF</vt:lpstr>
      <vt:lpstr>การดำเนินงาน PPA&amp;QOF</vt:lpstr>
      <vt:lpstr>การดำเนินงาน PPA&amp;QOF</vt:lpstr>
      <vt:lpstr>การดำเนินงาน PPA&amp;QOF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การดำเนินงาน PPA&amp;QOF</dc:title>
  <dc:creator>User</dc:creator>
  <cp:lastModifiedBy>User</cp:lastModifiedBy>
  <cp:revision>11</cp:revision>
  <dcterms:created xsi:type="dcterms:W3CDTF">2019-03-18T15:16:13Z</dcterms:created>
  <dcterms:modified xsi:type="dcterms:W3CDTF">2019-03-18T16:12:32Z</dcterms:modified>
</cp:coreProperties>
</file>