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35"/>
  </p:notesMasterIdLst>
  <p:handoutMasterIdLst>
    <p:handoutMasterId r:id="rId36"/>
  </p:handoutMasterIdLst>
  <p:sldIdLst>
    <p:sldId id="370" r:id="rId2"/>
    <p:sldId id="573" r:id="rId3"/>
    <p:sldId id="574" r:id="rId4"/>
    <p:sldId id="610" r:id="rId5"/>
    <p:sldId id="611" r:id="rId6"/>
    <p:sldId id="617" r:id="rId7"/>
    <p:sldId id="618" r:id="rId8"/>
    <p:sldId id="619" r:id="rId9"/>
    <p:sldId id="620" r:id="rId10"/>
    <p:sldId id="612" r:id="rId11"/>
    <p:sldId id="606" r:id="rId12"/>
    <p:sldId id="580" r:id="rId13"/>
    <p:sldId id="578" r:id="rId14"/>
    <p:sldId id="575" r:id="rId15"/>
    <p:sldId id="576" r:id="rId16"/>
    <p:sldId id="581" r:id="rId17"/>
    <p:sldId id="582" r:id="rId18"/>
    <p:sldId id="583" r:id="rId19"/>
    <p:sldId id="388" r:id="rId20"/>
    <p:sldId id="585" r:id="rId21"/>
    <p:sldId id="584" r:id="rId22"/>
    <p:sldId id="586" r:id="rId23"/>
    <p:sldId id="587" r:id="rId24"/>
    <p:sldId id="592" r:id="rId25"/>
    <p:sldId id="621" r:id="rId26"/>
    <p:sldId id="622" r:id="rId27"/>
    <p:sldId id="594" r:id="rId28"/>
    <p:sldId id="624" r:id="rId29"/>
    <p:sldId id="595" r:id="rId30"/>
    <p:sldId id="596" r:id="rId31"/>
    <p:sldId id="625" r:id="rId32"/>
    <p:sldId id="626" r:id="rId33"/>
    <p:sldId id="627" r:id="rId34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FF00"/>
    <a:srgbClr val="99FFCC"/>
    <a:srgbClr val="33CCFF"/>
    <a:srgbClr val="006600"/>
    <a:srgbClr val="0033CC"/>
    <a:srgbClr val="66CCFF"/>
    <a:srgbClr val="FF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ลักษณะ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A488322-F2BA-4B5B-9748-0D474271808F}" styleName="ลักษณะ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ลักษณะ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ลักษณะ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660" autoAdjust="0"/>
  </p:normalViewPr>
  <p:slideViewPr>
    <p:cSldViewPr>
      <p:cViewPr varScale="1">
        <p:scale>
          <a:sx n="68" d="100"/>
          <a:sy n="68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CDC6-EAC8-4303-98F5-38D6F170C53A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26E9-A59C-4984-AB54-A0443B8945C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638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22211A0-8386-4B11-9B3E-E542A3DCE137}" type="datetimeFigureOut">
              <a:rPr lang="th-TH"/>
              <a:pPr>
                <a:defRPr/>
              </a:pPr>
              <a:t>20/03/62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2DE823E-B93A-4DEB-9F1E-8C966A8E49D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4673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723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698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554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579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094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368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2690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922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4067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124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22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03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29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77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59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73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745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E823E-B93A-4DEB-9F1E-8C966A8E49D3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335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สี่เหลี่ยมผืนผ้า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ตัวเชื่อมต่อตรง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ตัวเชื่อมต่อตรง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วงรี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วงรี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วงรี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0" y="3861296"/>
            <a:ext cx="914400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 sz="1800">
              <a:solidFill>
                <a:srgbClr val="FFFF00"/>
              </a:solidFill>
              <a:cs typeface="+mn-cs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4293096"/>
            <a:ext cx="9144000" cy="259189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 sz="1800">
              <a:cs typeface="+mn-cs"/>
            </a:endParaRPr>
          </a:p>
        </p:txBody>
      </p:sp>
      <p:grpSp>
        <p:nvGrpSpPr>
          <p:cNvPr id="4" name="Group 27"/>
          <p:cNvGrpSpPr>
            <a:grpSpLocks/>
          </p:cNvGrpSpPr>
          <p:nvPr userDrawn="1"/>
        </p:nvGrpSpPr>
        <p:grpSpPr bwMode="auto">
          <a:xfrm>
            <a:off x="381000" y="2852936"/>
            <a:ext cx="3505200" cy="2743200"/>
            <a:chOff x="990600" y="2286000"/>
            <a:chExt cx="3505200" cy="2743201"/>
          </a:xfrm>
        </p:grpSpPr>
        <p:sp>
          <p:nvSpPr>
            <p:cNvPr id="5" name="Oval 25"/>
            <p:cNvSpPr>
              <a:spLocks noChangeArrowheads="1"/>
            </p:cNvSpPr>
            <p:nvPr/>
          </p:nvSpPr>
          <p:spPr bwMode="ltGray">
            <a:xfrm>
              <a:off x="1828800" y="4038601"/>
              <a:ext cx="2667000" cy="9906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gray">
            <a:xfrm>
              <a:off x="1219200" y="2362200"/>
              <a:ext cx="2667000" cy="25908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172739" dir="3238358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sp>
          <p:nvSpPr>
            <p:cNvPr id="7" name="Oval 23"/>
            <p:cNvSpPr>
              <a:spLocks noChangeArrowheads="1"/>
            </p:cNvSpPr>
            <p:nvPr/>
          </p:nvSpPr>
          <p:spPr bwMode="gray">
            <a:xfrm>
              <a:off x="1806575" y="2954338"/>
              <a:ext cx="1655763" cy="16557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grpSp>
          <p:nvGrpSpPr>
            <p:cNvPr id="8" name="Group 26"/>
            <p:cNvGrpSpPr/>
            <p:nvPr userDrawn="1"/>
          </p:nvGrpSpPr>
          <p:grpSpPr>
            <a:xfrm>
              <a:off x="990600" y="2286000"/>
              <a:ext cx="2971800" cy="2743200"/>
              <a:chOff x="5105400" y="0"/>
              <a:chExt cx="3276600" cy="3048000"/>
            </a:xfrm>
            <a:solidFill>
              <a:schemeClr val="bg1"/>
            </a:solidFill>
          </p:grpSpPr>
          <p:pic>
            <p:nvPicPr>
              <p:cNvPr id="9" name="Picture 11" descr="3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10200" y="609600"/>
                <a:ext cx="885825" cy="18288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0" name="Picture 12" descr="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86600" y="508000"/>
                <a:ext cx="914401" cy="1387476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1" name="Picture 13" descr="5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5999" y="381000"/>
                <a:ext cx="1277816" cy="13716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2" name="Picture 14" descr="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19800" y="1600200"/>
                <a:ext cx="1066800" cy="1066799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3" name="Picture 15" descr="1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58000" y="15240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14" name="Donut 16"/>
              <p:cNvSpPr/>
              <p:nvPr/>
            </p:nvSpPr>
            <p:spPr>
              <a:xfrm>
                <a:off x="5105400" y="0"/>
                <a:ext cx="3276600" cy="3048000"/>
              </a:xfrm>
              <a:prstGeom prst="donut">
                <a:avLst>
                  <a:gd name="adj" fmla="val 12867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th-TH" sz="18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5" name="Picture 1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03712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4"/>
          <p:cNvSpPr>
            <a:spLocks noChangeArrowheads="1"/>
          </p:cNvSpPr>
          <p:nvPr userDrawn="1"/>
        </p:nvSpPr>
        <p:spPr bwMode="ltGray">
          <a:xfrm>
            <a:off x="3657600" y="5437372"/>
            <a:ext cx="228600" cy="177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th-TH" sz="1800">
              <a:solidFill>
                <a:schemeClr val="bg1"/>
              </a:solidFill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25400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2133600" cy="254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4F55C4C5-A610-4C08-8A4F-9CCCB69C0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44823"/>
            <a:ext cx="7272337" cy="2448967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A90ADCA-C147-4CFB-905C-C585AB67BC79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81328"/>
            <a:ext cx="334325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31800"/>
          </a:xfrm>
        </p:spPr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DB6966-4D6E-4413-A5E9-F203381C2C4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Cross 6"/>
          <p:cNvSpPr/>
          <p:nvPr userDrawn="1"/>
        </p:nvSpPr>
        <p:spPr>
          <a:xfrm>
            <a:off x="755650" y="1556792"/>
            <a:ext cx="287338" cy="287337"/>
          </a:xfrm>
          <a:prstGeom prst="plus">
            <a:avLst>
              <a:gd name="adj" fmla="val 310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116014" y="1772690"/>
            <a:ext cx="7199312" cy="714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Cross 8"/>
          <p:cNvSpPr/>
          <p:nvPr userDrawn="1"/>
        </p:nvSpPr>
        <p:spPr>
          <a:xfrm>
            <a:off x="8388350" y="4293791"/>
            <a:ext cx="287338" cy="287337"/>
          </a:xfrm>
          <a:prstGeom prst="plus">
            <a:avLst>
              <a:gd name="adj" fmla="val 31047"/>
            </a:avLst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1042988" y="4365922"/>
            <a:ext cx="7272337" cy="72332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0" y="3861296"/>
            <a:ext cx="914400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 sz="1800">
              <a:cs typeface="+mn-cs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4235757"/>
            <a:ext cx="9144000" cy="2649231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h-TH" sz="1800">
              <a:cs typeface="+mn-cs"/>
            </a:endParaRPr>
          </a:p>
        </p:txBody>
      </p:sp>
      <p:grpSp>
        <p:nvGrpSpPr>
          <p:cNvPr id="4" name="Group 27"/>
          <p:cNvGrpSpPr>
            <a:grpSpLocks/>
          </p:cNvGrpSpPr>
          <p:nvPr userDrawn="1"/>
        </p:nvGrpSpPr>
        <p:grpSpPr bwMode="auto">
          <a:xfrm>
            <a:off x="431080" y="3264768"/>
            <a:ext cx="1981200" cy="1676400"/>
            <a:chOff x="990600" y="2286000"/>
            <a:chExt cx="3505200" cy="2743201"/>
          </a:xfrm>
        </p:grpSpPr>
        <p:sp>
          <p:nvSpPr>
            <p:cNvPr id="5" name="Oval 25"/>
            <p:cNvSpPr>
              <a:spLocks noChangeArrowheads="1"/>
            </p:cNvSpPr>
            <p:nvPr/>
          </p:nvSpPr>
          <p:spPr bwMode="ltGray">
            <a:xfrm>
              <a:off x="1827579" y="4039467"/>
              <a:ext cx="2668221" cy="98973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gray">
            <a:xfrm>
              <a:off x="1218102" y="2361335"/>
              <a:ext cx="2668221" cy="259253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172739" dir="3238358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sp>
          <p:nvSpPr>
            <p:cNvPr id="7" name="Oval 23"/>
            <p:cNvSpPr>
              <a:spLocks noChangeArrowheads="1"/>
            </p:cNvSpPr>
            <p:nvPr/>
          </p:nvSpPr>
          <p:spPr bwMode="gray">
            <a:xfrm>
              <a:off x="1807919" y="2953617"/>
              <a:ext cx="1654296" cy="165735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 sz="1800">
                <a:cs typeface="+mn-cs"/>
              </a:endParaRPr>
            </a:p>
          </p:txBody>
        </p:sp>
        <p:grpSp>
          <p:nvGrpSpPr>
            <p:cNvPr id="8" name="Group 26"/>
            <p:cNvGrpSpPr/>
            <p:nvPr userDrawn="1"/>
          </p:nvGrpSpPr>
          <p:grpSpPr>
            <a:xfrm>
              <a:off x="990600" y="2286000"/>
              <a:ext cx="2971800" cy="2743200"/>
              <a:chOff x="5105400" y="0"/>
              <a:chExt cx="3276600" cy="3048000"/>
            </a:xfrm>
            <a:solidFill>
              <a:schemeClr val="bg1"/>
            </a:solidFill>
          </p:grpSpPr>
          <p:pic>
            <p:nvPicPr>
              <p:cNvPr id="9" name="Picture 11" descr="3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10200" y="609600"/>
                <a:ext cx="885825" cy="18288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0" name="Picture 12" descr="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86600" y="508000"/>
                <a:ext cx="914401" cy="1387476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1" name="Picture 13" descr="5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5999" y="381000"/>
                <a:ext cx="1277816" cy="13716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2" name="Picture 14" descr="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19800" y="1600200"/>
                <a:ext cx="1066800" cy="1066799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3" name="Picture 15" descr="1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58000" y="15240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14" name="Donut 16"/>
              <p:cNvSpPr/>
              <p:nvPr/>
            </p:nvSpPr>
            <p:spPr>
              <a:xfrm>
                <a:off x="5105400" y="0"/>
                <a:ext cx="3276600" cy="3048000"/>
              </a:xfrm>
              <a:prstGeom prst="donut">
                <a:avLst>
                  <a:gd name="adj" fmla="val 12867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th-TH" sz="18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5" name="Picture 1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3" y="3861685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25400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2133600" cy="254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E684D7D-B82B-48EB-A663-8D1F79789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ตัวเชื่อมต่อตรง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ตัวเชื่อมต่อตรง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สี่เหลี่ยมผืนผ้า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วงรี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วงรี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วงรี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ตัวเชื่อมต่อตรง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2" name="ตัวยึดข้อความ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ยึดข้อความ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วงรี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ตัวยึดเนื้อหา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21" name="ตัวยึดวันที่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ตัวยึดท้ายกระดา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วงรี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ตัวเชื่อมต่อตรง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ตัวยึดวันที่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ตัวยึดท้ายกระดา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AA1121-F4CD-4377-8D75-33DAE400CB30}" type="datetimeFigureOut">
              <a:rPr lang="th-TH" smtClean="0"/>
              <a:pPr/>
              <a:t>20/03/62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วงรี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1135D0-A113-4402-A5A1-FBD5C10A8E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783" r:id="rId12"/>
    <p:sldLayoutId id="2147483804" r:id="rId13"/>
    <p:sldLayoutId id="214748378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black">
          <a:xfrm>
            <a:off x="152400" y="857232"/>
            <a:ext cx="8991600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5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แนวทางการให้รหัส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5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โรคจากการประกอบอาชีพ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5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และสิ่งแวดล้อม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5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ตามหลัก </a:t>
            </a:r>
            <a:r>
              <a:rPr lang="en-US" sz="5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ICD-10</a:t>
            </a: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pPr algn="ctr"/>
            <a:r>
              <a:rPr lang="th-TH" sz="5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4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หลักการจัดรหัส </a:t>
            </a:r>
            <a:r>
              <a:rPr lang="en-US" sz="4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ICD-10</a:t>
            </a:r>
            <a:endParaRPr lang="th-TH" sz="5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23528" y="1052736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ลักษณะรหัสของ 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b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 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เป็นรหัสตัวอักษรผสมตัวเลข รหัสแต่ละตัวจะขึ้นต้นด้วยตัวอักขระภาษาอังกฤษพิมพ์ใหญ่เพื่อบอกหมวดหมู่โรค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A-Z )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หลักที่ 2-4 คือตัวเลขที่บ่งบอกว่าเป็นโรคใด (00-99) </a:t>
            </a: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จึงเป็นรหัสที่มีความยาว 3,4 หรือ5 อักขระ(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Character)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b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T60 Toxic effect of pesticides</a:t>
            </a:r>
            <a:b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T60.0 Organophosphate and </a:t>
            </a:r>
            <a:r>
              <a:rPr lang="en-US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carbamate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insecticides</a:t>
            </a:r>
          </a:p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S80.80 Abrasion of lower leg</a:t>
            </a:r>
            <a:b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1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078530731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13253" y="0"/>
            <a:ext cx="9144000" cy="830997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การเรียงลำดับรหัสโรค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79512" y="1327354"/>
            <a:ext cx="88569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ผู้ให้รหัสมีหน้าที่ต้องเรียงลำดับรหัสโรคไปตามชนิดของโรคต่างๆ ดังนี้</a:t>
            </a:r>
          </a:p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รหัสหลัก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Principle Diagnosis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condition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condition code)</a:t>
            </a:r>
          </a:p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รหัสการวินิจฉัยร่วม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Co-morbidity code)</a:t>
            </a:r>
          </a:p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รหัสโรคแทรกซ้อน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Complication code)</a:t>
            </a:r>
          </a:p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รหัสการวินิจฉัยอื่นๆ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Other diagnosis code)</a:t>
            </a:r>
          </a:p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รหัสสาเหตุของการบาดเจ็บ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(External cause of injury)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2977712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-18257" y="-10972"/>
            <a:ext cx="9252520" cy="769441"/>
          </a:xfrm>
          <a:prstGeom prst="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ขั้นตอนวิธีการให้รหัส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3528" y="980728"/>
            <a:ext cx="856895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ตรวจสอบโรคที่ปรากฏในเวชระเบียนให้สอดคล้องกับข้อมูลเวชระเบียน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เปลี่ยนคำย่อทุกคำให้เป็นคำเต็ม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เลือกคำหลักของโรคทั้งหมด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ใช้คำหลักเปิดรหัส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จากดรรชนี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ตรวจสอบรายละเอียดจากหนังสือ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TM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เล่มที่1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กำหนดรหัสโรคหลัก โรคร่วม โรคแทรก และโรคอื่นๆ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743451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3253" y="1352"/>
            <a:ext cx="9130747" cy="707886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การตรวจสอบโรคที่ปรากฏในเวชระเบียน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3568" y="1772816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อ่านข้อมูลในเวชระเบียน แล้วพิจารณาข้อมูลว่าสอดคล้องกับคำวินิจฉัยหรือไม่ โดยอาจมี ผล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  X-ray 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0769849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0" y="1352"/>
            <a:ext cx="9144000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เปลี่ยนคำย่อทุกคำให้เป็นคำเต็ม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3253" y="1700807"/>
            <a:ext cx="8807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โดยปกติการวินิจฉัยโรคจะไม่ให้เขียนคำย่อ  เช่น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DM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เปลี่ยนเป็น 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Diabetes Mellitus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	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เปลี่ยนเป็น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Hypertension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CVA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เปลี่ยนเป็น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Cerebral vascular accident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145832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0" y="1352"/>
            <a:ext cx="9144000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การเลือกคำหลักของโรค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323528" y="1124744"/>
            <a:ext cx="88204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การเลือกคำหลักของโรค คือ  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การเลือกคำที่สำคัญที่สุดเพื่อนำ มาใช้ในการเปิดหา รหัสโรคทางการแพทย์ โดยทั่วไปชื่อโรคทางการแพทย์มักใช้คำประกอบกันหลายๆ คำ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Diabetes  Mellitus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 2 คำ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	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Congestive Heart Failure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ใช้คำ 3 คำ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Chronic Obstructive Pulmonary Disease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 4 คำ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แต่คำหลักในแต่ละโรค มักมีเพียงคำเดียว ซึ่งเป็นคำที่บอกว่าเป็นโรคอะไร</a:t>
            </a:r>
          </a:p>
        </p:txBody>
      </p:sp>
    </p:spTree>
    <p:extLst>
      <p:ext uri="{BB962C8B-B14F-4D97-AF65-F5344CB8AC3E}">
        <p14:creationId xmlns:p14="http://schemas.microsoft.com/office/powerpoint/2010/main" val="2567088141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การใช้คำหลักในการหาดรรชนี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23528" y="1700808"/>
            <a:ext cx="8424936" cy="2831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เลือกคำหลักได้แล้ว นำคำหลักมาเปิดเล่มดรรชนีเพื่อค้นหารหัส ในหนังสือ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TM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เล่มที่ 3</a:t>
            </a:r>
          </a:p>
          <a:p>
            <a:pPr marL="742950" indent="-742950">
              <a:buAutoNum type="arabicParenR" startAt="2"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ตรวจสอบรายละเอียดจากหนังสือ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TM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เล่มที่ 1   แล้วเลือกรหัสที่เหมาะสม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6203490"/>
      </p:ext>
    </p:ext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การตรวจสอบรายละเอียดจากหนังสือ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43508" y="1412776"/>
            <a:ext cx="8856984" cy="286232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+mj-cs"/>
              </a:rPr>
              <a:t>	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ขั้นตอนที่กล่าวมาข้างต้น คือ การตรวจสอบคำอธิบายรหัส คำอธิบายกลุ่มรหัส คำอธิบายต้นหมวด และต้นบท เพื่อให้แน่ใจว่ารหัสโรคที่ได้จากการเปิดดรรชนี เป็นรหัสที่เหมาะสมตรงกับโรคที่พบที่ผู้ป่วยเป็นจริง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044977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การกำหนดรหัสโรคหลัก โรคร่วม โรคแทรก และโรคอื่นๆ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53" y="1628800"/>
            <a:ext cx="8951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ขั้นตอนสุดท้าย ของการให้รหัส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เป็นขั้นตอนการเลือก รหัสโรคหลัก  โรคร่วม โรคแทรก และโรคอื่นๆ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4101170580"/>
      </p:ext>
    </p:extLst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-18257" y="-10972"/>
            <a:ext cx="9252520" cy="769441"/>
          </a:xfrm>
          <a:prstGeom prst="rect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หนังสือดรรชนี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endParaRPr lang="th-TH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9512" y="119675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หนังสือดรรชนีของของ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 3 ส่วน ดังนี้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 1     ดรรชนีค้นหาโรคทั่วไป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 2     ดรรชนีค้นหารหัสสาเหตุ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ภายนอกของการบาดเจ็บ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 3    ตารางยาและสารเคมี</a:t>
            </a:r>
          </a:p>
          <a:p>
            <a:endParaRPr lang="th-TH" dirty="0">
              <a:cs typeface="+mj-cs"/>
            </a:endParaRPr>
          </a:p>
          <a:p>
            <a:endParaRPr lang="th-TH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black">
          <a:xfrm>
            <a:off x="80994" y="106017"/>
            <a:ext cx="8991600" cy="555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กลุ่มเป้าหมาย</a:t>
            </a:r>
            <a:endParaRPr lang="th-TH" sz="1000" b="1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0">
              <a:spcBef>
                <a:spcPts val="0"/>
              </a:spcBef>
              <a:defRPr/>
            </a:pPr>
            <a:r>
              <a:rPr lang="th-TH" sz="3600" b="1" kern="0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บุคลากรสาธารณสุขประจำหน่วยบริการ</a:t>
            </a:r>
          </a:p>
          <a:p>
            <a:pPr lvl="0">
              <a:spcBef>
                <a:spcPts val="0"/>
              </a:spcBef>
              <a:defRPr/>
            </a:pPr>
            <a:endParaRPr lang="th-TH" sz="3600" b="1" i="0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0">
              <a:spcBef>
                <a:spcPts val="0"/>
              </a:spcBef>
              <a:defRPr/>
            </a:pPr>
            <a:r>
              <a:rPr lang="th-TH" sz="4400" b="1" i="0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วัตถุประสงค์</a:t>
            </a:r>
          </a:p>
          <a:p>
            <a:pPr lvl="0">
              <a:spcBef>
                <a:spcPts val="0"/>
              </a:spcBef>
              <a:defRPr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สามารถลงรหัส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ctr">
              <a:spcBef>
                <a:spcPts val="0"/>
              </a:spcBef>
              <a:defRPr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โรคจากการประกอบอาชีพและสิ่งแวดล้อม</a:t>
            </a:r>
          </a:p>
          <a:p>
            <a:pPr lvl="0" algn="ctr">
              <a:spcBef>
                <a:spcPts val="0"/>
              </a:spcBef>
              <a:defRPr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ได้อย่างสะดวกและถูกต้อง</a:t>
            </a:r>
            <a:b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800" b="1" i="0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lvl="0">
              <a:spcBef>
                <a:spcPts val="0"/>
              </a:spcBef>
              <a:defRPr/>
            </a:pPr>
            <a:endParaRPr lang="th-TH" sz="5400" b="1" i="0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741653"/>
      </p:ext>
    </p:extLst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 1  ดรรชนีค้นหาโรคทั่วไป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4" y="1277869"/>
            <a:ext cx="7864688" cy="43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06751"/>
      </p:ext>
    </p:extLst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0"/>
            <a:ext cx="9109914" cy="584775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2 การค้นหาสาเหตุภายนอกของการบาดเจ็บ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34086" y="1052891"/>
            <a:ext cx="90024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คำหลัก เป็นคำอธิบายถึงกลไกลการบาดเจ็บของผู้ป่วย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Accident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อุบัติเหตุ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Assault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ถูกทำร้ายหรือถูกฆ่า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Burn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ไฟไหม้น้ำร้อนลวก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Contact 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ถูกบาด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กระทบ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Strike, struck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ถูกกระแทก ถูกชน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Suicide 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ฆ่าตัวตาย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7438832"/>
      </p:ext>
    </p:extLst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0"/>
            <a:ext cx="9109914" cy="523220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2 การค้นหาสาเหตุภายนอกของการบาดเจ็บ(ต่อ)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" y="1172639"/>
            <a:ext cx="8424936" cy="3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9568"/>
      </p:ext>
    </p:extLst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3 ตารางยาและสารเคมี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12405" y="1052736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ตารางยาและสารเคมี เป็นส่วนสุดท้ายในหนังสือดรรชนี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เป็นเครื่องมือที่ใช้สำหรับลงรหัสกรณีผู้ป่วยได้รับพิษ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(Poisoning)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จากยาหรือสารเคมีและกรณีที่ได้รับผลข้างเคียงจากการใช้ยารักษาโรค โดยสามารถเลือกได้จากตารางยาและสารเคมีในกรณีได้รับพิษจากอุบัติเหตุ ตั้งใจทำร้ายตัวเอง ไม่ทราบกลไก หรือผลข้างเคียงจากการใช้ยา</a:t>
            </a:r>
          </a:p>
        </p:txBody>
      </p:sp>
    </p:spTree>
    <p:extLst>
      <p:ext uri="{BB962C8B-B14F-4D97-AF65-F5344CB8AC3E}">
        <p14:creationId xmlns:p14="http://schemas.microsoft.com/office/powerpoint/2010/main" val="2536653004"/>
      </p:ext>
    </p:extLst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584775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การให้รหัสโรคจากการประกอบอาชีพและสิ่งแวดล้อม</a:t>
            </a:r>
            <a:endParaRPr lang="th-TH" sz="32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4086" y="1052891"/>
            <a:ext cx="90024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คำหลัก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เป็นคำอธิบายถึงกลไกลการบาดเจ็บของผู้ป่วย เช่น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Accident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อุบัติเหตุ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Assault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ถูกทำร้ายหรือถูกฆ่า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Burn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ไฟไหม้น้ำร้อนลวก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Contact  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ถูกบาด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กระทบ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Strike, struck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  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ถูกกระแทก ถูกชน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Suicide  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ใช้เป็นคำหลักในการค้นหารหัสที่เกิดจาก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ฆ่าตัวตาย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2175021"/>
      </p:ext>
    </p:extLst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การให้รหัสโรคจากการประกอบอาชีพและสิ่งแวดล้อม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3253" y="873773"/>
            <a:ext cx="9130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โรคและภัยสุขภาพนั้นเกิดจากการทำงาน ควรมีการลงรหัสเสริม ซึ่งจะอยู่ในบทที่ 20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สาเหตุภายนอกของการป่วยและการตาย(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causes of Morbidity and Mortality (V01-Y98)</a:t>
            </a: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กรณีมีการบาดเจ็บสามารถให้รหัส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ICD-10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ตำแหน่งที่ 4 บอกสถานที่เกิดเหตุ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Place of occurrence)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 ที่ 5 บอก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Activity code)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ในขณะที่เกิดเหตุการณ์/อุบัติเหตุได้</a:t>
            </a:r>
            <a:b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7948286"/>
      </p:ext>
    </p:extLst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238869"/>
            <a:ext cx="1584176" cy="1584176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4221088"/>
            <a:ext cx="762066" cy="1542422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14815" y="0"/>
            <a:ext cx="9109914" cy="64633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ตารางรหัสสถานที่เกิดเหตุและกิจกรรม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506"/>
              </p:ext>
            </p:extLst>
          </p:nvPr>
        </p:nvGraphicFramePr>
        <p:xfrm>
          <a:off x="34086" y="713227"/>
          <a:ext cx="9109914" cy="613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5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51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ตำแหน่งที่</a:t>
                      </a:r>
                      <a:r>
                        <a:rPr lang="th-TH" sz="2000" baseline="0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4 รหัสสถานที่เกิดเหตุ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Place of occurrence)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ตำแหน่ง ที่ 5 กิจกรรม (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Activity code)</a:t>
                      </a:r>
                      <a:endParaRPr lang="th-TH" sz="20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b="1" dirty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ในขณะที่เกิดเหตุการณ์/อุบัติเหตุได้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บ้าน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ขณะทำกิจกรรมกีฬา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สถานที่พักอาศัยรวมสถานสงเคราะห์ หอพัก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ขณะทำกิจกรรมยามว่าง งานอดิเรก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โรงเรียน สถาบันอื่น</a:t>
                      </a:r>
                      <a:r>
                        <a:rPr lang="th-TH" sz="18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พื้นที่สาธารณะ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ขณะทำงานเพื่อหารายได้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สนามกีฬา และพื้นที่เล่นกีฬา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ขณะทำงานประเภทอื่น (หน้าที่ในบ้าน)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ถนนและทางหลวง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ขณะพักผ่อน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พื้นที่การค้าและบริการ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พื้นที่อุสาหกรรมและก่อสร้าง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ไร่นา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สถานที่อื่นที่(ชายหาด ภูเขา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ขณะทำกิจกรรมอื่นที่ระบุรายละเอียด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515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ไม่ทราบสถานที่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ไม่ทราบกิจกรรม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68626"/>
      </p:ext>
    </p:extLst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954107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แนวทางการบันทึกการวินิจฉัยโรค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จากการประกอบอาชีพ</a:t>
            </a:r>
          </a:p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และสิ่งแวดล้อม</a:t>
            </a:r>
            <a:endParaRPr lang="th-TH" sz="44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6000" y="1196752"/>
            <a:ext cx="91099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h-TH" sz="3200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1.ให้รหัสโรคหลัก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Principle Diagnosis)</a:t>
            </a:r>
          </a:p>
          <a:p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ให้รหัสสาเหตุภายนอก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cause)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3.กรณีมีการให้รหัส ในบทที่ 19 การบาดเจ็บ การเป็นพิษ และ ผลติดตามจากเหตุภายนอก;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S00 –T98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ต้องให้รหัสสาเหตุภายนอก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cause)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รหัสกลุ่ม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W X Y        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เป็นรหัสเสริมเสมอ </a:t>
            </a:r>
            <a:b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3200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252906"/>
      </p:ext>
    </p:extLst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214290"/>
            <a:ext cx="9109914" cy="461665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การบันทึกการวินิจฉัยโรค</a:t>
            </a:r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จากการประกอบอาชีพและสิ่งแวดล้อม</a:t>
            </a:r>
            <a:endParaRPr lang="th-TH" sz="24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086" y="754324"/>
            <a:ext cx="91099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การให้รหัสสาเหตุภายนอก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cause)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</a:t>
            </a:r>
            <a:r>
              <a:rPr lang="th-TH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วินิจฉัยว่ามีสาเหตุมาจาก งาน หรือ สิ่งแวดล้อม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b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AutoNum type="thaiAlphaPeriod"/>
            </a:pPr>
            <a:r>
              <a:rPr lang="th-TH" sz="2400" b="1" u="sng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 </a:t>
            </a:r>
            <a:r>
              <a:rPr lang="en-US" sz="2400" b="1" u="sng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Y96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Work-related condition 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เป็นรหัสสาเหตุภายนอก (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)เมื่อพบว่าโรคหรือปัญหาสุขภาพของผู้ป่วยที่</a:t>
            </a:r>
            <a:r>
              <a:rPr lang="th-TH" sz="2400" b="1" u="sng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มีสาเหตุเกี่ยวเนื่องจากการทำงานหรือโรคจากการทำงาน</a:t>
            </a:r>
            <a:b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AutoNum type="thaiAlphaPeriod"/>
            </a:pPr>
            <a:r>
              <a:rPr lang="th-TH" sz="2400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 </a:t>
            </a:r>
            <a:r>
              <a:rPr lang="en-US" sz="2400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Y97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Environmental-pollution-related condition</a:t>
            </a:r>
          </a:p>
          <a:p>
            <a:pPr marL="457200" indent="-457200" algn="ctr">
              <a:buAutoNum type="thaiAlphaPeriod"/>
            </a:pP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AutoNum type="thaiAlphaPeriod"/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เป็นรหัสสาเหตุภายนอก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Externalcause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เมื่อพบว่าโรคหรือปัญหาสุขภาพของผู้ป่วยเกิด                              จากมลพิษใน</a:t>
            </a:r>
            <a:r>
              <a:rPr lang="th-TH" sz="2400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สิ่งแวดล้อม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7487794"/>
      </p:ext>
    </p:extLst>
  </p:cSld>
  <p:clrMapOvr>
    <a:masterClrMapping/>
  </p:clrMapOvr>
  <p:transition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22514" y="960426"/>
            <a:ext cx="910991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กรณีให้รหัสในบทที่ 19 การบาดเจ็บ การเป็นพิษ และ ผลติดตามจากเหตุภายนอก;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S00 –T98 </a:t>
            </a: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ต้องให้รหัสสาเหตุภายนอก (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External cause) </a:t>
            </a: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รหัสกลุ่ม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 W X Y </a:t>
            </a: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เป็นรหัสเสริมเสมอ ลงรหัสต้องมี 5 หลัก</a:t>
            </a:r>
          </a:p>
          <a:p>
            <a:pPr algn="ctr"/>
            <a:endParaRPr lang="th-TH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รหัสหลักที่ 4 ระบุสถานที่เกิด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Place of occurrence) </a:t>
            </a:r>
            <a:endParaRPr lang="th-TH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รหัสหลักที่ 5 ระบุกิจกรรม (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Activity code)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ในขณะที่เกิดเหตุการณ์/อุบัติเหตุ</a:t>
            </a: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/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(ถ้าเหตุอาชีพให้ระบุกิจรรม เป็น .2 ทำงานในหน้าที่หารายได้)</a:t>
            </a:r>
            <a:br>
              <a:rPr lang="th-TH" sz="36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0" y="285728"/>
            <a:ext cx="9109914" cy="461665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การบันทึกการวินิจฉัยโรค</a:t>
            </a:r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จากการประกอบอาชีพและสิ่งแวดล้อม</a:t>
            </a:r>
            <a:endParaRPr lang="th-TH" sz="24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28504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black">
          <a:xfrm>
            <a:off x="152400" y="1302712"/>
            <a:ext cx="8991600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5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การให้รหัสโรค   </a:t>
            </a:r>
          </a:p>
          <a:p>
            <a:pPr lvl="0">
              <a:spcBef>
                <a:spcPts val="0"/>
              </a:spcBef>
              <a:defRPr/>
            </a:pPr>
            <a:r>
              <a:rPr lang="th-TH" sz="4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	    แนวทางการใช้</a:t>
            </a:r>
            <a:r>
              <a:rPr lang="en-US" sz="4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Guideline 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5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4800" b="1" kern="0" dirty="0">
                <a:solidFill>
                  <a:schemeClr val="bg1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ประเด็นหลัก</a:t>
            </a:r>
            <a:endParaRPr lang="th-TH" sz="4800" b="1" kern="0" dirty="0">
              <a:solidFill>
                <a:schemeClr val="bg1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8468946"/>
      </p:ext>
    </p:extLst>
  </p:cSld>
  <p:clrMapOvr>
    <a:masterClrMapping/>
  </p:clrMapOvr>
  <p:transition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ที่ 1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86" y="1274523"/>
            <a:ext cx="9109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ชายอายุ 35 ปี ทำงานในโรงงานทำผ้า</a:t>
            </a:r>
            <a:r>
              <a:rPr lang="th-TH" sz="24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เบรค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มาเป็นเวลา 5 ปี มาด้วยอาการเหนื่อยหอบ ภาพรังสีทรวงอก พบ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Pleural </a:t>
            </a:r>
            <a:r>
              <a:rPr lang="en-US" sz="24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thickening,pleural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plaque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และมี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pulmonary infiltration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groundglass</a:t>
            </a:r>
            <a:b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แพทย์วินิจฉัย </a:t>
            </a: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การวินิจฉัยหลัก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Asbestosis </a:t>
            </a:r>
          </a:p>
          <a:p>
            <a:r>
              <a:rPr lang="en-US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Coder </a:t>
            </a: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</a:t>
            </a:r>
            <a:r>
              <a:rPr lang="en-US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J61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Pneumoconiosis due </a:t>
            </a:r>
            <a:r>
              <a:rPr lang="en-US" sz="2400" b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toasbestos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other mineral fiber</a:t>
            </a:r>
            <a:b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การวินิจฉัยอื่นๆ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-</a:t>
            </a:r>
            <a:b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สาเหตุภายนอก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Occupational disease</a:t>
            </a:r>
          </a:p>
          <a:p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Y96 work – related condition</a:t>
            </a:r>
            <a:b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1926674791"/>
      </p:ext>
    </p:extLst>
  </p:cSld>
  <p:clrMapOvr>
    <a:masterClrMapping/>
  </p:clrMapOvr>
  <p:transition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ที่ 2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86" y="1274523"/>
            <a:ext cx="910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ชาย อายุ 30 ปี มีผื่นตามมือและแขน หลังจากรับจ้างฉีดพ่นสารกำจัดแมลงในสวนมะนาว</a:t>
            </a:r>
            <a:b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แพทย์วินิจฉัย 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การวินิจฉัยหลัก 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Irritant contact dermatitis </a:t>
            </a:r>
          </a:p>
          <a:p>
            <a:r>
              <a:rPr lang="en-US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Coder </a:t>
            </a:r>
            <a:r>
              <a:rPr lang="th-TH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</a:t>
            </a:r>
            <a:r>
              <a:rPr lang="en-US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L24.5  Irritant contact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dermatitisdue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to other chemical products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การวินิจฉัยอื่นๆ 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-</a:t>
            </a:r>
            <a:b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สาเหตุภายนอก </a:t>
            </a:r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Occupational disease</a:t>
            </a:r>
          </a:p>
          <a:p>
            <a: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Y96 work – related condition</a:t>
            </a:r>
            <a:br>
              <a:rPr lang="en-US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359913375"/>
      </p:ext>
    </p:extLst>
  </p:cSld>
  <p:clrMapOvr>
    <a:masterClrMapping/>
  </p:clrMapOvr>
  <p:transition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ที่ 3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928671"/>
            <a:ext cx="910991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ชายอายุ 35 ปี ทำงานในโรงงานอุตสาหกรรม โดนเครื่องมือตัดนิ้วหัวแม่มือ</a:t>
            </a:r>
          </a:p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ขวาขาดขณะทำงาน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แพทย์วินิจฉัย </a:t>
            </a:r>
            <a:r>
              <a:rPr lang="th-TH" sz="20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การวินิจฉัยหลัก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Traumatic amputation</a:t>
            </a:r>
            <a:b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Coder </a:t>
            </a:r>
            <a:r>
              <a:rPr lang="th-TH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</a:t>
            </a:r>
            <a:r>
              <a:rPr lang="en-US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S68.0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Traumatic amputation of thumb (complete)</a:t>
            </a:r>
          </a:p>
          <a:p>
            <a:r>
              <a:rPr lang="th-TH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การวินิจฉัยอื่นๆ </a:t>
            </a:r>
            <a:r>
              <a:rPr lang="th-TH" sz="20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-</a:t>
            </a:r>
            <a:br>
              <a:rPr lang="th-TH" sz="20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สาเหตุภายนอก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โดนเครื่องมือตัดนิ้วหัวแม่มือขวาขาดขณะทำงานในโรงงาน อุตสาหกรรม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W31.62 Contact with other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andunspecified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machinery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inindustrial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constructed area while working for income</a:t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W31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สัมผัสกับเครื่องจักรกลอื่นและที่ไม่ระบุรายละเอียด</a:t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รหัสตำแหน่งที่ 4 สถานที่ 6 โรงงานอุตสาหกรรม</a:t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รหัสตำแหน่งที่ 5 กิจกรรม 2 ระหว่างทำงานเพื่อหารายได้</a:t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3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505824868"/>
      </p:ext>
    </p:extLst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086" y="5341"/>
            <a:ext cx="9109914" cy="769441"/>
          </a:xfrm>
          <a:prstGeom prst="rect">
            <a:avLst/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ที่ 4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928671"/>
            <a:ext cx="91099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ชาย อายุ 30 ปี รับจ้างฉีดพ่นสารเคมีกำจัดหนูในนาข้าวโดนสารเคมีกำจัดหนู    หกใส่ขณะผสม</a:t>
            </a:r>
          </a:p>
          <a:p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แพทย์วินิจฉัย </a:t>
            </a: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การวินิจฉัยหลัก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Rodenticides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poisining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Coder </a:t>
            </a: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ให้รหัส</a:t>
            </a:r>
            <a:r>
              <a:rPr lang="en-US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T60.4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พิษจากสารฆ่าหนู</a:t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การวินิจฉัยอื่นๆ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-</a:t>
            </a:r>
            <a:b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FF33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สาเหตุภายนอก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อุบัติเหตุจากยาฆ่าศัตรูพืชและสัตว์ขณะทำงานฉีดพ่นสารฆ่าหนูในนา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X48.72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การเป็นพิษโดยอุบัติเหตุจากยาฆ่าศัตรูพืชและสัตว์ ขณะทำงานฉีดพ่นสารฆ่าหนูในนาข้าว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X48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การเป็นพิษโดยอุบัติเหตุจากยาฆ่าศัตรูพืชและสัตว์</a:t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รหัสตำแหน่งที่ 4 สถานที่ 7 นา พื้นที่การเกษตร</a:t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รหัสตำแหน่งที่ 5 กิจกรรม 2 ระหว่างทำงานเพื่อหารายได้</a:t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2846934247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-32" y="5626918"/>
            <a:ext cx="9144000" cy="1231106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http//www.thcc.or.th</a:t>
            </a:r>
            <a:endParaRPr lang="th-TH" sz="5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5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5400" b="1" kern="0" dirty="0">
                <a:solidFill>
                  <a:schemeClr val="bg1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ประเด็นหลัก</a:t>
            </a:r>
            <a:endParaRPr lang="th-TH" sz="5400" b="1" kern="0" dirty="0">
              <a:solidFill>
                <a:schemeClr val="bg1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pic>
        <p:nvPicPr>
          <p:cNvPr id="8" name="รูปภาพ 7" descr="icd 10 เล่ม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214422"/>
            <a:ext cx="2068905" cy="2857520"/>
          </a:xfrm>
          <a:prstGeom prst="rect">
            <a:avLst/>
          </a:prstGeom>
        </p:spPr>
      </p:pic>
      <p:pic>
        <p:nvPicPr>
          <p:cNvPr id="9" name="รูปภาพ 8" descr="icd 10 เล่ม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3148" y="1481307"/>
            <a:ext cx="2286016" cy="2881727"/>
          </a:xfrm>
          <a:prstGeom prst="rect">
            <a:avLst/>
          </a:prstGeom>
        </p:spPr>
      </p:pic>
      <p:pic>
        <p:nvPicPr>
          <p:cNvPr id="10" name="รูปภาพ 9" descr="icd 10 เล่ม 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48" y="1928802"/>
            <a:ext cx="2071702" cy="2928958"/>
          </a:xfrm>
          <a:prstGeom prst="rect">
            <a:avLst/>
          </a:prstGeom>
        </p:spPr>
      </p:pic>
      <p:pic>
        <p:nvPicPr>
          <p:cNvPr id="11" name="รูปภาพ 10" descr="icd 10 เล่ม 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4116" y="2185454"/>
            <a:ext cx="1928826" cy="2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291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33CC"/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5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endParaRPr lang="th-TH" sz="5400" b="1" kern="0" dirty="0">
              <a:solidFill>
                <a:schemeClr val="bg1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26506" y="1017925"/>
            <a:ext cx="913074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r>
              <a:rPr lang="en-US" sz="40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5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5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International Classification of Diseases </a:t>
            </a:r>
          </a:p>
          <a:p>
            <a:r>
              <a:rPr lang="en-US" sz="25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Related Health Problem 10th Revision </a:t>
            </a:r>
            <a:r>
              <a:rPr lang="th-TH" sz="25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en-US" sz="25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บัญชีจำแนกโรคระหว่างประเทศฉบับแก้ไขครั้งที่ 10 </a:t>
            </a:r>
          </a:p>
          <a:p>
            <a:r>
              <a:rPr lang="th-TH" sz="3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3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มีองค์ประกอบสำคัญ 2 ส่วน ดังนี้</a:t>
            </a:r>
            <a:br>
              <a:rPr lang="th-TH" sz="3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1.ระบบการจัดหมวดหมู่ของโรคและ</a:t>
            </a: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ปัญหาสุขภาพต่างๆที่พบในมนุษย์</a:t>
            </a:r>
          </a:p>
          <a:p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2.ระบบรหัสโรคและรหัสปัญหาสุขภาพ</a:t>
            </a:r>
            <a:b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3253" y="64034"/>
            <a:ext cx="913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 </a:t>
            </a:r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ICD-10</a:t>
            </a:r>
            <a:endParaRPr lang="th-TH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84184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การให้รหัสโรคตาม</a:t>
            </a:r>
            <a:r>
              <a:rPr lang="en-US" sz="3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ICD-10-TM for PCU</a:t>
            </a:r>
            <a:endParaRPr lang="th-TH" sz="36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142976" y="1071546"/>
            <a:ext cx="7572428" cy="707886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หลักการจัดรหัส </a:t>
            </a:r>
            <a:r>
              <a:rPr lang="en-US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ICD-10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-35719" y="1779432"/>
            <a:ext cx="9144000" cy="4293483"/>
          </a:xfrm>
          <a:prstGeom prst="rect">
            <a:avLst/>
          </a:prstGeom>
          <a:solidFill>
            <a:srgbClr val="99FF66">
              <a:alpha val="24000"/>
            </a:srgbClr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ts val="0"/>
              </a:spcBef>
              <a:defRPr/>
            </a:pP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โรคและปัญหาสุขภาพในชุมชน</a:t>
            </a:r>
          </a:p>
          <a:p>
            <a:pPr marL="742950" lvl="0" indent="-742950" algn="ctr">
              <a:spcBef>
                <a:spcPts val="0"/>
              </a:spcBef>
              <a:defRPr/>
            </a:pPr>
            <a:endParaRPr lang="th-TH" b="1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endParaRPr lang="th-TH" sz="500" b="1" kern="0" dirty="0">
              <a:solidFill>
                <a:srgbClr val="0033CC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	</a:t>
            </a:r>
            <a:r>
              <a:rPr lang="th-TH" sz="32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จัดขั้นที่ 1 ตามลักษณะผู้ป่วย</a:t>
            </a:r>
            <a:endParaRPr lang="th-TH" sz="4400" b="1" kern="0" dirty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endParaRPr lang="th-TH" sz="4400" b="1" kern="0" dirty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endParaRPr lang="th-TH" sz="4400" b="1" kern="0" dirty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endParaRPr lang="th-TH" sz="4400" b="1" kern="0" dirty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  <a:p>
            <a:pPr marL="742950" lvl="0" indent="-742950" algn="ctr">
              <a:spcBef>
                <a:spcPts val="0"/>
              </a:spcBef>
              <a:defRPr/>
            </a:pPr>
            <a:endParaRPr lang="th-TH" sz="4400" b="1" kern="0" dirty="0">
              <a:solidFill>
                <a:srgbClr val="C00000"/>
              </a:solidFill>
              <a:latin typeface="TH SarabunPSK" pitchFamily="34" charset="-34"/>
              <a:ea typeface="Tahoma" pitchFamily="34" charset="0"/>
              <a:cs typeface="TH SarabunPSK" pitchFamily="34" charset="-34"/>
              <a:sym typeface="Symbo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1357290" y="3714752"/>
            <a:ext cx="1714512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O </a:t>
            </a: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หญิงตั้งครรภ์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5357818" y="3857628"/>
            <a:ext cx="2928958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ทารกแรกเกิด </a:t>
            </a:r>
            <a:r>
              <a:rPr lang="en-US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3214678" y="3571876"/>
            <a:ext cx="2049978" cy="1549912"/>
            <a:chOff x="3428992" y="4808046"/>
            <a:chExt cx="2049978" cy="1549912"/>
          </a:xfrm>
        </p:grpSpPr>
        <p:sp>
          <p:nvSpPr>
            <p:cNvPr id="14" name="ลูกศรลง 13"/>
            <p:cNvSpPr/>
            <p:nvPr/>
          </p:nvSpPr>
          <p:spPr>
            <a:xfrm>
              <a:off x="4357686" y="4808046"/>
              <a:ext cx="214314" cy="15499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ลูกศรขวา 15"/>
            <p:cNvSpPr/>
            <p:nvPr/>
          </p:nvSpPr>
          <p:spPr>
            <a:xfrm>
              <a:off x="4500562" y="5572140"/>
              <a:ext cx="978408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ลูกศรซ้าย 16"/>
            <p:cNvSpPr/>
            <p:nvPr/>
          </p:nvSpPr>
          <p:spPr>
            <a:xfrm>
              <a:off x="3428992" y="5572140"/>
              <a:ext cx="978408" cy="142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 bwMode="black">
          <a:xfrm>
            <a:off x="3000364" y="5072074"/>
            <a:ext cx="2928958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4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บุคคลอื่นๆ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9" name="ลูกศรลง 18"/>
          <p:cNvSpPr/>
          <p:nvPr/>
        </p:nvSpPr>
        <p:spPr>
          <a:xfrm>
            <a:off x="4357686" y="2285992"/>
            <a:ext cx="14287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2244087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หลักการจัดรหัส </a:t>
            </a:r>
            <a:r>
              <a:rPr lang="en-US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ICD-10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642910" y="3286124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A ,B </a:t>
            </a:r>
            <a:r>
              <a:rPr lang="th-TH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โรคติดเชื้อ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5500694" y="3214686"/>
            <a:ext cx="3643306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เนื้องอก มะเร็ง </a:t>
            </a:r>
            <a:r>
              <a:rPr lang="en-US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C, 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4" name="ลูกศรลง 13"/>
          <p:cNvSpPr/>
          <p:nvPr/>
        </p:nvSpPr>
        <p:spPr>
          <a:xfrm>
            <a:off x="4643438" y="3093534"/>
            <a:ext cx="71438" cy="2478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ลูกศรขวา 15"/>
          <p:cNvSpPr/>
          <p:nvPr/>
        </p:nvSpPr>
        <p:spPr>
          <a:xfrm>
            <a:off x="4643438" y="3500438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ลูกศรซ้าย 16"/>
          <p:cNvSpPr/>
          <p:nvPr/>
        </p:nvSpPr>
        <p:spPr>
          <a:xfrm>
            <a:off x="3643306" y="3500438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itle 1"/>
          <p:cNvSpPr txBox="1">
            <a:spLocks/>
          </p:cNvSpPr>
          <p:nvPr/>
        </p:nvSpPr>
        <p:spPr bwMode="black">
          <a:xfrm>
            <a:off x="3000364" y="928670"/>
            <a:ext cx="2928958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40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บุคคลอื่นๆ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black">
          <a:xfrm>
            <a:off x="2428860" y="2071678"/>
            <a:ext cx="5072098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36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จัดขั้นที่ 2 ตามสาเหตุ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5" name="ลูกศรขวา 14"/>
          <p:cNvSpPr/>
          <p:nvPr/>
        </p:nvSpPr>
        <p:spPr>
          <a:xfrm>
            <a:off x="4643438" y="4714884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ลูกศรซ้าย 18"/>
          <p:cNvSpPr/>
          <p:nvPr/>
        </p:nvSpPr>
        <p:spPr>
          <a:xfrm>
            <a:off x="3665030" y="4714884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itle 1"/>
          <p:cNvSpPr txBox="1">
            <a:spLocks/>
          </p:cNvSpPr>
          <p:nvPr/>
        </p:nvSpPr>
        <p:spPr bwMode="black">
          <a:xfrm>
            <a:off x="3286116" y="5643578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th-TH" sz="4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สาเหตุอื่นๆ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black">
          <a:xfrm>
            <a:off x="5572132" y="4429132"/>
            <a:ext cx="3357586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การบาดเจ็บ </a:t>
            </a:r>
            <a:r>
              <a:rPr lang="en-US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S , 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571472" y="4357694"/>
            <a:ext cx="3071834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en-US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Q  </a:t>
            </a:r>
            <a:r>
              <a:rPr lang="th-TH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พิการแต่กำเนิด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3" name="ลูกศรลง 22"/>
          <p:cNvSpPr/>
          <p:nvPr/>
        </p:nvSpPr>
        <p:spPr>
          <a:xfrm>
            <a:off x="4572000" y="1571612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5944884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หลักการจัดรหัส </a:t>
            </a:r>
            <a:r>
              <a:rPr lang="en-US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ICD-10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500034" y="2928934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E</a:t>
            </a:r>
            <a:r>
              <a:rPr lang="en-US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 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โรคต่อมไร้ท่อ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5500694" y="2857496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ระบบหายใจ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J</a:t>
            </a:r>
            <a:endParaRPr kumimoji="0" lang="en-US" sz="32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4" name="ลูกศรลง 13"/>
          <p:cNvSpPr/>
          <p:nvPr/>
        </p:nvSpPr>
        <p:spPr>
          <a:xfrm>
            <a:off x="4643438" y="2071678"/>
            <a:ext cx="71438" cy="3714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ลูกศรขวา 15"/>
          <p:cNvSpPr/>
          <p:nvPr/>
        </p:nvSpPr>
        <p:spPr>
          <a:xfrm>
            <a:off x="4643438" y="3143248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itle 1"/>
          <p:cNvSpPr txBox="1">
            <a:spLocks/>
          </p:cNvSpPr>
          <p:nvPr/>
        </p:nvSpPr>
        <p:spPr bwMode="black">
          <a:xfrm>
            <a:off x="2071670" y="1571612"/>
            <a:ext cx="5286412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จัดขั้นที่ 3 ตามลักษณะอวัยวะ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5" name="ลูกศรขวา 14"/>
          <p:cNvSpPr/>
          <p:nvPr/>
        </p:nvSpPr>
        <p:spPr>
          <a:xfrm>
            <a:off x="4714876" y="5143512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ลูกศรซ้าย 18"/>
          <p:cNvSpPr/>
          <p:nvPr/>
        </p:nvSpPr>
        <p:spPr>
          <a:xfrm>
            <a:off x="3665030" y="5143512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itle 1"/>
          <p:cNvSpPr txBox="1">
            <a:spLocks/>
          </p:cNvSpPr>
          <p:nvPr/>
        </p:nvSpPr>
        <p:spPr bwMode="black">
          <a:xfrm>
            <a:off x="3143240" y="785794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สาเหตุอื่นๆ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black">
          <a:xfrm>
            <a:off x="5500694" y="4786322"/>
            <a:ext cx="3357586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โรคกระดูกและข้อ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M</a:t>
            </a: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928662" y="4214818"/>
            <a:ext cx="2714644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G</a:t>
            </a:r>
            <a:r>
              <a:rPr lang="en-US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ระบบประสาท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3" name="ลูกศรลง 22"/>
          <p:cNvSpPr/>
          <p:nvPr/>
        </p:nvSpPr>
        <p:spPr>
          <a:xfrm>
            <a:off x="4643438" y="1357298"/>
            <a:ext cx="7143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ลูกศรซ้าย 23"/>
          <p:cNvSpPr/>
          <p:nvPr/>
        </p:nvSpPr>
        <p:spPr>
          <a:xfrm>
            <a:off x="3643306" y="2428868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ลูกศรซ้าย 24"/>
          <p:cNvSpPr/>
          <p:nvPr/>
        </p:nvSpPr>
        <p:spPr>
          <a:xfrm>
            <a:off x="3714744" y="3857628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ลูกศรซ้าย 25"/>
          <p:cNvSpPr/>
          <p:nvPr/>
        </p:nvSpPr>
        <p:spPr>
          <a:xfrm>
            <a:off x="3643306" y="3143248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ลูกศรซ้าย 26"/>
          <p:cNvSpPr/>
          <p:nvPr/>
        </p:nvSpPr>
        <p:spPr>
          <a:xfrm>
            <a:off x="3714744" y="4500570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ลูกศรขวา 27"/>
          <p:cNvSpPr/>
          <p:nvPr/>
        </p:nvSpPr>
        <p:spPr>
          <a:xfrm>
            <a:off x="4714876" y="2428868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ลูกศรขวา 29"/>
          <p:cNvSpPr/>
          <p:nvPr/>
        </p:nvSpPr>
        <p:spPr>
          <a:xfrm>
            <a:off x="4643438" y="3857628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ลูกศรขวา 30"/>
          <p:cNvSpPr/>
          <p:nvPr/>
        </p:nvSpPr>
        <p:spPr>
          <a:xfrm>
            <a:off x="4643438" y="4500570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itle 1"/>
          <p:cNvSpPr txBox="1">
            <a:spLocks/>
          </p:cNvSpPr>
          <p:nvPr/>
        </p:nvSpPr>
        <p:spPr bwMode="black">
          <a:xfrm>
            <a:off x="1357290" y="3571876"/>
            <a:ext cx="185738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F</a:t>
            </a:r>
            <a:r>
              <a:rPr lang="en-US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โรคจิต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black">
          <a:xfrm>
            <a:off x="285720" y="2143116"/>
            <a:ext cx="3357586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0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D 50-D59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โรคเลือด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black">
          <a:xfrm>
            <a:off x="1142976" y="4929198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20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H</a:t>
            </a:r>
            <a:r>
              <a:rPr lang="en-US" sz="20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 </a:t>
            </a:r>
            <a:r>
              <a:rPr lang="th-TH" sz="20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00-</a:t>
            </a:r>
            <a:r>
              <a:rPr lang="en-US" sz="20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H</a:t>
            </a:r>
            <a:r>
              <a:rPr lang="th-TH" sz="2000" b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59 </a:t>
            </a:r>
            <a:r>
              <a:rPr lang="th-TH" sz="20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โรคตา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black">
          <a:xfrm>
            <a:off x="5500694" y="3500438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ระบบทางเดินอาหาร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K</a:t>
            </a:r>
            <a:endParaRPr kumimoji="0" lang="en-US" sz="36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 bwMode="black">
          <a:xfrm>
            <a:off x="5572132" y="4143380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โรคผิวหนัง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L</a:t>
            </a:r>
            <a:endParaRPr kumimoji="0" lang="en-US" sz="32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 bwMode="black">
          <a:xfrm>
            <a:off x="5572132" y="2143116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หัวใจและหลอดเลือด </a:t>
            </a:r>
            <a:r>
              <a:rPr lang="en-US" sz="24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I</a:t>
            </a: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40" name="ลูกศรซ้าย 39"/>
          <p:cNvSpPr/>
          <p:nvPr/>
        </p:nvSpPr>
        <p:spPr>
          <a:xfrm>
            <a:off x="3714744" y="5715016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Title 1"/>
          <p:cNvSpPr txBox="1">
            <a:spLocks/>
          </p:cNvSpPr>
          <p:nvPr/>
        </p:nvSpPr>
        <p:spPr bwMode="black">
          <a:xfrm>
            <a:off x="1571604" y="5500702"/>
            <a:ext cx="2786082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0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sz="20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H60-H95</a:t>
            </a:r>
            <a:r>
              <a:rPr lang="en-US" sz="20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 </a:t>
            </a:r>
            <a:r>
              <a:rPr lang="th-TH" sz="20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โรคหู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42" name="ลูกศรขวา 41"/>
          <p:cNvSpPr/>
          <p:nvPr/>
        </p:nvSpPr>
        <p:spPr>
          <a:xfrm>
            <a:off x="4714876" y="5715016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itle 1"/>
          <p:cNvSpPr txBox="1">
            <a:spLocks/>
          </p:cNvSpPr>
          <p:nvPr/>
        </p:nvSpPr>
        <p:spPr bwMode="black">
          <a:xfrm>
            <a:off x="5500694" y="5357826"/>
            <a:ext cx="3500430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4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20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ระบบปัสสาวะและสืบพันธ์ </a:t>
            </a:r>
            <a:r>
              <a:rPr lang="en-US" sz="20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N</a:t>
            </a:r>
            <a:endParaRPr kumimoji="0" lang="en-US" sz="32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600885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0033CC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หลักการจัดรหัส </a:t>
            </a:r>
            <a:r>
              <a:rPr lang="en-US" sz="4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ICD-10</a:t>
            </a:r>
            <a:endParaRPr lang="th-TH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black">
          <a:xfrm>
            <a:off x="285720" y="1785926"/>
            <a:ext cx="3429024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0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en-US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R  </a:t>
            </a:r>
            <a:r>
              <a:rPr lang="th-TH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วินิจฉัยไม่ได้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5643538" y="1643050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บริการสุขภาพ </a:t>
            </a:r>
            <a:r>
              <a:rPr lang="en-US" sz="32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Z</a:t>
            </a:r>
            <a:endParaRPr kumimoji="0" lang="en-US" sz="32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14" name="ลูกศรลง 13"/>
          <p:cNvSpPr/>
          <p:nvPr/>
        </p:nvSpPr>
        <p:spPr>
          <a:xfrm>
            <a:off x="4643438" y="1428736"/>
            <a:ext cx="71438" cy="157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ลูกศรขวา 15"/>
          <p:cNvSpPr/>
          <p:nvPr/>
        </p:nvSpPr>
        <p:spPr>
          <a:xfrm>
            <a:off x="4643438" y="2000240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itle 1"/>
          <p:cNvSpPr txBox="1">
            <a:spLocks/>
          </p:cNvSpPr>
          <p:nvPr/>
        </p:nvSpPr>
        <p:spPr bwMode="black">
          <a:xfrm>
            <a:off x="3143240" y="857232"/>
            <a:ext cx="292895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 </a:t>
            </a:r>
            <a:r>
              <a:rPr lang="th-TH" sz="36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กรณีอื่นๆ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0" y="2571744"/>
            <a:ext cx="3857620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en-US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V W X Y </a:t>
            </a:r>
            <a:r>
              <a:rPr lang="th-TH" sz="24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สาเหตุภายนอก</a:t>
            </a:r>
            <a:endParaRPr kumimoji="0" lang="en-US" sz="4000" b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26" name="ลูกศรซ้าย 25"/>
          <p:cNvSpPr/>
          <p:nvPr/>
        </p:nvSpPr>
        <p:spPr>
          <a:xfrm>
            <a:off x="3643306" y="2000240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ลูกศรซ้าย 26"/>
          <p:cNvSpPr/>
          <p:nvPr/>
        </p:nvSpPr>
        <p:spPr>
          <a:xfrm>
            <a:off x="3714744" y="2857496"/>
            <a:ext cx="97840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ลูกศรขวา 30"/>
          <p:cNvSpPr/>
          <p:nvPr/>
        </p:nvSpPr>
        <p:spPr>
          <a:xfrm>
            <a:off x="4643438" y="2857496"/>
            <a:ext cx="9784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itle 1"/>
          <p:cNvSpPr txBox="1">
            <a:spLocks/>
          </p:cNvSpPr>
          <p:nvPr/>
        </p:nvSpPr>
        <p:spPr bwMode="black">
          <a:xfrm>
            <a:off x="5643538" y="2571744"/>
            <a:ext cx="3500462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defRPr/>
            </a:pPr>
            <a:r>
              <a:rPr lang="th-TH" sz="4800" b="1" kern="0" dirty="0">
                <a:solidFill>
                  <a:srgbClr val="C00000"/>
                </a:solidFill>
                <a:latin typeface="KodchiangUPC" pitchFamily="18" charset="-34"/>
                <a:ea typeface="Tahoma" pitchFamily="34" charset="0"/>
                <a:cs typeface="KodchiangUPC" pitchFamily="18" charset="-34"/>
                <a:sym typeface="Symbol"/>
              </a:rPr>
              <a:t> </a:t>
            </a:r>
            <a:r>
              <a:rPr lang="th-TH" sz="3200" b="1" kern="0" dirty="0">
                <a:solidFill>
                  <a:srgbClr val="0033CC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รหัสที่พบใหม่ </a:t>
            </a:r>
            <a:r>
              <a:rPr lang="en-US" sz="3200" b="1" i="1" kern="0" dirty="0">
                <a:solidFill>
                  <a:srgbClr val="C0000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  <a:sym typeface="Symbol"/>
              </a:rPr>
              <a:t>U</a:t>
            </a:r>
          </a:p>
        </p:txBody>
      </p:sp>
      <p:sp>
        <p:nvSpPr>
          <p:cNvPr id="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253" y="3571876"/>
            <a:ext cx="9130747" cy="2399643"/>
          </a:xfrm>
        </p:spPr>
        <p:txBody>
          <a:bodyPr>
            <a:normAutofit/>
          </a:bodyPr>
          <a:lstStyle/>
          <a:p>
            <a:br>
              <a:rPr lang="th-TH" sz="2400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หากให้รหัส </a:t>
            </a:r>
            <a:r>
              <a:rPr lang="en-US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S </a:t>
            </a:r>
            <a: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T </a:t>
            </a:r>
            <a: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ต้องมีรหัสสาเหตุภายนอกที่ทำให้เกิดบาดแผลด้วยเสมอ คือ </a:t>
            </a:r>
            <a:r>
              <a:rPr lang="en-US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V ,W ,X ,Y </a:t>
            </a:r>
            <a:b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และห้ามใช้รหัสเหล่านี้เป็นรหัสเดี่ยวๆ และต้องมี 5  หลักเสมอ </a:t>
            </a:r>
            <a:b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27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และมีแผลกี่แห่ง ให้รหัสให้ครบทุกแห่ง</a:t>
            </a:r>
            <a:br>
              <a:rPr lang="th-TH" sz="31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sz="3100" b="1" dirty="0">
              <a:solidFill>
                <a:srgbClr val="0033CC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5904704"/>
      </p:ext>
    </p:extLst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ฉลียง">
  <a:themeElements>
    <a:clrScheme name="เฉลียง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เฉลียง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5400</TotalTime>
  <Words>1202</Words>
  <Application>Microsoft Office PowerPoint</Application>
  <PresentationFormat>On-screen Show (4:3)</PresentationFormat>
  <Paragraphs>254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Schoolbook</vt:lpstr>
      <vt:lpstr>KodchiangUPC</vt:lpstr>
      <vt:lpstr>Tahoma</vt:lpstr>
      <vt:lpstr>TH SarabunPSK</vt:lpstr>
      <vt:lpstr>Wingdings</vt:lpstr>
      <vt:lpstr>Wingdings 2</vt:lpstr>
      <vt:lpstr>เฉลียง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หากให้รหัส S และ T ต้องมีรหัสสาเหตุภายนอกที่ทำให้เกิดบาดแผลด้วยเสมอ คือ V ,W ,X ,Y  และห้ามใช้รหัสเหล่านี้เป็นรหัสเดี่ยวๆ และต้องมี 5  หลักเสมอ  และมีแผลกี่แห่ง ให้รหัสให้ครบทุกแห่ง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Taweesri.g</dc:creator>
  <cp:lastModifiedBy>JOBLACK</cp:lastModifiedBy>
  <cp:revision>674</cp:revision>
  <cp:lastPrinted>2015-08-18T10:10:13Z</cp:lastPrinted>
  <dcterms:created xsi:type="dcterms:W3CDTF">2012-10-14T02:06:13Z</dcterms:created>
  <dcterms:modified xsi:type="dcterms:W3CDTF">2019-03-20T06:58:09Z</dcterms:modified>
</cp:coreProperties>
</file>