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4C5F8"/>
    <a:srgbClr val="F42CCE"/>
    <a:srgbClr val="3892F4"/>
    <a:srgbClr val="5FF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438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16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240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732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923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72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333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378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758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39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61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DAB2F-B4CB-44CB-B5E4-38A21F393847}" type="datetimeFigureOut">
              <a:rPr lang="th-TH" smtClean="0"/>
              <a:t>02/03/60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8B0A-A877-4BE0-AC44-AF3AF4C629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290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2" y="127102"/>
            <a:ext cx="6569119" cy="6569119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blurRad="177800" stA="0" endPos="0" dist="50800" dir="5400000" sy="-100000" algn="bl" rotWithShape="0"/>
            <a:softEdge rad="1270000"/>
          </a:effectLst>
        </p:spPr>
      </p:pic>
      <p:sp>
        <p:nvSpPr>
          <p:cNvPr id="10" name="Speech Bubble: Rectangle 9"/>
          <p:cNvSpPr/>
          <p:nvPr/>
        </p:nvSpPr>
        <p:spPr>
          <a:xfrm>
            <a:off x="3277772" y="1505242"/>
            <a:ext cx="2152357" cy="604912"/>
          </a:xfrm>
          <a:prstGeom prst="wedgeRectCallout">
            <a:avLst>
              <a:gd name="adj1" fmla="val -64220"/>
              <a:gd name="adj2" fmla="val 23179"/>
            </a:avLst>
          </a:prstGeom>
          <a:solidFill>
            <a:schemeClr val="bg1"/>
          </a:solidFill>
          <a:ln w="25400">
            <a:solidFill>
              <a:srgbClr val="00B05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Mastery</a:t>
            </a:r>
          </a:p>
          <a:p>
            <a:pPr algn="ctr"/>
            <a:r>
              <a:rPr lang="th-TH" sz="2200" b="1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เป็นนายตัวเอง</a:t>
            </a:r>
            <a:endParaRPr lang="en-GB" sz="2200" b="1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" name="Speech Bubble: Rectangle 17"/>
          <p:cNvSpPr/>
          <p:nvPr/>
        </p:nvSpPr>
        <p:spPr>
          <a:xfrm>
            <a:off x="3277771" y="2248485"/>
            <a:ext cx="2152357" cy="604912"/>
          </a:xfrm>
          <a:prstGeom prst="wedgeRectCallout">
            <a:avLst>
              <a:gd name="adj1" fmla="val -64220"/>
              <a:gd name="adj2" fmla="val 23179"/>
            </a:avLst>
          </a:prstGeom>
          <a:solidFill>
            <a:schemeClr val="bg1"/>
          </a:solidFill>
          <a:ln w="25400">
            <a:solidFill>
              <a:srgbClr val="FFFF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Originality</a:t>
            </a:r>
          </a:p>
          <a:p>
            <a:pPr algn="ctr"/>
            <a:r>
              <a:rPr lang="th-TH" sz="2200" b="1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เร่งสร้างสิ่งใหม่</a:t>
            </a:r>
            <a:endParaRPr lang="en-GB" sz="2200" b="1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9" name="Speech Bubble: Rectangle 18"/>
          <p:cNvSpPr/>
          <p:nvPr/>
        </p:nvSpPr>
        <p:spPr>
          <a:xfrm>
            <a:off x="3277770" y="2961248"/>
            <a:ext cx="2152357" cy="604912"/>
          </a:xfrm>
          <a:prstGeom prst="wedgeRectCallout">
            <a:avLst>
              <a:gd name="adj1" fmla="val -64220"/>
              <a:gd name="adj2" fmla="val 23179"/>
            </a:avLst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Humility</a:t>
            </a:r>
          </a:p>
          <a:p>
            <a:pPr algn="ctr"/>
            <a:r>
              <a:rPr lang="th-TH" sz="2200" b="1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ถ่อมตนนอบน้อม</a:t>
            </a:r>
            <a:endParaRPr lang="en-GB" sz="2200" b="1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Speech Bubble: Rectangle 19"/>
          <p:cNvSpPr/>
          <p:nvPr/>
        </p:nvSpPr>
        <p:spPr>
          <a:xfrm>
            <a:off x="3277769" y="3674011"/>
            <a:ext cx="2152357" cy="604912"/>
          </a:xfrm>
          <a:prstGeom prst="wedgeRectCallout">
            <a:avLst>
              <a:gd name="adj1" fmla="val -64220"/>
              <a:gd name="adj2" fmla="val 23179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People Center Approach</a:t>
            </a:r>
          </a:p>
          <a:p>
            <a:pPr algn="ctr"/>
            <a:r>
              <a:rPr lang="th-TH" sz="2200" b="1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ใส่ใจประชาชน</a:t>
            </a:r>
            <a:endParaRPr lang="en-GB" sz="2200" b="1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1" name="Speech Bubble: Rectangle 20"/>
          <p:cNvSpPr/>
          <p:nvPr/>
        </p:nvSpPr>
        <p:spPr>
          <a:xfrm>
            <a:off x="3277768" y="4386774"/>
            <a:ext cx="2152357" cy="604912"/>
          </a:xfrm>
          <a:prstGeom prst="wedgeRectCallout">
            <a:avLst>
              <a:gd name="adj1" fmla="val -64220"/>
              <a:gd name="adj2" fmla="val 23179"/>
            </a:avLst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Helpful</a:t>
            </a:r>
          </a:p>
          <a:p>
            <a:pPr algn="ctr"/>
            <a:r>
              <a:rPr lang="th-TH" sz="2200" b="1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ช่วยเหลือเกื้อกูล</a:t>
            </a:r>
            <a:endParaRPr lang="en-GB" sz="2200" b="1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Speech Bubble: Rectangle 21"/>
          <p:cNvSpPr/>
          <p:nvPr/>
        </p:nvSpPr>
        <p:spPr>
          <a:xfrm>
            <a:off x="3277768" y="5099537"/>
            <a:ext cx="2152357" cy="604912"/>
          </a:xfrm>
          <a:prstGeom prst="wedgeRectCallout">
            <a:avLst>
              <a:gd name="adj1" fmla="val -64220"/>
              <a:gd name="adj2" fmla="val 23179"/>
            </a:avLst>
          </a:prstGeom>
          <a:solidFill>
            <a:schemeClr val="bg1"/>
          </a:solidFill>
          <a:ln w="25400">
            <a:solidFill>
              <a:srgbClr val="FFFF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On call</a:t>
            </a:r>
          </a:p>
          <a:p>
            <a:pPr algn="ctr"/>
            <a:r>
              <a:rPr lang="th-TH" sz="2200" b="1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พร้อมให้บริการ</a:t>
            </a:r>
            <a:endParaRPr lang="en-GB" sz="2200" b="1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3" name="Speech Bubble: Rectangle 22"/>
          <p:cNvSpPr/>
          <p:nvPr/>
        </p:nvSpPr>
        <p:spPr>
          <a:xfrm>
            <a:off x="3277768" y="5842780"/>
            <a:ext cx="2152357" cy="604912"/>
          </a:xfrm>
          <a:prstGeom prst="wedgeRectCallout">
            <a:avLst>
              <a:gd name="adj1" fmla="val -64220"/>
              <a:gd name="adj2" fmla="val 23179"/>
            </a:avLst>
          </a:prstGeom>
          <a:solidFill>
            <a:schemeClr val="bg1"/>
          </a:solidFill>
          <a:ln w="25400">
            <a:solidFill>
              <a:srgbClr val="F42CCE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Norm</a:t>
            </a:r>
          </a:p>
          <a:p>
            <a:pPr algn="ctr"/>
            <a:r>
              <a:rPr lang="th-TH" sz="2200" b="1" dirty="0">
                <a:solidFill>
                  <a:srgbClr val="00B050"/>
                </a:solidFill>
                <a:latin typeface="Cordia New" panose="020B0304020202020204" pitchFamily="34" charset="-34"/>
                <a:cs typeface="+mj-cs"/>
              </a:rPr>
              <a:t>มีมาตรฐานวิชาชีพ</a:t>
            </a:r>
            <a:endParaRPr lang="en-GB" sz="2200" b="1" dirty="0">
              <a:solidFill>
                <a:srgbClr val="00B050"/>
              </a:solidFill>
              <a:latin typeface="Cordia New" panose="020B0304020202020204" pitchFamily="34" charset="-34"/>
              <a:cs typeface="+mj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1913203" y="2248485"/>
            <a:ext cx="872197" cy="604912"/>
          </a:xfrm>
          <a:prstGeom prst="cube">
            <a:avLst>
              <a:gd name="adj" fmla="val 275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1913203" y="2961248"/>
            <a:ext cx="872197" cy="604912"/>
          </a:xfrm>
          <a:prstGeom prst="cube">
            <a:avLst>
              <a:gd name="adj" fmla="val 2756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1913203" y="3674011"/>
            <a:ext cx="872197" cy="604912"/>
          </a:xfrm>
          <a:prstGeom prst="cube">
            <a:avLst>
              <a:gd name="adj" fmla="val 27562"/>
            </a:avLst>
          </a:prstGeom>
          <a:solidFill>
            <a:srgbClr val="34C5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1913203" y="4386774"/>
            <a:ext cx="872197" cy="604912"/>
          </a:xfrm>
          <a:prstGeom prst="cube">
            <a:avLst>
              <a:gd name="adj" fmla="val 2756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1913203" y="5099537"/>
            <a:ext cx="872197" cy="604912"/>
          </a:xfrm>
          <a:prstGeom prst="cube">
            <a:avLst>
              <a:gd name="adj" fmla="val 2756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913203" y="5847469"/>
            <a:ext cx="872197" cy="604912"/>
          </a:xfrm>
          <a:prstGeom prst="cube">
            <a:avLst>
              <a:gd name="adj" fmla="val 27562"/>
            </a:avLst>
          </a:prstGeom>
          <a:solidFill>
            <a:srgbClr val="F42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1913206" y="1505242"/>
            <a:ext cx="872197" cy="604912"/>
          </a:xfrm>
          <a:prstGeom prst="cube">
            <a:avLst>
              <a:gd name="adj" fmla="val 27562"/>
            </a:avLst>
          </a:prstGeom>
          <a:solidFill>
            <a:srgbClr val="5FF7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66421" y="2105465"/>
            <a:ext cx="337629" cy="26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166420" y="2846657"/>
            <a:ext cx="337629" cy="26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2166417" y="3560153"/>
            <a:ext cx="337629" cy="26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52346" y="4288007"/>
            <a:ext cx="337629" cy="26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166416" y="4987876"/>
            <a:ext cx="337629" cy="26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166411" y="5704449"/>
            <a:ext cx="337629" cy="26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1913203" y="365760"/>
            <a:ext cx="3516922" cy="942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Core Values</a:t>
            </a:r>
            <a:endParaRPr lang="en-GB" sz="4800" b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70618" y="849745"/>
            <a:ext cx="271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Powerpoint</a:t>
            </a:r>
            <a:r>
              <a:rPr lang="en-US" dirty="0"/>
              <a:t> </a:t>
            </a:r>
            <a:r>
              <a:rPr lang="th-TH" dirty="0"/>
              <a:t>แก้ไขได้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64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370618" y="849745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เป็นภาพ</a:t>
            </a:r>
            <a:r>
              <a:rPr lang="en-US" dirty="0"/>
              <a:t> </a:t>
            </a:r>
            <a:r>
              <a:rPr lang="th-TH" dirty="0"/>
              <a:t>แก้ไขไม่ได้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05" y="154709"/>
            <a:ext cx="54578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3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poster corevalu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5520" y="928670"/>
            <a:ext cx="4214810" cy="5143500"/>
          </a:xfrm>
          <a:prstGeom prst="rect">
            <a:avLst/>
          </a:prstGeom>
        </p:spPr>
      </p:pic>
      <p:pic>
        <p:nvPicPr>
          <p:cNvPr id="8" name="รูปภาพ 7" descr="วัฒนธรรมองค์กร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5818"/>
            <a:ext cx="4357718" cy="49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9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9576" y="476672"/>
            <a:ext cx="8072438" cy="56323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CORE VALUES </a:t>
            </a:r>
          </a:p>
          <a:p>
            <a:pPr algn="ctr">
              <a:defRPr/>
            </a:pPr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“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MOHPHON”</a:t>
            </a:r>
          </a:p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M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= Mastery</a:t>
            </a:r>
          </a:p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= Originality</a:t>
            </a:r>
          </a:p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H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= Humility </a:t>
            </a:r>
          </a:p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= People centered approach</a:t>
            </a:r>
          </a:p>
          <a:p>
            <a:pPr algn="ctr">
              <a:defRPr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H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= Helpful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(ช่วยเหลือเกื้อกูล)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>
              <a:defRPr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= On call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(พร้อมให้บริการ)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 algn="ctr">
              <a:defRPr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N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 = Norm 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(ปฏิบัติทีมีบรรทัดฐานของมาตรฐานวิชาชีพ)</a:t>
            </a:r>
          </a:p>
        </p:txBody>
      </p:sp>
    </p:spTree>
    <p:extLst>
      <p:ext uri="{BB962C8B-B14F-4D97-AF65-F5344CB8AC3E}">
        <p14:creationId xmlns:p14="http://schemas.microsoft.com/office/powerpoint/2010/main" val="25841689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Cordia New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ยุทธศาสตร์</dc:creator>
  <cp:lastModifiedBy>Mimi</cp:lastModifiedBy>
  <cp:revision>12</cp:revision>
  <dcterms:created xsi:type="dcterms:W3CDTF">2017-03-02T06:32:24Z</dcterms:created>
  <dcterms:modified xsi:type="dcterms:W3CDTF">2017-03-02T08:50:32Z</dcterms:modified>
</cp:coreProperties>
</file>