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EE97-0181-4C63-9F76-123338E4AE41}" type="datetimeFigureOut">
              <a:rPr lang="th-TH" smtClean="0"/>
              <a:pPr/>
              <a:t>25/02/62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8392-84B0-4A1C-ABC3-4A5BB79BD2C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0" y="214290"/>
            <a:ext cx="9144000" cy="500066"/>
          </a:xfrm>
        </p:spPr>
        <p:txBody>
          <a:bodyPr>
            <a:noAutofit/>
          </a:bodyPr>
          <a:lstStyle/>
          <a:p>
            <a:r>
              <a:rPr lang="th-TH" b="1" dirty="0" smtClean="0">
                <a:solidFill>
                  <a:schemeClr val="tx1"/>
                </a:solidFill>
                <a:cs typeface="+mj-cs"/>
              </a:rPr>
              <a:t>ความก้าวหน้าในการเบิกจ่ายงบประมาณ  พ.ศ. 2562   จังหวัดชุมพร </a:t>
            </a:r>
          </a:p>
          <a:p>
            <a:r>
              <a:rPr lang="th-TH" b="1" dirty="0" smtClean="0">
                <a:solidFill>
                  <a:schemeClr val="tx1"/>
                </a:solidFill>
                <a:cs typeface="+mj-cs"/>
              </a:rPr>
              <a:t>ณ 28 มกราคม 2562</a:t>
            </a: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" y="1785927"/>
          <a:ext cx="9144000" cy="393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71"/>
                <a:gridCol w="2469435"/>
                <a:gridCol w="1801190"/>
                <a:gridCol w="825565"/>
                <a:gridCol w="1699674"/>
                <a:gridCol w="825565"/>
              </a:tblGrid>
              <a:tr h="812898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ประเภทงบรายจ่าย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งบประมาณที่ได้รับจัดสรร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เบิกจ่ายรวม</a:t>
                      </a:r>
                      <a:r>
                        <a:rPr lang="en-US" sz="2400" b="1" dirty="0" smtClean="0">
                          <a:cs typeface="+mj-cs"/>
                        </a:rPr>
                        <a:t> PO </a:t>
                      </a:r>
                      <a:r>
                        <a:rPr lang="th-TH" sz="2400" b="1" dirty="0" smtClean="0">
                          <a:cs typeface="+mj-cs"/>
                        </a:rPr>
                        <a:t>ทั้งหมด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ร้อยละ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งบประมาณ คงเหลือ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ร้อยละ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</a:tr>
              <a:tr h="623238">
                <a:tc>
                  <a:txBody>
                    <a:bodyPr/>
                    <a:lstStyle/>
                    <a:p>
                      <a:r>
                        <a:rPr lang="th-TH" sz="2800" b="1" dirty="0" smtClean="0">
                          <a:cs typeface="+mj-cs"/>
                        </a:rPr>
                        <a:t>รวมทั้งหมด</a:t>
                      </a:r>
                      <a:endParaRPr lang="th-TH" sz="28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1" u="sng" dirty="0" smtClean="0">
                          <a:cs typeface="+mj-cs"/>
                        </a:rPr>
                        <a:t>222,668,880.22</a:t>
                      </a:r>
                      <a:endParaRPr lang="th-TH" sz="2800" b="1" u="sng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1" u="sng" dirty="0" smtClean="0">
                          <a:cs typeface="+mj-cs"/>
                        </a:rPr>
                        <a:t>145,140,356.08</a:t>
                      </a:r>
                      <a:endParaRPr lang="th-TH" sz="2800" b="1" u="sng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1" u="sng" dirty="0" smtClean="0">
                          <a:cs typeface="+mj-cs"/>
                        </a:rPr>
                        <a:t>65.18</a:t>
                      </a:r>
                      <a:endParaRPr lang="th-TH" sz="2800" b="1" u="sng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1" u="sng" dirty="0" smtClean="0">
                          <a:cs typeface="+mj-cs"/>
                        </a:rPr>
                        <a:t>77,528,524.14</a:t>
                      </a:r>
                      <a:endParaRPr lang="th-TH" sz="2800" b="1" u="sng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1" u="sng" dirty="0" smtClean="0">
                          <a:cs typeface="+mj-cs"/>
                        </a:rPr>
                        <a:t>34.82</a:t>
                      </a:r>
                      <a:endParaRPr lang="th-TH" sz="2800" b="1" u="sng" dirty="0">
                        <a:cs typeface="+mj-cs"/>
                      </a:endParaRPr>
                    </a:p>
                  </a:txBody>
                  <a:tcPr/>
                </a:tc>
              </a:tr>
              <a:tr h="623238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cs typeface="+mj-cs"/>
                        </a:rPr>
                        <a:t>งบดำเนินงาน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32,540,777.00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23,698,272.86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72.83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8,842,504.38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27.17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</a:tr>
              <a:tr h="623238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cs typeface="+mj-cs"/>
                        </a:rPr>
                        <a:t>งบบุคลากร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5,528,141.22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 smtClean="0">
                          <a:cs typeface="+mj-cs"/>
                        </a:rPr>
                        <a:t>5,528,141.22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100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0.00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</a:tr>
              <a:tr h="623238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cs typeface="+mj-cs"/>
                        </a:rPr>
                        <a:t>งบอุดหนุน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6,114,320.00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6,027,000.00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98.57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87,320.00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1.43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</a:tr>
              <a:tr h="623238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cs typeface="+mj-cs"/>
                        </a:rPr>
                        <a:t>งบลงทุน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178,485,642.00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109,886,942.00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61.57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65,598,700.00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38.43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h-TH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ความก้าวหน้าการจัดซื้อจัดจ้าง งบลงทุน ปีงบประมาณ </a:t>
            </a:r>
            <a:r>
              <a:rPr lang="en-US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2562</a:t>
            </a:r>
            <a:r>
              <a:rPr lang="th-TH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th-TH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จังหวัดชุมพร</a:t>
            </a:r>
            <a:endParaRPr lang="th-TH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357158" y="1928802"/>
          <a:ext cx="842968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287"/>
                <a:gridCol w="3051493"/>
                <a:gridCol w="1833880"/>
                <a:gridCol w="2639024"/>
              </a:tblGrid>
              <a:tr h="69849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solidFill>
                            <a:schemeClr val="bg1"/>
                          </a:solidFill>
                          <a:cs typeface="+mj-cs"/>
                        </a:rPr>
                        <a:t>ลำดับ</a:t>
                      </a:r>
                      <a:endParaRPr lang="th-TH" sz="2800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solidFill>
                            <a:schemeClr val="bg1"/>
                          </a:solidFill>
                          <a:cs typeface="+mj-cs"/>
                        </a:rPr>
                        <a:t>รายการ</a:t>
                      </a:r>
                      <a:endParaRPr lang="th-TH" sz="2800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+mn-ea"/>
                          <a:cs typeface="+mj-cs"/>
                        </a:rPr>
                        <a:t>รวมงบประมาณ </a:t>
                      </a:r>
                      <a:endParaRPr lang="th-TH" sz="2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  <a:p>
                      <a:pPr algn="ctr"/>
                      <a:r>
                        <a:rPr lang="th-TH" sz="2800" b="1" dirty="0" smtClean="0">
                          <a:solidFill>
                            <a:schemeClr val="bg1"/>
                          </a:solidFill>
                          <a:cs typeface="+mj-cs"/>
                        </a:rPr>
                        <a:t>(บาท)</a:t>
                      </a:r>
                      <a:endParaRPr lang="th-TH" sz="2800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+mj-cs"/>
                        </a:rPr>
                        <a:t>การดำเนินการ </a:t>
                      </a:r>
                      <a:endParaRPr lang="th-TH" sz="2800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/>
                </a:tc>
              </a:tr>
              <a:tr h="69849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1</a:t>
                      </a:r>
                      <a:endParaRPr lang="th-TH" sz="2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+mj-cs"/>
                        </a:rPr>
                        <a:t>ครุภัณฑ์ จำนวน</a:t>
                      </a:r>
                      <a:r>
                        <a:rPr lang="th-TH" sz="2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+mj-cs"/>
                        </a:rPr>
                        <a:t> 2</a:t>
                      </a:r>
                      <a:r>
                        <a:rPr lang="th-TH" sz="2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+mj-cs"/>
                        </a:rPr>
                        <a:t> รายการ</a:t>
                      </a:r>
                    </a:p>
                    <a:p>
                      <a:endParaRPr lang="th-TH" sz="2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2,428,000</a:t>
                      </a:r>
                      <a:endParaRPr lang="th-TH" sz="2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+mj-cs"/>
                        </a:rPr>
                        <a:t>-รถพยาบาล (รถตู้) ตรวจรับพัสดุ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+mj-cs"/>
                        </a:rPr>
                        <a:t>-ยู</a:t>
                      </a:r>
                      <a:r>
                        <a:rPr lang="th-TH" sz="2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+mj-cs"/>
                        </a:rPr>
                        <a:t>นิต</a:t>
                      </a:r>
                      <a:r>
                        <a:rPr lang="th-TH" sz="2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+mj-cs"/>
                        </a:rPr>
                        <a:t>ทำฟัน เบิกจ่ายแล้ว</a:t>
                      </a:r>
                    </a:p>
                  </a:txBody>
                  <a:tcPr/>
                </a:tc>
              </a:tr>
              <a:tr h="69849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2</a:t>
                      </a:r>
                      <a:endParaRPr lang="th-TH" sz="2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สิ่งก่อสร้าง  </a:t>
                      </a:r>
                      <a:r>
                        <a:rPr lang="th-TH" sz="2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+mj-cs"/>
                        </a:rPr>
                        <a:t>จำนวน</a:t>
                      </a:r>
                      <a:r>
                        <a:rPr lang="th-TH" sz="2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+mj-cs"/>
                        </a:rPr>
                        <a:t> </a:t>
                      </a:r>
                      <a:r>
                        <a:rPr lang="en-US" sz="2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+mj-cs"/>
                        </a:rPr>
                        <a:t>1</a:t>
                      </a:r>
                      <a:r>
                        <a:rPr lang="th-TH" sz="2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+mj-cs"/>
                        </a:rPr>
                        <a:t> รายการ</a:t>
                      </a:r>
                      <a:endParaRPr lang="th-TH" sz="2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1,193,000</a:t>
                      </a:r>
                      <a:endParaRPr lang="th-TH" sz="2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+mj-cs"/>
                        </a:rPr>
                        <a:t>ขั้นตอนที่ 13 ลงนามในสัญญาเรียบร้อยแล้ว</a:t>
                      </a:r>
                      <a:endParaRPr lang="th-TH" sz="2800" b="1" i="0" u="none" strike="noStrike" dirty="0" smtClean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/>
              <a:t>แผนปฏิบัติการสำนักงานสาธารณสุขจังหวัดชุมพร ปีงบประมาณ พ.ศ.2562</a:t>
            </a:r>
            <a:endParaRPr lang="th-TH" b="1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357158" y="1643050"/>
          <a:ext cx="8339504" cy="465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/>
                <a:gridCol w="4119280"/>
                <a:gridCol w="1370330"/>
                <a:gridCol w="1968514"/>
              </a:tblGrid>
              <a:tr h="49778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ลำดับ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j-cs"/>
                        </a:rPr>
                        <a:t>ยุทธศาสตร์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จำนวน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งบประมาณ (บาท)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</a:tr>
              <a:tr h="110559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1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cs typeface="+mj-cs"/>
                        </a:rPr>
                        <a:t>ยุทธศาสตร์ด้านส่งเสริมสุขภาพ ป้องกันโรค และคุ้มครองผู้บริโภคเป็นเลิศ </a:t>
                      </a:r>
                      <a:r>
                        <a:rPr lang="en-US" sz="2400" b="1" baseline="0" dirty="0" smtClean="0">
                          <a:cs typeface="+mj-cs"/>
                        </a:rPr>
                        <a:t> </a:t>
                      </a:r>
                      <a:r>
                        <a:rPr lang="en-US" sz="2400" b="1" dirty="0" smtClean="0">
                          <a:cs typeface="+mj-cs"/>
                        </a:rPr>
                        <a:t>PP&amp;P Excellence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42 โครงการ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3,370,450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</a:tr>
              <a:tr h="49778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2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cs typeface="+mj-cs"/>
                        </a:rPr>
                        <a:t>ยุทธศาสตร์ด้านบริการเป็นเลิศ</a:t>
                      </a:r>
                      <a:r>
                        <a:rPr lang="en-US" sz="2400" b="1" dirty="0" smtClean="0">
                          <a:cs typeface="+mj-cs"/>
                        </a:rPr>
                        <a:t> </a:t>
                      </a:r>
                      <a:r>
                        <a:rPr lang="th-TH" sz="2400" b="1" dirty="0" smtClean="0">
                          <a:cs typeface="+mj-cs"/>
                        </a:rPr>
                        <a:t> </a:t>
                      </a:r>
                      <a:r>
                        <a:rPr lang="en-US" sz="2400" b="1" dirty="0" smtClean="0">
                          <a:cs typeface="+mj-cs"/>
                        </a:rPr>
                        <a:t>Service Excellence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 smtClean="0">
                          <a:cs typeface="+mj-cs"/>
                        </a:rPr>
                        <a:t>48 โครงการ</a:t>
                      </a:r>
                    </a:p>
                    <a:p>
                      <a:pPr algn="r"/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7,667,270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</a:tr>
              <a:tr h="49778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3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cs typeface="+mj-cs"/>
                        </a:rPr>
                        <a:t>ยุทธศาสตร์บุคลากรเป็นเลิศ </a:t>
                      </a:r>
                      <a:r>
                        <a:rPr lang="en-US" sz="2400" b="1" baseline="0" dirty="0" smtClean="0">
                          <a:cs typeface="+mj-cs"/>
                        </a:rPr>
                        <a:t> </a:t>
                      </a:r>
                      <a:r>
                        <a:rPr lang="en-US" sz="2400" b="1" dirty="0" smtClean="0">
                          <a:cs typeface="+mj-cs"/>
                        </a:rPr>
                        <a:t>People Excellence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 smtClean="0">
                          <a:cs typeface="+mj-cs"/>
                        </a:rPr>
                        <a:t>2 โครงการ</a:t>
                      </a:r>
                    </a:p>
                    <a:p>
                      <a:pPr algn="r"/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246,500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</a:tr>
              <a:tr h="49778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4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cs typeface="+mj-cs"/>
                        </a:rPr>
                        <a:t>แผนยุทธศาสตร์บริหารเป็นเลิศด้วย</a:t>
                      </a:r>
                      <a:r>
                        <a:rPr lang="th-TH" sz="2400" b="1" dirty="0" err="1" smtClean="0">
                          <a:cs typeface="+mj-cs"/>
                        </a:rPr>
                        <a:t>ธรรมาภิ</a:t>
                      </a:r>
                      <a:r>
                        <a:rPr lang="th-TH" sz="2400" b="1" dirty="0" smtClean="0">
                          <a:cs typeface="+mj-cs"/>
                        </a:rPr>
                        <a:t>บาล </a:t>
                      </a:r>
                      <a:r>
                        <a:rPr lang="en-US" sz="2400" b="1" dirty="0" smtClean="0">
                          <a:cs typeface="+mj-cs"/>
                        </a:rPr>
                        <a:t>Governance Excellence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 smtClean="0">
                          <a:cs typeface="+mj-cs"/>
                        </a:rPr>
                        <a:t>20 โครงการ</a:t>
                      </a:r>
                    </a:p>
                    <a:p>
                      <a:pPr algn="r"/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2,337,420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</a:tr>
              <a:tr h="497780">
                <a:tc gridSpan="2"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cs typeface="+mj-cs"/>
                        </a:rPr>
                        <a:t>รวม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106  </a:t>
                      </a:r>
                      <a:r>
                        <a:rPr lang="th-TH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โครงการ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400" b="1" dirty="0" smtClean="0">
                          <a:cs typeface="+mj-cs"/>
                        </a:rPr>
                        <a:t>13,621,640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192</Words>
  <Application>Microsoft Office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ชุดรูปแบบของ Office</vt:lpstr>
      <vt:lpstr>PowerPoint Presentation</vt:lpstr>
      <vt:lpstr>ความก้าวหน้าการจัดซื้อจัดจ้าง งบลงทุน ปีงบประมาณ 2562 จังหวัดชุมพร</vt:lpstr>
      <vt:lpstr>แผนปฏิบัติการสำนักงานสาธารณสุขจังหวัดชุมพร ปีงบประมาณ พ.ศ.2562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นเนศ</dc:creator>
  <cp:lastModifiedBy>Boonyapa</cp:lastModifiedBy>
  <cp:revision>9</cp:revision>
  <dcterms:created xsi:type="dcterms:W3CDTF">2019-02-25T02:00:20Z</dcterms:created>
  <dcterms:modified xsi:type="dcterms:W3CDTF">2019-02-25T06:45:01Z</dcterms:modified>
</cp:coreProperties>
</file>