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1816" r:id="rId2"/>
    <p:sldId id="1818" r:id="rId3"/>
  </p:sldIdLst>
  <p:sldSz cx="12192000" cy="6858000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0CE9"/>
    <a:srgbClr val="63A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ลักษณะสีอ่อน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ลักษณะชุดรูปแบบ 2 - เน้น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ลักษณะชุดรูปแบบ 2 - เน้น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ไม่มีลักษณะ, เส้นตาราง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ลักษณะชุดรูปแบบ 2 - เน้น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ลักษณะชุดรูปแบบ 2 - เน้น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ลักษณะชุดรูปแบบ 2 - เน้น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5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05D99CAC-D72C-4A99-9265-72F7D66828E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6DB5D4F1-B89B-4DE3-AE00-9749C14B16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57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08CA79D-FD24-45DA-8EED-68A3174995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267088"/>
              </p:ext>
            </p:extLst>
          </p:nvPr>
        </p:nvGraphicFramePr>
        <p:xfrm>
          <a:off x="1411621" y="998275"/>
          <a:ext cx="9841277" cy="531495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13608">
                  <a:extLst>
                    <a:ext uri="{9D8B030D-6E8A-4147-A177-3AD203B41FA5}">
                      <a16:colId xmlns:a16="http://schemas.microsoft.com/office/drawing/2014/main" val="1942745074"/>
                    </a:ext>
                  </a:extLst>
                </a:gridCol>
                <a:gridCol w="1602274">
                  <a:extLst>
                    <a:ext uri="{9D8B030D-6E8A-4147-A177-3AD203B41FA5}">
                      <a16:colId xmlns:a16="http://schemas.microsoft.com/office/drawing/2014/main" val="1813640751"/>
                    </a:ext>
                  </a:extLst>
                </a:gridCol>
                <a:gridCol w="1033726">
                  <a:extLst>
                    <a:ext uri="{9D8B030D-6E8A-4147-A177-3AD203B41FA5}">
                      <a16:colId xmlns:a16="http://schemas.microsoft.com/office/drawing/2014/main" val="3840946757"/>
                    </a:ext>
                  </a:extLst>
                </a:gridCol>
                <a:gridCol w="5491669">
                  <a:extLst>
                    <a:ext uri="{9D8B030D-6E8A-4147-A177-3AD203B41FA5}">
                      <a16:colId xmlns:a16="http://schemas.microsoft.com/office/drawing/2014/main" val="39780370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800" b="0" u="none" strike="noStrike" dirty="0">
                          <a:solidFill>
                            <a:schemeClr val="tx1"/>
                          </a:solidFill>
                          <a:effectLst>
                            <a:glow rad="101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ชื่อหน่วยบริการ</a:t>
                      </a:r>
                      <a:endParaRPr lang="th-TH" sz="2800" b="0" i="0" u="none" strike="noStrike" dirty="0">
                        <a:solidFill>
                          <a:schemeClr val="tx1"/>
                        </a:solidFill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800" b="0" u="none" strike="noStrike" dirty="0">
                          <a:solidFill>
                            <a:schemeClr val="tx1"/>
                          </a:solidFill>
                          <a:effectLst>
                            <a:glow rad="101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วงเงินรวม(บาท)</a:t>
                      </a:r>
                      <a:endParaRPr lang="th-TH" sz="2800" b="0" i="0" u="none" strike="noStrike" dirty="0">
                        <a:solidFill>
                          <a:schemeClr val="tx1"/>
                        </a:solidFill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800" b="0" u="none" strike="noStrike" dirty="0">
                          <a:solidFill>
                            <a:schemeClr val="tx1"/>
                          </a:solidFill>
                          <a:effectLst>
                            <a:glow rad="101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รายการ</a:t>
                      </a:r>
                      <a:endParaRPr lang="th-TH" sz="2800" b="0" i="0" u="none" strike="noStrike" dirty="0">
                        <a:solidFill>
                          <a:schemeClr val="tx1"/>
                        </a:solidFill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800" b="0" u="none" strike="noStrike" dirty="0">
                          <a:solidFill>
                            <a:schemeClr val="tx1"/>
                          </a:solidFill>
                          <a:effectLst>
                            <a:glow rad="101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สถานการณ์ดำเนินงาน(ปัจจุบัน)</a:t>
                      </a:r>
                      <a:endParaRPr lang="th-TH" sz="2800" b="0" i="0" u="none" strike="noStrike" dirty="0">
                        <a:solidFill>
                          <a:schemeClr val="tx1"/>
                        </a:solidFill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103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th-TH" sz="2400" b="0" u="none" strike="noStrike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รพ.ชุมพร</a:t>
                      </a:r>
                      <a:endParaRPr lang="th-TH" sz="2400" b="0" i="0" u="none" strike="noStrike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th-TH" sz="2400" b="0" u="none" strike="noStrike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       300,000 </a:t>
                      </a:r>
                      <a:endParaRPr lang="th-TH" sz="2400" b="0" i="0" u="none" strike="noStrike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400" b="0" u="none" strike="noStrike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</a:t>
                      </a:r>
                      <a:endParaRPr lang="th-TH" sz="2400" b="0" i="0" u="none" strike="noStrike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2400" b="0" u="none" strike="noStrike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ทำสัญญา 1 รายการ</a:t>
                      </a:r>
                      <a:endParaRPr lang="th-TH" sz="2400" b="0" i="0" u="none" strike="noStrike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567531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th-TH" sz="2400" b="0" u="none" strike="noStrike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รพ.ปากน้ำชุมพร</a:t>
                      </a:r>
                      <a:endParaRPr lang="th-TH" sz="2400" b="0" i="0" u="none" strike="noStrike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th-TH" sz="2400" b="0" u="none" strike="noStrike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        415,000 </a:t>
                      </a:r>
                      <a:endParaRPr lang="th-TH" sz="2400" b="0" i="0" u="none" strike="noStrike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400" b="0" u="none" strike="noStrike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</a:t>
                      </a:r>
                      <a:endParaRPr lang="th-TH" sz="2400" b="0" i="0" u="none" strike="noStrike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2400" b="0" u="none" strike="noStrike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ตรวจรับแล้ว  4 รายการ</a:t>
                      </a:r>
                      <a:endParaRPr lang="th-TH" sz="2400" b="0" i="0" u="none" strike="noStrike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785430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th-TH" sz="2400" b="0" u="none" strike="noStrike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รพ.ละแม</a:t>
                      </a:r>
                      <a:endParaRPr lang="th-TH" sz="2400" b="0" i="0" u="none" strike="noStrike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th-TH" sz="2400" b="0" u="none" strike="noStrike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        650,000 </a:t>
                      </a:r>
                      <a:endParaRPr lang="th-TH" sz="2400" b="0" i="0" u="none" strike="noStrike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400" b="0" u="none" strike="noStrike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</a:t>
                      </a:r>
                      <a:endParaRPr lang="th-TH" sz="2400" b="0" i="0" u="none" strike="noStrike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2400" b="0" u="none" strike="noStrike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ทำสัญญา  3 รายการ</a:t>
                      </a:r>
                      <a:endParaRPr lang="th-TH" sz="2400" b="0" i="0" u="none" strike="noStrike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795867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th-TH" sz="2400" b="0" u="none" strike="noStrike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รพ.ทุ่งตะโก</a:t>
                      </a:r>
                      <a:endParaRPr lang="th-TH" sz="2400" b="0" i="0" u="none" strike="noStrike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th-TH" sz="2400" b="0" u="none" strike="noStrike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        965,000 </a:t>
                      </a:r>
                      <a:endParaRPr lang="th-TH" sz="2400" b="0" i="0" u="none" strike="noStrike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400" b="0" u="none" strike="noStrike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</a:t>
                      </a:r>
                      <a:endParaRPr lang="th-TH" sz="2400" b="0" i="0" u="none" strike="noStrike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2400" b="0" u="none" strike="noStrike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ขออนุมัติ 3 รายการ</a:t>
                      </a:r>
                      <a:endParaRPr lang="th-TH" sz="2400" b="0" i="0" u="none" strike="noStrike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154563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th-TH" sz="2400" b="0" u="none" strike="noStrike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รพ.ท่าแซะ</a:t>
                      </a:r>
                      <a:endParaRPr lang="th-TH" sz="2400" b="0" i="0" u="none" strike="noStrike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th-TH" sz="2400" b="0" u="none" strike="noStrike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 1,826,371.36 </a:t>
                      </a:r>
                      <a:endParaRPr lang="th-TH" sz="2400" b="0" i="0" u="none" strike="noStrike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400" b="0" u="none" strike="noStrike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</a:t>
                      </a:r>
                      <a:endParaRPr lang="th-TH" sz="2400" b="0" i="0" u="none" strike="noStrike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2400" b="0" u="none" strike="noStrike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ขออนุมัติ 2 รายการ ทำสัญญา 1 รายการ ตรวจรับ 1 รายการ</a:t>
                      </a:r>
                      <a:endParaRPr lang="th-TH" sz="2400" b="0" i="0" u="none" strike="noStrike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747100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th-TH" sz="2400" b="0" u="none" strike="noStrike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รพ.หลังสวน</a:t>
                      </a:r>
                      <a:endParaRPr lang="th-TH" sz="2400" b="0" i="0" u="none" strike="noStrike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th-TH" sz="2400" b="0" u="none" strike="noStrike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        300,000 </a:t>
                      </a:r>
                      <a:endParaRPr lang="th-TH" sz="2400" b="0" i="0" u="none" strike="noStrike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400" b="0" u="none" strike="noStrike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</a:t>
                      </a:r>
                      <a:endParaRPr lang="th-TH" sz="2400" b="0" i="0" u="none" strike="noStrike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2400" b="0" u="none" strike="noStrike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จัดทำแผน 1 รายการ</a:t>
                      </a:r>
                      <a:endParaRPr lang="th-TH" sz="2400" b="0" i="0" u="none" strike="noStrike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995990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th-TH" sz="2400" b="0" u="none" strike="noStrike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รพ.พะโต๊ะ</a:t>
                      </a:r>
                      <a:endParaRPr lang="th-TH" sz="2400" b="0" i="0" u="none" strike="noStrike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th-TH" sz="2400" b="0" u="none" strike="noStrike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     1,150,000 </a:t>
                      </a:r>
                      <a:endParaRPr lang="th-TH" sz="2400" b="0" i="0" u="none" strike="noStrike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400" b="0" u="none" strike="noStrike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</a:t>
                      </a:r>
                      <a:endParaRPr lang="th-TH" sz="2400" b="0" i="0" u="none" strike="noStrike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2400" b="0" u="none" strike="noStrike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ขออนุมัติ 4 รายการ</a:t>
                      </a:r>
                      <a:endParaRPr lang="th-TH" sz="2400" b="0" i="0" u="none" strike="noStrike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354149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th-TH" sz="2400" b="0" u="none" strike="noStrike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รพ.สวี</a:t>
                      </a:r>
                      <a:endParaRPr lang="th-TH" sz="2400" b="0" i="0" u="none" strike="noStrike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th-TH" sz="2400" b="0" u="none" strike="noStrike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        858,700 </a:t>
                      </a:r>
                      <a:endParaRPr lang="th-TH" sz="2400" b="0" i="0" u="none" strike="noStrike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400" b="0" u="none" strike="noStrike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</a:t>
                      </a:r>
                      <a:endParaRPr lang="th-TH" sz="2400" b="0" i="0" u="none" strike="noStrike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2400" b="0" u="none" strike="noStrike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ขออนุมัติ 3 รายการ</a:t>
                      </a:r>
                      <a:endParaRPr lang="th-TH" sz="2400" b="0" i="0" u="none" strike="noStrike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963460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th-TH" sz="2400" b="0" u="none" strike="noStrike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รพ.มาบอำมฤต</a:t>
                      </a:r>
                      <a:endParaRPr lang="th-TH" sz="2400" b="0" i="0" u="none" strike="noStrike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th-TH" sz="2400" b="0" u="none" strike="noStrike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        850,000 </a:t>
                      </a:r>
                      <a:endParaRPr lang="th-TH" sz="2400" b="0" i="0" u="none" strike="noStrike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400" b="0" u="none" strike="noStrike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</a:t>
                      </a:r>
                      <a:endParaRPr lang="th-TH" sz="2400" b="0" i="0" u="none" strike="noStrike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2400" b="0" u="none" strike="noStrike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ทำสัญญา 2 รายการ</a:t>
                      </a:r>
                      <a:endParaRPr lang="th-TH" sz="2400" b="0" i="0" u="none" strike="noStrike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34361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th-TH" sz="2400" b="0" u="none" strike="noStrike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รพ.ปะทิว</a:t>
                      </a:r>
                      <a:endParaRPr lang="th-TH" sz="2400" b="0" i="0" u="none" strike="noStrike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th-TH" sz="2400" b="0" u="none" strike="noStrike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        851,000 </a:t>
                      </a:r>
                      <a:endParaRPr lang="th-TH" sz="2400" b="0" i="0" u="none" strike="noStrike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400" b="0" u="none" strike="noStrike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</a:t>
                      </a:r>
                      <a:endParaRPr lang="th-TH" sz="2400" b="0" i="0" u="none" strike="noStrike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2400" b="0" u="none" strike="noStrike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ขออนุมัติ 2 รายการ ทำสัญญา 1 รายการ ตรวจรับ 1 รายการ</a:t>
                      </a:r>
                      <a:endParaRPr lang="th-TH" sz="2400" b="0" i="0" u="none" strike="noStrike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718335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th-TH" sz="2400" b="0" u="none" strike="noStrike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รพ.ปากน้ำหลังสวน</a:t>
                      </a:r>
                      <a:endParaRPr lang="th-TH" sz="2400" b="0" i="0" u="none" strike="noStrike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th-TH" sz="2400" b="0" u="none" strike="noStrike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     1,170,000 </a:t>
                      </a:r>
                      <a:endParaRPr lang="th-TH" sz="2400" b="0" i="0" u="none" strike="noStrike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400" b="0" u="none" strike="noStrike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</a:t>
                      </a:r>
                      <a:endParaRPr lang="th-TH" sz="2400" b="0" i="0" u="none" strike="noStrike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2400" b="0" u="none" strike="noStrike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จัดทำแผน  1 รายการ ขออนุมัติ 1 รายการ ทำสัญญา 2 รายการ</a:t>
                      </a:r>
                      <a:endParaRPr lang="th-TH" sz="2400" b="0" i="0" u="none" strike="noStrike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123900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0" u="none" strike="noStrike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รพ.ชุมพรฯ</a:t>
                      </a:r>
                      <a:endParaRPr lang="th-TH" sz="2400" b="0" i="0" u="none" strike="noStrike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th-TH" sz="2400" b="0" u="none" strike="noStrike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3,100,000 </a:t>
                      </a:r>
                      <a:endParaRPr lang="th-TH" sz="2400" b="0" i="0" u="none" strike="noStrike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0" i="0" u="none" strike="noStrike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2400" b="0" u="none" strike="noStrike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จัดทำแผนจัดซื้อ/จัดจ้าง จำนวน 1 รายการ</a:t>
                      </a:r>
                      <a:endParaRPr lang="th-TH" sz="2400" b="0" i="0" u="none" strike="noStrike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875181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0" u="none" strike="noStrike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รพ.สวี</a:t>
                      </a:r>
                      <a:endParaRPr lang="th-TH" sz="2400" b="0" i="0" u="none" strike="noStrike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th-TH" sz="2400" b="0" u="none" strike="noStrike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2,492,000</a:t>
                      </a:r>
                      <a:endParaRPr lang="th-TH" sz="2400" b="0" i="0" u="none" strike="noStrike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0" u="none" strike="noStrike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</a:t>
                      </a:r>
                      <a:endParaRPr lang="th-TH" sz="2400" b="0" i="0" u="none" strike="noStrike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0" u="none" strike="noStrike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จัดทำแผนจัดซื้อ/จัดจ้าง จำนวน 1 รายการ</a:t>
                      </a:r>
                      <a:endParaRPr lang="th-TH" sz="2400" b="0" i="0" u="none" strike="noStrike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21334239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5F5FF95F-9A9C-4A68-92C3-3DBC369D6581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12191999" cy="45719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BE70A5-C11F-4B18-8395-90F8B22D4AA2}"/>
              </a:ext>
            </a:extLst>
          </p:cNvPr>
          <p:cNvSpPr txBox="1"/>
          <p:nvPr/>
        </p:nvSpPr>
        <p:spPr>
          <a:xfrm>
            <a:off x="1411620" y="293065"/>
            <a:ext cx="9841277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3600" b="1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ความก้าวหน้างบค่าบริการทางการแพทย์ที่เบิกจ่ายในลักษณะงบลงทุน  ปี 2562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CD9B49-64C2-4EB1-A691-54EB765E2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4823" y="136113"/>
            <a:ext cx="1010943" cy="10109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4" name="วงรี 33"/>
          <p:cNvSpPr/>
          <p:nvPr/>
        </p:nvSpPr>
        <p:spPr>
          <a:xfrm>
            <a:off x="425033" y="2960148"/>
            <a:ext cx="986588" cy="685799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20 </a:t>
            </a:r>
            <a:r>
              <a:rPr lang="en-US" sz="24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%</a:t>
            </a:r>
            <a:endParaRPr lang="th-TH" sz="24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5" name="วงรี 34"/>
          <p:cNvSpPr/>
          <p:nvPr/>
        </p:nvSpPr>
        <p:spPr>
          <a:xfrm>
            <a:off x="425033" y="5566466"/>
            <a:ext cx="986588" cy="685799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10 </a:t>
            </a:r>
            <a:r>
              <a:rPr lang="en-US" sz="24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%</a:t>
            </a:r>
            <a:endParaRPr lang="th-TH" sz="24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D94BB75-8AC6-4A9F-A5A9-3C2670C6FEE2}"/>
              </a:ext>
            </a:extLst>
          </p:cNvPr>
          <p:cNvCxnSpPr/>
          <p:nvPr/>
        </p:nvCxnSpPr>
        <p:spPr>
          <a:xfrm>
            <a:off x="1398368" y="5566466"/>
            <a:ext cx="9841277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229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2CFEBE3-3494-44A9-B1F7-4693A2B76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391127"/>
              </p:ext>
            </p:extLst>
          </p:nvPr>
        </p:nvGraphicFramePr>
        <p:xfrm>
          <a:off x="1411620" y="1088424"/>
          <a:ext cx="9841277" cy="48052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13608">
                  <a:extLst>
                    <a:ext uri="{9D8B030D-6E8A-4147-A177-3AD203B41FA5}">
                      <a16:colId xmlns:a16="http://schemas.microsoft.com/office/drawing/2014/main" val="1942745074"/>
                    </a:ext>
                  </a:extLst>
                </a:gridCol>
                <a:gridCol w="1602274">
                  <a:extLst>
                    <a:ext uri="{9D8B030D-6E8A-4147-A177-3AD203B41FA5}">
                      <a16:colId xmlns:a16="http://schemas.microsoft.com/office/drawing/2014/main" val="1813640751"/>
                    </a:ext>
                  </a:extLst>
                </a:gridCol>
                <a:gridCol w="1033726">
                  <a:extLst>
                    <a:ext uri="{9D8B030D-6E8A-4147-A177-3AD203B41FA5}">
                      <a16:colId xmlns:a16="http://schemas.microsoft.com/office/drawing/2014/main" val="3840946757"/>
                    </a:ext>
                  </a:extLst>
                </a:gridCol>
                <a:gridCol w="5491669">
                  <a:extLst>
                    <a:ext uri="{9D8B030D-6E8A-4147-A177-3AD203B41FA5}">
                      <a16:colId xmlns:a16="http://schemas.microsoft.com/office/drawing/2014/main" val="39780370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800" b="0" u="none" strike="noStrike" dirty="0">
                          <a:solidFill>
                            <a:schemeClr val="tx1"/>
                          </a:solidFill>
                          <a:effectLst>
                            <a:glow rad="101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ชื่อหน่วยบริการ</a:t>
                      </a:r>
                      <a:endParaRPr lang="th-TH" sz="2800" b="0" i="0" u="none" strike="noStrike" dirty="0">
                        <a:solidFill>
                          <a:schemeClr val="tx1"/>
                        </a:solidFill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800" b="0" u="none" strike="noStrike" dirty="0">
                          <a:solidFill>
                            <a:schemeClr val="tx1"/>
                          </a:solidFill>
                          <a:effectLst>
                            <a:glow rad="101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วงเงินรวม(บาท)</a:t>
                      </a:r>
                      <a:endParaRPr lang="th-TH" sz="2800" b="0" i="0" u="none" strike="noStrike" dirty="0">
                        <a:solidFill>
                          <a:schemeClr val="tx1"/>
                        </a:solidFill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800" b="0" u="none" strike="noStrike" dirty="0">
                          <a:solidFill>
                            <a:schemeClr val="tx1"/>
                          </a:solidFill>
                          <a:effectLst>
                            <a:glow rad="101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รายการ</a:t>
                      </a:r>
                      <a:endParaRPr lang="th-TH" sz="2800" b="0" i="0" u="none" strike="noStrike" dirty="0">
                        <a:solidFill>
                          <a:schemeClr val="tx1"/>
                        </a:solidFill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800" b="0" u="none" strike="noStrike" dirty="0">
                          <a:solidFill>
                            <a:schemeClr val="tx1"/>
                          </a:solidFill>
                          <a:effectLst>
                            <a:glow rad="101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สถานการณ์ดำเนินงาน(ปัจจุบัน)</a:t>
                      </a:r>
                      <a:endParaRPr lang="th-TH" sz="2800" b="0" i="0" u="none" strike="noStrike" dirty="0">
                        <a:solidFill>
                          <a:schemeClr val="tx1"/>
                        </a:solidFill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103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th-TH" sz="2000" b="1" u="none" strike="noStrike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รพ.ชุมพร</a:t>
                      </a:r>
                      <a:endParaRPr lang="th-TH" sz="2000" b="1" i="0" u="none" strike="noStrike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6513" marR="6513" marT="65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th-TH" sz="2000" b="1" u="none" strike="noStrike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         2,764,238.24 </a:t>
                      </a:r>
                      <a:endParaRPr lang="th-TH" sz="2000" b="1" i="0" u="none" strike="noStrike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6513" marR="6513" marT="65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400" b="0" i="0" u="none" strike="noStrike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2000" b="1" u="none" strike="noStrike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จัดทำแผน 1  รายการขออนุมัติ 8 รายการ ตรวจรับ 1 รายการ</a:t>
                      </a:r>
                      <a:endParaRPr lang="th-TH" sz="2000" b="1" i="0" u="none" strike="noStrike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6513" marR="6513" marT="6513" marB="0" anchor="ctr"/>
                </a:tc>
                <a:extLst>
                  <a:ext uri="{0D108BD9-81ED-4DB2-BD59-A6C34878D82A}">
                    <a16:rowId xmlns:a16="http://schemas.microsoft.com/office/drawing/2014/main" val="1567531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th-TH" sz="2000" b="1" u="none" strike="noStrike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รพ.ปากน้ำชุมพร</a:t>
                      </a:r>
                      <a:endParaRPr lang="th-TH" sz="2000" b="1" i="0" u="none" strike="noStrike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6513" marR="6513" marT="65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th-TH" sz="2000" b="1" u="none" strike="noStrike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             17,581.97 </a:t>
                      </a:r>
                      <a:endParaRPr lang="th-TH" sz="2000" b="1" i="0" u="none" strike="noStrike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6513" marR="6513" marT="65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400" b="0" i="0" u="none" strike="noStrike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2000" b="1" u="none" strike="noStrike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ทำสัญญาแล้ว 5 รายการ</a:t>
                      </a:r>
                      <a:endParaRPr lang="th-TH" sz="2000" b="1" i="0" u="none" strike="noStrike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6513" marR="6513" marT="6513" marB="0" anchor="ctr"/>
                </a:tc>
                <a:extLst>
                  <a:ext uri="{0D108BD9-81ED-4DB2-BD59-A6C34878D82A}">
                    <a16:rowId xmlns:a16="http://schemas.microsoft.com/office/drawing/2014/main" val="3785430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th-TH" sz="2000" b="1" u="none" strike="noStrike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รพ.ละแม</a:t>
                      </a:r>
                      <a:endParaRPr lang="th-TH" sz="2000" b="1" i="0" u="none" strike="noStrike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6513" marR="6513" marT="65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th-TH" sz="2000" b="1" u="none" strike="noStrike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         1,590,335.51 </a:t>
                      </a:r>
                      <a:endParaRPr lang="th-TH" sz="2000" b="1" i="0" u="none" strike="noStrike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6513" marR="6513" marT="65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400" b="0" i="0" u="none" strike="noStrike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2000" b="1" u="none" strike="noStrike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ขออนุมัติ 7 รายการ ทำสัญญา 4 รายการ ตรวจรับ 5 รายการ เบิกจ่าย 7 รายการ</a:t>
                      </a:r>
                      <a:endParaRPr lang="th-TH" sz="2000" b="1" i="0" u="none" strike="noStrike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6513" marR="6513" marT="6513" marB="0" anchor="ctr"/>
                </a:tc>
                <a:extLst>
                  <a:ext uri="{0D108BD9-81ED-4DB2-BD59-A6C34878D82A}">
                    <a16:rowId xmlns:a16="http://schemas.microsoft.com/office/drawing/2014/main" val="795867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th-TH" sz="2000" b="1" u="none" strike="noStrike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รพ.ทุ่งตะโก</a:t>
                      </a:r>
                      <a:endParaRPr lang="th-TH" sz="2000" b="1" i="0" u="none" strike="noStrike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6513" marR="6513" marT="65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th-TH" sz="2000" b="1" u="none" strike="noStrike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         1,333,787.36 </a:t>
                      </a:r>
                      <a:endParaRPr lang="th-TH" sz="2000" b="1" i="0" u="none" strike="noStrike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6513" marR="6513" marT="65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400" b="0" i="0" u="none" strike="noStrike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2000" b="1" u="none" strike="noStrike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ขออนุมัติ 12 รายการ ทำสัญญา 18 รายการ ตรวจรับ 9 รายการ</a:t>
                      </a:r>
                      <a:endParaRPr lang="th-TH" sz="2000" b="1" i="0" u="none" strike="noStrike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6513" marR="6513" marT="6513" marB="0" anchor="ctr"/>
                </a:tc>
                <a:extLst>
                  <a:ext uri="{0D108BD9-81ED-4DB2-BD59-A6C34878D82A}">
                    <a16:rowId xmlns:a16="http://schemas.microsoft.com/office/drawing/2014/main" val="2154563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th-TH" sz="2000" b="1" u="none" strike="noStrike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รพ.ท่าแซะ</a:t>
                      </a:r>
                      <a:endParaRPr lang="th-TH" sz="2000" b="1" i="0" u="none" strike="noStrike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6513" marR="6513" marT="65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th-TH" sz="2000" b="1" u="none" strike="noStrike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         3,956,583.30 </a:t>
                      </a:r>
                      <a:endParaRPr lang="th-TH" sz="2000" b="1" i="0" u="none" strike="noStrike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6513" marR="6513" marT="65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400" b="0" i="0" u="none" strike="noStrike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2000" b="1" u="none" strike="noStrike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จัดทำแผน 65 รายการ ขออนุมัติ 2 รายการ ทำสัญญา 3 รายการ ตรวจรับ 14 รายการ เบิกจ่าย 2 รายการ</a:t>
                      </a:r>
                      <a:endParaRPr lang="th-TH" sz="2000" b="1" i="0" u="none" strike="noStrike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6513" marR="6513" marT="6513" marB="0" anchor="ctr"/>
                </a:tc>
                <a:extLst>
                  <a:ext uri="{0D108BD9-81ED-4DB2-BD59-A6C34878D82A}">
                    <a16:rowId xmlns:a16="http://schemas.microsoft.com/office/drawing/2014/main" val="2747100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th-TH" sz="2000" b="1" u="none" strike="noStrike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รพ.หลังสวน</a:t>
                      </a:r>
                      <a:endParaRPr lang="th-TH" sz="2000" b="1" i="0" u="none" strike="noStrike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6513" marR="6513" marT="65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th-TH" sz="2000" b="1" u="none" strike="noStrike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         3,862,187.11 </a:t>
                      </a:r>
                      <a:endParaRPr lang="th-TH" sz="2000" b="1" i="0" u="none" strike="noStrike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6513" marR="6513" marT="65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400" b="0" i="0" u="none" strike="noStrike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2000" b="1" u="none" strike="noStrike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ขออนุมัติ 7 รายการ ทำสัญญา 6 รายการ เบิกจ่าย 10 รายการ ตรวจรับ 3 รายการ</a:t>
                      </a:r>
                      <a:endParaRPr lang="th-TH" sz="2000" b="1" i="0" u="none" strike="noStrike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6513" marR="6513" marT="6513" marB="0" anchor="ctr"/>
                </a:tc>
                <a:extLst>
                  <a:ext uri="{0D108BD9-81ED-4DB2-BD59-A6C34878D82A}">
                    <a16:rowId xmlns:a16="http://schemas.microsoft.com/office/drawing/2014/main" val="995990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th-TH" sz="2000" b="1" u="none" strike="noStrike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รพ.พะโต๊ะ</a:t>
                      </a:r>
                      <a:endParaRPr lang="th-TH" sz="2000" b="1" i="0" u="none" strike="noStrike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6513" marR="6513" marT="65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th-TH" sz="2000" b="1" u="none" strike="noStrike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         1,224,749.61 </a:t>
                      </a:r>
                      <a:endParaRPr lang="th-TH" sz="2000" b="1" i="0" u="none" strike="noStrike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6513" marR="6513" marT="65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400" b="0" i="0" u="none" strike="noStrike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2000" b="1" u="none" strike="noStrike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ทำสัญญา 3 รายการ ตรวจรับ 6 รายการ เบิกจ่าย 4 รายการ</a:t>
                      </a:r>
                      <a:endParaRPr lang="th-TH" sz="2000" b="1" i="0" u="none" strike="noStrike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6513" marR="6513" marT="6513" marB="0" anchor="ctr"/>
                </a:tc>
                <a:extLst>
                  <a:ext uri="{0D108BD9-81ED-4DB2-BD59-A6C34878D82A}">
                    <a16:rowId xmlns:a16="http://schemas.microsoft.com/office/drawing/2014/main" val="2354149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th-TH" sz="2000" b="1" u="none" strike="noStrike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รพ.สวี</a:t>
                      </a:r>
                      <a:endParaRPr lang="th-TH" sz="2000" b="1" i="0" u="none" strike="noStrike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6513" marR="6513" marT="65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th-TH" sz="2000" b="1" u="none" strike="noStrike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         3,679,946.96 </a:t>
                      </a:r>
                      <a:endParaRPr lang="th-TH" sz="2000" b="1" i="0" u="none" strike="noStrike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6513" marR="6513" marT="65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400" b="0" i="0" u="none" strike="noStrike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2000" b="1" u="none" strike="noStrike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จัดทำแผน 2 รายการ ขออนุมัติ 12 รายการ ทำสัญญา 11 รายการ</a:t>
                      </a:r>
                      <a:endParaRPr lang="th-TH" sz="2000" b="1" i="0" u="none" strike="noStrike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6513" marR="6513" marT="6513" marB="0" anchor="ctr"/>
                </a:tc>
                <a:extLst>
                  <a:ext uri="{0D108BD9-81ED-4DB2-BD59-A6C34878D82A}">
                    <a16:rowId xmlns:a16="http://schemas.microsoft.com/office/drawing/2014/main" val="3963460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th-TH" sz="2000" b="1" u="none" strike="noStrike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รพ.มาบอำมฤต</a:t>
                      </a:r>
                      <a:endParaRPr lang="th-TH" sz="2000" b="1" i="0" u="none" strike="noStrike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6513" marR="6513" marT="65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th-TH" sz="2000" b="1" u="none" strike="noStrike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         1,070,939.20 </a:t>
                      </a:r>
                      <a:endParaRPr lang="th-TH" sz="2000" b="1" i="0" u="none" strike="noStrike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6513" marR="6513" marT="65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400" b="0" i="0" u="none" strike="noStrike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2000" b="1" u="none" strike="noStrike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ขออนุมัติ 13 รายการ ทำสัญญา 1 รายการ ตรวจรับ 2 รายการ เบิกจ่าย 1 รายการ</a:t>
                      </a:r>
                      <a:endParaRPr lang="th-TH" sz="2000" b="1" i="0" u="none" strike="noStrike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6513" marR="6513" marT="6513" marB="0" anchor="ctr"/>
                </a:tc>
                <a:extLst>
                  <a:ext uri="{0D108BD9-81ED-4DB2-BD59-A6C34878D82A}">
                    <a16:rowId xmlns:a16="http://schemas.microsoft.com/office/drawing/2014/main" val="234361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th-TH" sz="2000" b="1" u="none" strike="noStrike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รพ.ปะทิว</a:t>
                      </a:r>
                      <a:endParaRPr lang="th-TH" sz="2000" b="1" i="0" u="none" strike="noStrike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6513" marR="6513" marT="65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th-TH" sz="2000" b="1" u="none" strike="noStrike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         1,557,151.07 </a:t>
                      </a:r>
                      <a:endParaRPr lang="th-TH" sz="2000" b="1" i="0" u="none" strike="noStrike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6513" marR="6513" marT="65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400" b="0" i="0" u="none" strike="noStrike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2000" b="1" u="none" strike="noStrike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จัดทำแผน 34 รายการ ขออนุมัติ 4 รายการ ทำสัญญา 4 รายการ ตรวจรับ 4 รายการ</a:t>
                      </a:r>
                      <a:endParaRPr lang="th-TH" sz="2000" b="1" i="0" u="none" strike="noStrike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6513" marR="6513" marT="6513" marB="0" anchor="ctr"/>
                </a:tc>
                <a:extLst>
                  <a:ext uri="{0D108BD9-81ED-4DB2-BD59-A6C34878D82A}">
                    <a16:rowId xmlns:a16="http://schemas.microsoft.com/office/drawing/2014/main" val="2718335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th-TH" sz="2000" b="1" u="none" strike="noStrike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รพ.ปากน้ำหลังสวน</a:t>
                      </a:r>
                      <a:endParaRPr lang="th-TH" sz="2000" b="1" i="0" u="none" strike="noStrike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6513" marR="6513" marT="65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th-TH" sz="2000" b="1" u="none" strike="noStrike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         1,116,246.42 </a:t>
                      </a:r>
                      <a:endParaRPr lang="th-TH" sz="2000" b="1" i="0" u="none" strike="noStrike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6513" marR="6513" marT="65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400" b="0" i="0" u="none" strike="noStrike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2000" b="1" u="none" strike="noStrike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ขออนุมัติ</a:t>
                      </a:r>
                      <a:r>
                        <a:rPr lang="th-TH" sz="2000" b="1" u="none" strike="noStrike" baseline="0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th-TH" sz="2000" b="1" u="none" strike="noStrike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 รายการ ทำสัญญา 2 รายการ ตรวจรับ 21 รายการ เบิกจ่าย 2 รายการ</a:t>
                      </a:r>
                      <a:endParaRPr lang="th-TH" sz="2000" b="1" i="0" u="none" strike="noStrike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6513" marR="6513" marT="6513" marB="0" anchor="ctr"/>
                </a:tc>
                <a:extLst>
                  <a:ext uri="{0D108BD9-81ED-4DB2-BD59-A6C34878D82A}">
                    <a16:rowId xmlns:a16="http://schemas.microsoft.com/office/drawing/2014/main" val="4123900869"/>
                  </a:ext>
                </a:extLst>
              </a:tr>
            </a:tbl>
          </a:graphicData>
        </a:graphic>
      </p:graphicFrame>
      <p:sp>
        <p:nvSpPr>
          <p:cNvPr id="10" name="วงรี 9"/>
          <p:cNvSpPr/>
          <p:nvPr/>
        </p:nvSpPr>
        <p:spPr>
          <a:xfrm>
            <a:off x="445809" y="3219450"/>
            <a:ext cx="986588" cy="685799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70 </a:t>
            </a:r>
            <a:r>
              <a:rPr lang="en-US" sz="24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%</a:t>
            </a:r>
            <a:endParaRPr lang="th-TH" sz="24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AB87B1C-CB0A-4491-9FA6-C6553806A08D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12191999" cy="45719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049577-E31F-41A9-9BF7-221510EDBC1F}"/>
              </a:ext>
            </a:extLst>
          </p:cNvPr>
          <p:cNvSpPr txBox="1"/>
          <p:nvPr/>
        </p:nvSpPr>
        <p:spPr>
          <a:xfrm>
            <a:off x="1411620" y="293065"/>
            <a:ext cx="9841277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3600" b="1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ความก้าวหน้างบค่าบริการทางการแพทย์ที่เบิกจ่ายในลักษณะงบลงทุน  ปี 2562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0C2A48E-D949-45A6-85C7-5E704548D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4823" y="136113"/>
            <a:ext cx="1010943" cy="10109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62293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>
        <a:solidFill>
          <a:srgbClr val="FFC000"/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681</TotalTime>
  <Words>437</Words>
  <Application>Microsoft Office PowerPoint</Application>
  <PresentationFormat>Widescreen</PresentationFormat>
  <Paragraphs>111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Angsana New</vt:lpstr>
      <vt:lpstr>Arial</vt:lpstr>
      <vt:lpstr>Calibri</vt:lpstr>
      <vt:lpstr>TH SarabunPSK</vt:lpstr>
      <vt:lpstr>Tw Cen MT</vt:lpstr>
      <vt:lpstr>Circuit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ยินดีต้อนรับ  นพ.วันชัย  เหล่าเสถียรกิจ สาธารณสุขนิเทศก์ เขตสุขภาพที่ 11 และคณะ</dc:title>
  <dc:creator>JOBLACK</dc:creator>
  <cp:lastModifiedBy>JOBLACK</cp:lastModifiedBy>
  <cp:revision>74</cp:revision>
  <cp:lastPrinted>2019-02-18T05:51:49Z</cp:lastPrinted>
  <dcterms:created xsi:type="dcterms:W3CDTF">2019-02-13T04:27:05Z</dcterms:created>
  <dcterms:modified xsi:type="dcterms:W3CDTF">2019-02-25T06:32:31Z</dcterms:modified>
</cp:coreProperties>
</file>